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34" r:id="rId6"/>
  </p:sldMasterIdLst>
  <p:notesMasterIdLst>
    <p:notesMasterId r:id="rId67"/>
  </p:notesMasterIdLst>
  <p:handoutMasterIdLst>
    <p:handoutMasterId r:id="rId68"/>
  </p:handoutMasterIdLst>
  <p:sldIdLst>
    <p:sldId id="407" r:id="rId7"/>
    <p:sldId id="416" r:id="rId8"/>
    <p:sldId id="417" r:id="rId9"/>
    <p:sldId id="418" r:id="rId10"/>
    <p:sldId id="419" r:id="rId11"/>
    <p:sldId id="420"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 id="444" r:id="rId36"/>
    <p:sldId id="445" r:id="rId37"/>
    <p:sldId id="446" r:id="rId38"/>
    <p:sldId id="447" r:id="rId39"/>
    <p:sldId id="448" r:id="rId40"/>
    <p:sldId id="449" r:id="rId41"/>
    <p:sldId id="450" r:id="rId42"/>
    <p:sldId id="451" r:id="rId43"/>
    <p:sldId id="452" r:id="rId44"/>
    <p:sldId id="453" r:id="rId45"/>
    <p:sldId id="454" r:id="rId46"/>
    <p:sldId id="455" r:id="rId47"/>
    <p:sldId id="456" r:id="rId48"/>
    <p:sldId id="457" r:id="rId49"/>
    <p:sldId id="458" r:id="rId50"/>
    <p:sldId id="459" r:id="rId51"/>
    <p:sldId id="460" r:id="rId52"/>
    <p:sldId id="461" r:id="rId53"/>
    <p:sldId id="462" r:id="rId54"/>
    <p:sldId id="463" r:id="rId55"/>
    <p:sldId id="464" r:id="rId56"/>
    <p:sldId id="465" r:id="rId57"/>
    <p:sldId id="466" r:id="rId58"/>
    <p:sldId id="467" r:id="rId59"/>
    <p:sldId id="468" r:id="rId60"/>
    <p:sldId id="469" r:id="rId61"/>
    <p:sldId id="470" r:id="rId62"/>
    <p:sldId id="471" r:id="rId63"/>
    <p:sldId id="472" r:id="rId64"/>
    <p:sldId id="473" r:id="rId65"/>
    <p:sldId id="474" r:id="rId66"/>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60" userDrawn="1">
          <p15:clr>
            <a:srgbClr val="A4A3A4"/>
          </p15:clr>
        </p15:guide>
        <p15:guide id="2" pos="2880" userDrawn="1">
          <p15:clr>
            <a:srgbClr val="A4A3A4"/>
          </p15:clr>
        </p15:guide>
        <p15:guide id="3" orient="horz" pos="2796" userDrawn="1">
          <p15:clr>
            <a:srgbClr val="A4A3A4"/>
          </p15:clr>
        </p15:guide>
        <p15:guide id="4" pos="4896" userDrawn="1">
          <p15:clr>
            <a:srgbClr val="A4A3A4"/>
          </p15:clr>
        </p15:guide>
        <p15:guide id="5" pos="8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800"/>
    <a:srgbClr val="064D83"/>
    <a:srgbClr val="FAA818"/>
    <a:srgbClr val="00457C"/>
    <a:srgbClr val="0D456A"/>
    <a:srgbClr val="FFFFFF"/>
    <a:srgbClr val="F6F6F6"/>
    <a:srgbClr val="000000"/>
    <a:srgbClr val="0082C0"/>
    <a:srgbClr val="004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87000" autoAdjust="0"/>
  </p:normalViewPr>
  <p:slideViewPr>
    <p:cSldViewPr showGuides="1">
      <p:cViewPr varScale="1">
        <p:scale>
          <a:sx n="150" d="100"/>
          <a:sy n="150" d="100"/>
        </p:scale>
        <p:origin x="468" y="120"/>
      </p:cViewPr>
      <p:guideLst>
        <p:guide orient="horz" pos="1860"/>
        <p:guide pos="2880"/>
        <p:guide orient="horz" pos="2796"/>
        <p:guide pos="4896"/>
        <p:guide pos="864"/>
      </p:guideLst>
    </p:cSldViewPr>
  </p:slideViewPr>
  <p:outlineViewPr>
    <p:cViewPr>
      <p:scale>
        <a:sx n="33" d="100"/>
        <a:sy n="33" d="100"/>
      </p:scale>
      <p:origin x="3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1" d="100"/>
          <a:sy n="81"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handoutMaster" Target="handoutMasters/handoutMaster1.xml"/><Relationship Id="rId7" Type="http://schemas.openxmlformats.org/officeDocument/2006/relationships/slide" Target="slides/slide1.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5" Type="http://schemas.openxmlformats.org/officeDocument/2006/relationships/customXml" Target="../customXml/item5.xml"/><Relationship Id="rId61" Type="http://schemas.openxmlformats.org/officeDocument/2006/relationships/slide" Target="slides/slide5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8CD04F-BCA2-4F64-BEFE-2E32E628DD24}"/>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0FE6CBE-E72F-4CB4-B6F1-3E50A764088F}"/>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3FC78E7C-41E3-4856-A02D-2ACEC774D1BF}" type="datetimeFigureOut">
              <a:rPr lang="en-US" smtClean="0"/>
              <a:t>2/6/2024</a:t>
            </a:fld>
            <a:endParaRPr lang="en-US"/>
          </a:p>
        </p:txBody>
      </p:sp>
      <p:sp>
        <p:nvSpPr>
          <p:cNvPr id="4" name="Footer Placeholder 3">
            <a:extLst>
              <a:ext uri="{FF2B5EF4-FFF2-40B4-BE49-F238E27FC236}">
                <a16:creationId xmlns:a16="http://schemas.microsoft.com/office/drawing/2014/main" id="{2AED638D-FB07-4A95-8F02-88C12D33CC7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30514AD-20C0-408D-8DC1-AE81BB92EC9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9A0ED9D-BEB2-4053-BB4D-093716F77044}" type="slidenum">
              <a:rPr lang="en-US" smtClean="0"/>
              <a:t>‹#›</a:t>
            </a:fld>
            <a:endParaRPr lang="en-US"/>
          </a:p>
        </p:txBody>
      </p:sp>
    </p:spTree>
    <p:extLst>
      <p:ext uri="{BB962C8B-B14F-4D97-AF65-F5344CB8AC3E}">
        <p14:creationId xmlns:p14="http://schemas.microsoft.com/office/powerpoint/2010/main" val="322429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63" tIns="48332" rIns="96663" bIns="48332" rtlCol="0"/>
          <a:lstStyle>
            <a:lvl1pPr algn="r">
              <a:defRPr sz="1300"/>
            </a:lvl1pPr>
          </a:lstStyle>
          <a:p>
            <a:fld id="{91DD5747-D80E-49A6-9522-B047FF2386C3}" type="datetimeFigureOut">
              <a:rPr lang="en-US" smtClean="0"/>
              <a:pPr/>
              <a:t>2/6/2024</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63" tIns="48332" rIns="96663" bIns="4833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3" tIns="48332" rIns="96663" bIns="483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6663" tIns="48332" rIns="96663" bIns="4833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63" tIns="48332" rIns="96663" bIns="48332" rtlCol="0" anchor="b"/>
          <a:lstStyle>
            <a:lvl1pPr algn="r">
              <a:defRPr sz="1300"/>
            </a:lvl1pPr>
          </a:lstStyle>
          <a:p>
            <a:fld id="{E99E8BE8-1EED-42D9-8FE9-A5059C64D4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9E8BE8-1EED-42D9-8FE9-A5059C64D408}" type="slidenum">
              <a:rPr lang="en-US" smtClean="0"/>
              <a:pPr/>
              <a:t>1</a:t>
            </a:fld>
            <a:endParaRPr lang="en-US"/>
          </a:p>
        </p:txBody>
      </p:sp>
    </p:spTree>
    <p:extLst>
      <p:ext uri="{BB962C8B-B14F-4D97-AF65-F5344CB8AC3E}">
        <p14:creationId xmlns:p14="http://schemas.microsoft.com/office/powerpoint/2010/main" val="2270254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08782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0978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16106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923925" y="919247"/>
            <a:ext cx="7315200" cy="1117854"/>
          </a:xfrm>
        </p:spPr>
        <p:txBody>
          <a:bodyPr lIns="0" tIns="0" rIns="0" bIns="0" anchor="b" anchorCtr="0">
            <a:noAutofit/>
          </a:bodyPr>
          <a:lstStyle>
            <a:lvl1pPr>
              <a:lnSpc>
                <a:spcPts val="4500"/>
              </a:lnSpc>
              <a:defRPr sz="4000">
                <a:solidFill>
                  <a:schemeClr val="tx2"/>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4715" y="2358329"/>
            <a:ext cx="7315200" cy="685800"/>
          </a:xfrm>
        </p:spPr>
        <p:txBody>
          <a:bodyPr lIns="0" tIns="0" rIns="0" bIns="0"/>
          <a:lstStyle>
            <a:lvl1pPr marL="0" indent="0" algn="l">
              <a:lnSpc>
                <a:spcPts val="2200"/>
              </a:lnSpc>
              <a:spcAft>
                <a:spcPts val="600"/>
              </a:spcAft>
              <a:buNone/>
              <a:defRPr sz="1800">
                <a:solidFill>
                  <a:schemeClr val="tx2"/>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Rectangle 7"/>
          <p:cNvSpPr/>
          <p:nvPr/>
        </p:nvSpPr>
        <p:spPr>
          <a:xfrm>
            <a:off x="381000" y="-1"/>
            <a:ext cx="154781" cy="1926771"/>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4"/>
          <p:cNvSpPr>
            <a:spLocks noGrp="1"/>
          </p:cNvSpPr>
          <p:nvPr>
            <p:ph type="body" sz="quarter" idx="10" hasCustomPrompt="1"/>
          </p:nvPr>
        </p:nvSpPr>
        <p:spPr>
          <a:xfrm>
            <a:off x="920750" y="3238184"/>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2" y="3238183"/>
            <a:ext cx="2347913" cy="259398"/>
          </a:xfrm>
        </p:spPr>
        <p:txBody>
          <a:bodyPr anchor="ctr"/>
          <a:lstStyle>
            <a:lvl1pPr marL="0" indent="0" algn="r">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8" y="3238183"/>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09" y="3552475"/>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7" y="3552474"/>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0" name="Rectangle 9">
            <a:extLst>
              <a:ext uri="{FF2B5EF4-FFF2-40B4-BE49-F238E27FC236}">
                <a16:creationId xmlns:a16="http://schemas.microsoft.com/office/drawing/2014/main" id="{F280BB4D-F50F-42A5-8C8F-D8500C4E6015}"/>
              </a:ext>
            </a:extLst>
          </p:cNvPr>
          <p:cNvSpPr/>
          <p:nvPr userDrawn="1"/>
        </p:nvSpPr>
        <p:spPr>
          <a:xfrm>
            <a:off x="381000" y="-1"/>
            <a:ext cx="154781" cy="192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600" y="356400"/>
            <a:ext cx="2599200" cy="317681"/>
          </a:xfrm>
          <a:prstGeom prst="rect">
            <a:avLst/>
          </a:prstGeom>
        </p:spPr>
      </p:pic>
    </p:spTree>
    <p:extLst>
      <p:ext uri="{BB962C8B-B14F-4D97-AF65-F5344CB8AC3E}">
        <p14:creationId xmlns:p14="http://schemas.microsoft.com/office/powerpoint/2010/main" val="78665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2" name="Title 1"/>
          <p:cNvSpPr>
            <a:spLocks noGrp="1"/>
          </p:cNvSpPr>
          <p:nvPr>
            <p:ph type="title"/>
          </p:nvPr>
        </p:nvSpPr>
        <p:spPr>
          <a:xfrm>
            <a:off x="914400" y="270068"/>
            <a:ext cx="7307578" cy="822960"/>
          </a:xfrm>
        </p:spPr>
        <p:txBody>
          <a:bodyPr/>
          <a:lstStyle>
            <a:lvl1pPr>
              <a:defRPr>
                <a:solidFill>
                  <a:schemeClr val="bg1"/>
                </a:solidFill>
              </a:defRPr>
            </a:lvl1pPr>
          </a:lstStyle>
          <a:p>
            <a:r>
              <a:rPr lang="en-US"/>
              <a:t>Click to edit Master title style</a:t>
            </a:r>
            <a:endParaRPr dirty="0"/>
          </a:p>
        </p:txBody>
      </p:sp>
      <p:sp>
        <p:nvSpPr>
          <p:cNvPr id="8" name="Rectangle 7"/>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Rectangle 5">
            <a:extLst>
              <a:ext uri="{FF2B5EF4-FFF2-40B4-BE49-F238E27FC236}">
                <a16:creationId xmlns:a16="http://schemas.microsoft.com/office/drawing/2014/main" id="{3F77C26F-AB2C-4774-B505-0EC04A04B3F1}"/>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24E9F-7FCB-4E48-8ECE-44B20458F755}" type="slidenum">
              <a:rPr lang="en-GB" smtClean="0"/>
              <a:pPr/>
              <a:t>‹#›</a:t>
            </a:fld>
            <a:endParaRPr lang="en-GB" dirty="0"/>
          </a:p>
        </p:txBody>
      </p:sp>
      <p:pic>
        <p:nvPicPr>
          <p:cNvPr id="3"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103344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24E9F-7FCB-4E48-8ECE-44B20458F755}" type="slidenum">
              <a:rPr lang="en-GB" smtClean="0"/>
              <a:pPr/>
              <a:t>‹#›</a:t>
            </a:fld>
            <a:endParaRPr lang="en-GB" dirty="0"/>
          </a:p>
        </p:txBody>
      </p:sp>
      <p:pic>
        <p:nvPicPr>
          <p:cNvPr id="2"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55083156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259080"/>
            <a:ext cx="2551116" cy="822960"/>
          </a:xfrm>
        </p:spPr>
        <p:txBody>
          <a:bodyPr anchor="b"/>
          <a:lstStyle>
            <a:lvl1pPr algn="l">
              <a:defRPr sz="2600" b="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3575050" y="259080"/>
            <a:ext cx="4613729" cy="4436955"/>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401" y="1203032"/>
            <a:ext cx="2551116" cy="34697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Rectangle 9"/>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C0728F04-57D4-4829-AEA4-E95D0E53589C}"/>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784337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600" b="0">
                <a:solidFill>
                  <a:schemeClr val="tx2"/>
                </a:solidFill>
              </a:defRPr>
            </a:lvl1pPr>
          </a:lstStyle>
          <a:p>
            <a:r>
              <a:rPr lang="en-US"/>
              <a:t>Click to edit Master title style</a:t>
            </a:r>
            <a:endParaRPr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792288" y="4025517"/>
            <a:ext cx="5486400" cy="603647"/>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3830327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66699"/>
            <a:ext cx="7315199" cy="822960"/>
          </a:xfrm>
        </p:spPr>
        <p:txBody>
          <a:bodyPr/>
          <a:lstStyle>
            <a:lvl1pPr>
              <a:defRPr>
                <a:solidFill>
                  <a:schemeClr val="tx2"/>
                </a:solidFill>
              </a:defRPr>
            </a:lvl1pPr>
          </a:lstStyle>
          <a:p>
            <a:r>
              <a:rPr lang="en-US"/>
              <a:t>Click to edit Master title style</a:t>
            </a:r>
            <a:endParaRPr dirty="0"/>
          </a:p>
        </p:txBody>
      </p:sp>
      <p:sp>
        <p:nvSpPr>
          <p:cNvPr id="3" name="Vertical Text Placeholder 2"/>
          <p:cNvSpPr>
            <a:spLocks noGrp="1"/>
          </p:cNvSpPr>
          <p:nvPr>
            <p:ph type="body" orient="vert" idx="1"/>
          </p:nvPr>
        </p:nvSpPr>
        <p:spPr>
          <a:xfrm>
            <a:off x="914400" y="1228725"/>
            <a:ext cx="7315199" cy="3467310"/>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a:extLst>
              <a:ext uri="{FF2B5EF4-FFF2-40B4-BE49-F238E27FC236}">
                <a16:creationId xmlns:a16="http://schemas.microsoft.com/office/drawing/2014/main" id="{37B55611-340A-4958-A976-5210CCB1EE1F}"/>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910504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7640" y="746125"/>
            <a:ext cx="1070610" cy="3780235"/>
          </a:xfrm>
        </p:spPr>
        <p:txBody>
          <a:bodyPr vert="eaVert"/>
          <a:lstStyle>
            <a:lvl1pPr>
              <a:defRPr>
                <a:solidFill>
                  <a:schemeClr val="tx2"/>
                </a:solidFill>
              </a:defRPr>
            </a:lvl1pPr>
          </a:lstStyle>
          <a:p>
            <a:r>
              <a:rPr lang="en-US"/>
              <a:t>Click to edit Master title style</a:t>
            </a:r>
            <a:endParaRPr dirty="0"/>
          </a:p>
        </p:txBody>
      </p:sp>
      <p:sp>
        <p:nvSpPr>
          <p:cNvPr id="3" name="Vertical Text Placeholder 2"/>
          <p:cNvSpPr>
            <a:spLocks noGrp="1"/>
          </p:cNvSpPr>
          <p:nvPr>
            <p:ph type="body" orient="vert" idx="1"/>
          </p:nvPr>
        </p:nvSpPr>
        <p:spPr>
          <a:xfrm>
            <a:off x="275058" y="746125"/>
            <a:ext cx="7390662" cy="37802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Rectangle 10"/>
          <p:cNvSpPr/>
          <p:nvPr/>
        </p:nvSpPr>
        <p:spPr>
          <a:xfrm rot="5400000">
            <a:off x="8422482" y="-279869"/>
            <a:ext cx="154781" cy="1288256"/>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a:extLst>
              <a:ext uri="{FF2B5EF4-FFF2-40B4-BE49-F238E27FC236}">
                <a16:creationId xmlns:a16="http://schemas.microsoft.com/office/drawing/2014/main" id="{2443E15A-C525-4DD3-9B76-DE9CC1DD86B3}"/>
              </a:ext>
            </a:extLst>
          </p:cNvPr>
          <p:cNvSpPr/>
          <p:nvPr userDrawn="1"/>
        </p:nvSpPr>
        <p:spPr>
          <a:xfrm rot="5400000">
            <a:off x="8422482" y="-279869"/>
            <a:ext cx="154781" cy="12882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32504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End Slide - Whit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60" y="0"/>
            <a:ext cx="9135879" cy="5143500"/>
          </a:xfrm>
          <a:prstGeom prst="rect">
            <a:avLst/>
          </a:prstGeom>
        </p:spPr>
      </p:pic>
      <p:sp>
        <p:nvSpPr>
          <p:cNvPr id="10" name="Mayer Brown Disclaimer"/>
          <p:cNvSpPr/>
          <p:nvPr/>
        </p:nvSpPr>
        <p:spPr>
          <a:xfrm>
            <a:off x="411480" y="4525670"/>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a:t>
            </a:r>
            <a:r>
              <a:rPr kumimoji="0" lang="en-US" sz="450" b="0" i="0" u="none" strike="noStrike" kern="1200" cap="none" spc="0" normalizeH="0" baseline="0" noProof="0" dirty="0" err="1">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Tauil</a:t>
            </a:r>
            <a:r>
              <a:rPr kumimoji="0" lang="en-US" sz="45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 &amp; </a:t>
            </a:r>
            <a:r>
              <a:rPr kumimoji="0" lang="en-US" sz="450" b="0" i="0" u="none" strike="noStrike" kern="1200" cap="none" spc="0" normalizeH="0" baseline="0" noProof="0" dirty="0" err="1">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Chequer</a:t>
            </a:r>
            <a:r>
              <a:rPr kumimoji="0" lang="en-US" sz="45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 </a:t>
            </a:r>
            <a:r>
              <a:rPr kumimoji="0" lang="en-US" sz="450" b="0" i="0" u="none" strike="noStrike" kern="1200" cap="none" spc="0" normalizeH="0" baseline="0" noProof="0" dirty="0" err="1">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Advogados</a:t>
            </a:r>
            <a:r>
              <a:rPr kumimoji="0" lang="en-US" sz="45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p>
        </p:txBody>
      </p:sp>
      <p:sp>
        <p:nvSpPr>
          <p:cNvPr id="5" name="Mayer Brown Web Address"/>
          <p:cNvSpPr txBox="1">
            <a:spLocks/>
          </p:cNvSpPr>
          <p:nvPr/>
        </p:nvSpPr>
        <p:spPr>
          <a:xfrm>
            <a:off x="653224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a:solidFill>
                  <a:schemeClr val="tx2"/>
                </a:solidFill>
                <a:ea typeface="SimSun" panose="02010600030101010101" pitchFamily="2" charset="-122"/>
              </a:rPr>
              <a:t>mayerbrown.com</a:t>
            </a:r>
            <a:endParaRPr lang="en-US" sz="800" dirty="0">
              <a:solidFill>
                <a:schemeClr val="tx2"/>
              </a:solidFill>
              <a:ea typeface="SimSun" panose="02010600030101010101" pitchFamily="2" charset="-122"/>
            </a:endParaRPr>
          </a:p>
        </p:txBody>
      </p:sp>
      <p:sp>
        <p:nvSpPr>
          <p:cNvPr id="6" name="Footer Placeholder 4"/>
          <p:cNvSpPr txBox="1">
            <a:spLocks/>
          </p:cNvSpPr>
          <p:nvPr/>
        </p:nvSpPr>
        <p:spPr>
          <a:xfrm>
            <a:off x="40957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2"/>
                </a:solidFill>
              </a:rPr>
              <a:t>Americas </a:t>
            </a:r>
            <a:r>
              <a:rPr lang="en-US" sz="800" dirty="0">
                <a:solidFill>
                  <a:schemeClr val="accent1"/>
                </a:solidFill>
              </a:rPr>
              <a:t>|</a:t>
            </a:r>
            <a:r>
              <a:rPr lang="en-US" sz="800" dirty="0">
                <a:solidFill>
                  <a:srgbClr val="FAA818"/>
                </a:solidFill>
              </a:rPr>
              <a:t> </a:t>
            </a:r>
            <a:r>
              <a:rPr lang="en-US" sz="800" dirty="0">
                <a:solidFill>
                  <a:schemeClr val="tx2"/>
                </a:solidFill>
              </a:rPr>
              <a:t>Asia </a:t>
            </a:r>
            <a:r>
              <a:rPr lang="en-US" sz="800" dirty="0">
                <a:solidFill>
                  <a:schemeClr val="accent1"/>
                </a:solidFill>
              </a:rPr>
              <a:t>|</a:t>
            </a:r>
            <a:r>
              <a:rPr lang="en-US" sz="800" dirty="0">
                <a:solidFill>
                  <a:srgbClr val="FAA818"/>
                </a:solidFill>
              </a:rPr>
              <a:t> </a:t>
            </a:r>
            <a:r>
              <a:rPr lang="en-US" sz="800" dirty="0">
                <a:solidFill>
                  <a:schemeClr val="tx2"/>
                </a:solidFill>
              </a:rPr>
              <a:t>Europe</a:t>
            </a:r>
            <a:r>
              <a:rPr lang="en-US" sz="800" baseline="0" dirty="0">
                <a:solidFill>
                  <a:schemeClr val="tx2"/>
                </a:solidFill>
              </a:rPr>
              <a:t> </a:t>
            </a:r>
            <a:r>
              <a:rPr lang="en-US" sz="800" baseline="0" dirty="0">
                <a:solidFill>
                  <a:schemeClr val="accent1"/>
                </a:solidFill>
              </a:rPr>
              <a:t>|</a:t>
            </a:r>
            <a:r>
              <a:rPr lang="en-US" sz="800" baseline="0" dirty="0">
                <a:solidFill>
                  <a:srgbClr val="FAA818"/>
                </a:solidFill>
              </a:rPr>
              <a:t> </a:t>
            </a:r>
            <a:r>
              <a:rPr lang="en-US" sz="800" baseline="0" dirty="0">
                <a:solidFill>
                  <a:schemeClr val="tx2"/>
                </a:solidFill>
              </a:rPr>
              <a:t>Middle East</a:t>
            </a:r>
            <a:endParaRPr lang="en-US" sz="800" dirty="0">
              <a:solidFill>
                <a:schemeClr val="tx2"/>
              </a:solidFill>
            </a:endParaRPr>
          </a:p>
        </p:txBody>
      </p:sp>
    </p:spTree>
    <p:extLst>
      <p:ext uri="{BB962C8B-B14F-4D97-AF65-F5344CB8AC3E}">
        <p14:creationId xmlns:p14="http://schemas.microsoft.com/office/powerpoint/2010/main" val="178256985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 Whit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0" y="0"/>
            <a:ext cx="9144000" cy="5148072"/>
          </a:xfrm>
          <a:prstGeom prst="rect">
            <a:avLst/>
          </a:prstGeom>
        </p:spPr>
      </p:pic>
      <p:sp>
        <p:nvSpPr>
          <p:cNvPr id="2" name="Title 1"/>
          <p:cNvSpPr>
            <a:spLocks noGrp="1"/>
          </p:cNvSpPr>
          <p:nvPr>
            <p:ph type="title" hasCustomPrompt="1"/>
          </p:nvPr>
        </p:nvSpPr>
        <p:spPr>
          <a:xfrm>
            <a:off x="914400" y="1759744"/>
            <a:ext cx="7302500" cy="1021556"/>
          </a:xfrm>
        </p:spPr>
        <p:txBody>
          <a:bodyPr anchor="t"/>
          <a:lstStyle>
            <a:lvl1pPr algn="l">
              <a:defRPr sz="4200" b="0" cap="none">
                <a:solidFill>
                  <a:schemeClr val="bg1"/>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627460"/>
            <a:ext cx="7302500" cy="1125140"/>
          </a:xfrm>
        </p:spPr>
        <p:txBody>
          <a:bodyPr anchor="b"/>
          <a:lstStyle>
            <a:lvl1pPr marL="0" indent="0">
              <a:buNone/>
              <a:defRPr sz="2600" b="0">
                <a:solidFill>
                  <a:schemeClr val="bg1"/>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3040853430"/>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 Blue">
    <p:bg>
      <p:bgPr>
        <a:solidFill>
          <a:schemeClr val="tx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0" y="0"/>
            <a:ext cx="9144000" cy="5148072"/>
          </a:xfrm>
          <a:prstGeom prst="rect">
            <a:avLst/>
          </a:prstGeom>
        </p:spPr>
      </p:pic>
      <p:sp>
        <p:nvSpPr>
          <p:cNvPr id="2" name="Title 1"/>
          <p:cNvSpPr>
            <a:spLocks noGrp="1"/>
          </p:cNvSpPr>
          <p:nvPr>
            <p:ph type="ctrTitle"/>
          </p:nvPr>
        </p:nvSpPr>
        <p:spPr>
          <a:xfrm>
            <a:off x="923925" y="919247"/>
            <a:ext cx="7315200" cy="1117854"/>
          </a:xfrm>
        </p:spPr>
        <p:txBody>
          <a:bodyPr lIns="0" tIns="0" rIns="0" bIns="0" anchor="b" anchorCtr="0">
            <a:noAutofit/>
          </a:bodyPr>
          <a:lstStyle>
            <a:lvl1pPr>
              <a:lnSpc>
                <a:spcPts val="4500"/>
              </a:lnSpc>
              <a:defRPr sz="4000">
                <a:solidFill>
                  <a:schemeClr val="bg1"/>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4715" y="2358329"/>
            <a:ext cx="7315200" cy="685800"/>
          </a:xfrm>
        </p:spPr>
        <p:txBody>
          <a:bodyPr lIns="0" tIns="0" rIns="0" bIns="0"/>
          <a:lstStyle>
            <a:lvl1pPr marL="0" indent="0" algn="l">
              <a:lnSpc>
                <a:spcPts val="2200"/>
              </a:lnSpc>
              <a:spcAft>
                <a:spcPts val="600"/>
              </a:spcAft>
              <a:buNone/>
              <a:defRPr sz="1800">
                <a:solidFill>
                  <a:schemeClr val="bg1"/>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Rectangle 7"/>
          <p:cNvSpPr/>
          <p:nvPr/>
        </p:nvSpPr>
        <p:spPr>
          <a:xfrm>
            <a:off x="381000" y="-1"/>
            <a:ext cx="154781" cy="1926771"/>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4"/>
          <p:cNvSpPr>
            <a:spLocks noGrp="1"/>
          </p:cNvSpPr>
          <p:nvPr>
            <p:ph type="body" sz="quarter" idx="10" hasCustomPrompt="1"/>
          </p:nvPr>
        </p:nvSpPr>
        <p:spPr>
          <a:xfrm>
            <a:off x="920750" y="3730709"/>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2" y="3730708"/>
            <a:ext cx="2347913" cy="259398"/>
          </a:xfrm>
        </p:spPr>
        <p:txBody>
          <a:bodyPr anchor="ctr"/>
          <a:lstStyle>
            <a:lvl1pPr marL="0" indent="0" algn="r">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8" y="3730708"/>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09" y="4045000"/>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7" y="4044999"/>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0" name="Rectangle 9">
            <a:extLst>
              <a:ext uri="{FF2B5EF4-FFF2-40B4-BE49-F238E27FC236}">
                <a16:creationId xmlns:a16="http://schemas.microsoft.com/office/drawing/2014/main" id="{F280BB4D-F50F-42A5-8C8F-D8500C4E6015}"/>
              </a:ext>
            </a:extLst>
          </p:cNvPr>
          <p:cNvSpPr/>
          <p:nvPr userDrawn="1"/>
        </p:nvSpPr>
        <p:spPr>
          <a:xfrm>
            <a:off x="381000" y="-1"/>
            <a:ext cx="154781" cy="192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4"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1600" y="356400"/>
            <a:ext cx="2599200" cy="310525"/>
          </a:xfrm>
          <a:prstGeom prst="rect">
            <a:avLst/>
          </a:prstGeom>
        </p:spPr>
      </p:pic>
    </p:spTree>
    <p:extLst>
      <p:ext uri="{BB962C8B-B14F-4D97-AF65-F5344CB8AC3E}">
        <p14:creationId xmlns:p14="http://schemas.microsoft.com/office/powerpoint/2010/main" val="329870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End Slide - Blue">
    <p:bg>
      <p:bgPr>
        <a:solidFill>
          <a:schemeClr val="tx2"/>
        </a:solidFill>
        <a:effectLst/>
      </p:bgPr>
    </p:bg>
    <p:spTree>
      <p:nvGrpSpPr>
        <p:cNvPr id="1" name=""/>
        <p:cNvGrpSpPr/>
        <p:nvPr/>
      </p:nvGrpSpPr>
      <p:grpSpPr>
        <a:xfrm>
          <a:off x="0" y="0"/>
          <a:ext cx="0" cy="0"/>
          <a:chOff x="0" y="0"/>
          <a:chExt cx="0" cy="0"/>
        </a:xfrm>
      </p:grpSpPr>
      <p:sp>
        <p:nvSpPr>
          <p:cNvPr id="10" name="Mayer Brown Disclaimer"/>
          <p:cNvSpPr/>
          <p:nvPr/>
        </p:nvSpPr>
        <p:spPr>
          <a:xfrm>
            <a:off x="411480" y="4525670"/>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a:t>
            </a:r>
            <a:r>
              <a:rPr kumimoji="0" lang="en-US" sz="450" b="0" i="0" u="none" strike="noStrike" kern="1200" cap="none" spc="0" normalizeH="0" baseline="0" noProof="0" dirty="0" err="1">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Tauil</a:t>
            </a:r>
            <a:r>
              <a:rPr kumimoji="0" lang="en-US" sz="45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 &amp; </a:t>
            </a:r>
            <a:r>
              <a:rPr kumimoji="0" lang="en-US" sz="450" b="0" i="0" u="none" strike="noStrike" kern="1200" cap="none" spc="0" normalizeH="0" baseline="0" noProof="0" dirty="0" err="1">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Chequer</a:t>
            </a:r>
            <a:r>
              <a:rPr kumimoji="0" lang="en-US" sz="45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 </a:t>
            </a:r>
            <a:r>
              <a:rPr kumimoji="0" lang="en-US" sz="450" b="0" i="0" u="none" strike="noStrike" kern="1200" cap="none" spc="0" normalizeH="0" baseline="0" noProof="0" dirty="0" err="1">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Advogados</a:t>
            </a:r>
            <a:r>
              <a:rPr kumimoji="0" lang="en-US" sz="45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p>
        </p:txBody>
      </p:sp>
      <p:sp>
        <p:nvSpPr>
          <p:cNvPr id="5" name="Mayer Brown Web Address"/>
          <p:cNvSpPr txBox="1">
            <a:spLocks/>
          </p:cNvSpPr>
          <p:nvPr/>
        </p:nvSpPr>
        <p:spPr>
          <a:xfrm>
            <a:off x="653224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a:solidFill>
                  <a:schemeClr val="bg1"/>
                </a:solidFill>
                <a:ea typeface="SimSun" panose="02010600030101010101" pitchFamily="2" charset="-122"/>
              </a:rPr>
              <a:t>mayerbrown.com</a:t>
            </a:r>
            <a:endParaRPr lang="en-US" sz="800" dirty="0">
              <a:solidFill>
                <a:schemeClr val="bg1"/>
              </a:solidFill>
              <a:ea typeface="SimSun" panose="02010600030101010101" pitchFamily="2" charset="-122"/>
            </a:endParaRPr>
          </a:p>
        </p:txBody>
      </p:sp>
      <p:sp>
        <p:nvSpPr>
          <p:cNvPr id="6" name="Footer Placeholder 4"/>
          <p:cNvSpPr txBox="1">
            <a:spLocks/>
          </p:cNvSpPr>
          <p:nvPr/>
        </p:nvSpPr>
        <p:spPr>
          <a:xfrm>
            <a:off x="40957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rPr>
              <a:t>Americas </a:t>
            </a:r>
            <a:r>
              <a:rPr lang="en-US" sz="800" dirty="0">
                <a:solidFill>
                  <a:schemeClr val="accent1"/>
                </a:solidFill>
              </a:rPr>
              <a:t>|</a:t>
            </a:r>
            <a:r>
              <a:rPr lang="en-US" sz="800" dirty="0">
                <a:solidFill>
                  <a:schemeClr val="bg1"/>
                </a:solidFill>
              </a:rPr>
              <a:t> Asia </a:t>
            </a:r>
            <a:r>
              <a:rPr lang="en-US" sz="800" dirty="0">
                <a:solidFill>
                  <a:schemeClr val="accent1"/>
                </a:solidFill>
              </a:rPr>
              <a:t>|</a:t>
            </a:r>
            <a:r>
              <a:rPr lang="en-US" sz="800" dirty="0">
                <a:solidFill>
                  <a:schemeClr val="bg1"/>
                </a:solidFill>
              </a:rPr>
              <a:t> Europe</a:t>
            </a:r>
            <a:r>
              <a:rPr lang="en-US" sz="800" baseline="0" dirty="0">
                <a:solidFill>
                  <a:schemeClr val="bg1"/>
                </a:solidFill>
              </a:rPr>
              <a:t> </a:t>
            </a:r>
            <a:r>
              <a:rPr lang="en-US" sz="800" baseline="0" dirty="0">
                <a:solidFill>
                  <a:schemeClr val="accent1"/>
                </a:solidFill>
              </a:rPr>
              <a:t>|</a:t>
            </a:r>
            <a:r>
              <a:rPr lang="en-US" sz="800" baseline="0" dirty="0">
                <a:solidFill>
                  <a:schemeClr val="bg1"/>
                </a:solidFill>
              </a:rPr>
              <a:t> Middle East</a:t>
            </a:r>
            <a:endParaRPr lang="en-US" sz="800" dirty="0">
              <a:solidFill>
                <a:schemeClr val="bg1"/>
              </a:solidFill>
            </a:endParaRPr>
          </a:p>
        </p:txBody>
      </p:sp>
    </p:spTree>
    <p:extLst>
      <p:ext uri="{BB962C8B-B14F-4D97-AF65-F5344CB8AC3E}">
        <p14:creationId xmlns:p14="http://schemas.microsoft.com/office/powerpoint/2010/main" val="174526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759744"/>
            <a:ext cx="7302500" cy="1021556"/>
          </a:xfrm>
        </p:spPr>
        <p:txBody>
          <a:bodyPr anchor="t"/>
          <a:lstStyle>
            <a:lvl1pPr algn="l">
              <a:defRPr sz="4200" b="0" cap="none">
                <a:solidFill>
                  <a:schemeClr val="bg1"/>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627460"/>
            <a:ext cx="7302500" cy="1125140"/>
          </a:xfrm>
        </p:spPr>
        <p:txBody>
          <a:bodyPr anchor="b"/>
          <a:lstStyle>
            <a:lvl1pPr marL="0" indent="0">
              <a:buNone/>
              <a:defRPr sz="2600" b="0">
                <a:solidFill>
                  <a:schemeClr val="bg1"/>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4"/>
          <p:cNvSpPr>
            <a:spLocks noGrp="1"/>
          </p:cNvSpPr>
          <p:nvPr>
            <p:ph type="dt" sz="half" idx="10"/>
          </p:nvPr>
        </p:nvSpPr>
        <p:spPr>
          <a:xfrm>
            <a:off x="6091117" y="4767900"/>
            <a:ext cx="1219200" cy="155448"/>
          </a:xfrm>
        </p:spPr>
        <p:txBody>
          <a:bodyPr/>
          <a:lstStyle>
            <a:lvl1pPr>
              <a:defRPr>
                <a:solidFill>
                  <a:schemeClr val="bg1"/>
                </a:solidFill>
              </a:defRPr>
            </a:lvl1pPr>
          </a:lstStyle>
          <a:p>
            <a:endParaRPr lang="en-US" dirty="0"/>
          </a:p>
        </p:txBody>
      </p:sp>
      <p:sp>
        <p:nvSpPr>
          <p:cNvPr id="6" name="Footer Placeholder 5"/>
          <p:cNvSpPr>
            <a:spLocks noGrp="1"/>
          </p:cNvSpPr>
          <p:nvPr>
            <p:ph type="ftr" sz="quarter" idx="11"/>
          </p:nvPr>
        </p:nvSpPr>
        <p:spPr>
          <a:xfrm>
            <a:off x="290513" y="4767900"/>
            <a:ext cx="3081337" cy="116586"/>
          </a:xfrm>
        </p:spPr>
        <p:txBody>
          <a:bodyPr/>
          <a:lstStyle>
            <a:lvl1pPr>
              <a:defRPr>
                <a:solidFill>
                  <a:schemeClr val="bg1"/>
                </a:solidFill>
              </a:defRPr>
            </a:lvl1pPr>
          </a:lstStyle>
          <a:p>
            <a:endParaRPr lang="en-US" dirty="0"/>
          </a:p>
        </p:txBody>
      </p:sp>
      <p:sp>
        <p:nvSpPr>
          <p:cNvPr id="7" name="Slide Number Placeholder 9"/>
          <p:cNvSpPr>
            <a:spLocks noGrp="1"/>
          </p:cNvSpPr>
          <p:nvPr>
            <p:ph type="sldNum" sz="quarter" idx="12"/>
          </p:nvPr>
        </p:nvSpPr>
        <p:spPr>
          <a:xfrm>
            <a:off x="4104322" y="4767900"/>
            <a:ext cx="914400" cy="155448"/>
          </a:xfrm>
        </p:spPr>
        <p:txBody>
          <a:bodyPr/>
          <a:lstStyle>
            <a:lvl1pPr>
              <a:defRPr>
                <a:solidFill>
                  <a:schemeClr val="bg1"/>
                </a:solidFill>
              </a:defRPr>
            </a:lvl1p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3220"/>
          </a:xfrm>
          <a:prstGeom prst="rect">
            <a:avLst/>
          </a:prstGeom>
        </p:spPr>
      </p:pic>
    </p:spTree>
    <p:extLst>
      <p:ext uri="{BB962C8B-B14F-4D97-AF65-F5344CB8AC3E}">
        <p14:creationId xmlns:p14="http://schemas.microsoft.com/office/powerpoint/2010/main" val="174835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19" name="Rectangle 18"/>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914400" y="260351"/>
            <a:ext cx="7315199" cy="821850"/>
          </a:xfrm>
        </p:spPr>
        <p:txBody>
          <a:bodyPr anchor="b"/>
          <a:lstStyle>
            <a:lvl1pPr>
              <a:defRPr sz="2800">
                <a:solidFill>
                  <a:schemeClr val="bg1"/>
                </a:solidFill>
                <a:latin typeface="Segoe UI" panose="020B0502040204020203" pitchFamily="34" charset="0"/>
                <a:cs typeface="Segoe UI" panose="020B0502040204020203" pitchFamily="34" charset="0"/>
              </a:defRPr>
            </a:lvl1pPr>
          </a:lstStyle>
          <a:p>
            <a:r>
              <a:rPr lang="en-US"/>
              <a:t>Click to edit Master title style</a:t>
            </a:r>
            <a:endParaRPr dirty="0"/>
          </a:p>
        </p:txBody>
      </p:sp>
      <p:sp>
        <p:nvSpPr>
          <p:cNvPr id="3" name="Content Placeholder 2"/>
          <p:cNvSpPr>
            <a:spLocks noGrp="1"/>
          </p:cNvSpPr>
          <p:nvPr>
            <p:ph idx="1"/>
          </p:nvPr>
        </p:nvSpPr>
        <p:spPr>
          <a:xfrm>
            <a:off x="914400" y="1390650"/>
            <a:ext cx="7315199" cy="3305385"/>
          </a:xfrm>
        </p:spPr>
        <p:txBody>
          <a:bodyPr/>
          <a:lstStyle>
            <a:lvl1pPr marL="285750" indent="-285750">
              <a:buClr>
                <a:schemeClr val="accent1"/>
              </a:buClr>
              <a:buFont typeface="Arial" panose="020B0604020202020204" pitchFamily="34" charset="0"/>
              <a:buChar char="•"/>
              <a:defRPr sz="1800">
                <a:latin typeface="Segoe UI" panose="020B0502040204020203" pitchFamily="34" charset="0"/>
                <a:cs typeface="Segoe UI" panose="020B0502040204020203" pitchFamily="34" charset="0"/>
              </a:defRPr>
            </a:lvl1pPr>
            <a:lvl2pPr>
              <a:buClr>
                <a:schemeClr val="accent1"/>
              </a:buClr>
              <a:defRPr sz="1600">
                <a:latin typeface="Segoe UI" panose="020B0502040204020203" pitchFamily="34" charset="0"/>
                <a:cs typeface="Segoe UI" panose="020B0502040204020203" pitchFamily="34" charset="0"/>
              </a:defRPr>
            </a:lvl2pPr>
            <a:lvl3pPr>
              <a:buClr>
                <a:schemeClr val="accent1"/>
              </a:buClr>
              <a:defRPr sz="1200">
                <a:latin typeface="Segoe UI" panose="020B0502040204020203" pitchFamily="34" charset="0"/>
                <a:cs typeface="Segoe UI" panose="020B0502040204020203" pitchFamily="34" charset="0"/>
              </a:defRPr>
            </a:lvl3pPr>
            <a:lvl4pPr>
              <a:buClr>
                <a:schemeClr val="accent1"/>
              </a:buClr>
              <a:defRPr sz="1200">
                <a:latin typeface="Segoe UI" panose="020B0502040204020203" pitchFamily="34" charset="0"/>
                <a:cs typeface="Segoe UI" panose="020B0502040204020203" pitchFamily="34" charset="0"/>
              </a:defRPr>
            </a:lvl4pPr>
            <a:lvl5pPr>
              <a:buClr>
                <a:schemeClr val="accent1"/>
              </a:buClr>
              <a:defRPr sz="1200">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Rectangle 6">
            <a:extLst>
              <a:ext uri="{FF2B5EF4-FFF2-40B4-BE49-F238E27FC236}">
                <a16:creationId xmlns:a16="http://schemas.microsoft.com/office/drawing/2014/main" id="{2A99CF95-F6DC-4BB0-BCA7-86186416F3BE}"/>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429384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2" name="Title 1"/>
          <p:cNvSpPr>
            <a:spLocks noGrp="1"/>
          </p:cNvSpPr>
          <p:nvPr>
            <p:ph type="title"/>
          </p:nvPr>
        </p:nvSpPr>
        <p:spPr>
          <a:xfrm>
            <a:off x="914400" y="270445"/>
            <a:ext cx="7315199" cy="822960"/>
          </a:xfrm>
        </p:spPr>
        <p:txBody>
          <a:bodyPr/>
          <a:lstStyle>
            <a:lvl1pPr>
              <a:defRPr sz="2800">
                <a:solidFill>
                  <a:schemeClr val="bg1"/>
                </a:solidFill>
              </a:defRPr>
            </a:lvl1pPr>
          </a:lstStyle>
          <a:p>
            <a:r>
              <a:rPr lang="en-US"/>
              <a:t>Click to edit Master title style</a:t>
            </a:r>
            <a:endParaRPr dirty="0"/>
          </a:p>
        </p:txBody>
      </p:sp>
      <p:sp>
        <p:nvSpPr>
          <p:cNvPr id="3" name="Content Placeholder 2"/>
          <p:cNvSpPr>
            <a:spLocks noGrp="1"/>
          </p:cNvSpPr>
          <p:nvPr>
            <p:ph sz="half" idx="1"/>
          </p:nvPr>
        </p:nvSpPr>
        <p:spPr>
          <a:xfrm>
            <a:off x="914399" y="1373548"/>
            <a:ext cx="3474720" cy="3322487"/>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4878" y="1373548"/>
            <a:ext cx="3474720" cy="3322487"/>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Rectangle 9"/>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AE2355FE-A0D7-4C22-9E6D-41A0EF0FB496}"/>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125454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2" name="Title 1"/>
          <p:cNvSpPr>
            <a:spLocks noGrp="1"/>
          </p:cNvSpPr>
          <p:nvPr>
            <p:ph type="title"/>
          </p:nvPr>
        </p:nvSpPr>
        <p:spPr>
          <a:xfrm>
            <a:off x="914399" y="268471"/>
            <a:ext cx="7315199" cy="822960"/>
          </a:xfrm>
        </p:spPr>
        <p:txBody>
          <a:bodyPr/>
          <a:lstStyle>
            <a:lvl1pPr>
              <a:defRPr sz="2800">
                <a:solidFill>
                  <a:schemeClr val="bg1"/>
                </a:solidFill>
              </a:defRPr>
            </a:lvl1pPr>
          </a:lstStyle>
          <a:p>
            <a:r>
              <a:rPr lang="en-US" dirty="0"/>
              <a:t>Click to edit Master title style</a:t>
            </a:r>
            <a:endParaRPr dirty="0"/>
          </a:p>
        </p:txBody>
      </p:sp>
      <p:sp>
        <p:nvSpPr>
          <p:cNvPr id="3" name="Text Placeholder 2"/>
          <p:cNvSpPr>
            <a:spLocks noGrp="1"/>
          </p:cNvSpPr>
          <p:nvPr>
            <p:ph type="body" idx="1"/>
          </p:nvPr>
        </p:nvSpPr>
        <p:spPr>
          <a:xfrm>
            <a:off x="914400" y="1416036"/>
            <a:ext cx="3513909" cy="33609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4400" y="1795464"/>
            <a:ext cx="3513909" cy="2900571"/>
          </a:xfrm>
        </p:spPr>
        <p:txBody>
          <a:bodyPr/>
          <a:lstStyle>
            <a:lvl1pPr>
              <a:buClr>
                <a:schemeClr val="accent1"/>
              </a:buClr>
              <a:defRPr sz="1400"/>
            </a:lvl1pPr>
            <a:lvl2pPr>
              <a:buClr>
                <a:schemeClr val="accent1"/>
              </a:buClr>
              <a:defRPr sz="1200"/>
            </a:lvl2pPr>
            <a:lvl3pPr>
              <a:buClr>
                <a:schemeClr val="accent1"/>
              </a:buClr>
              <a:defRPr sz="1050"/>
            </a:lvl3pPr>
            <a:lvl4pPr>
              <a:buClr>
                <a:schemeClr val="accent1"/>
              </a:buClr>
              <a:defRPr sz="1050"/>
            </a:lvl4pPr>
            <a:lvl5pPr>
              <a:buClr>
                <a:schemeClr val="accent1"/>
              </a:buClr>
              <a:defRPr sz="105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81362" y="1416036"/>
            <a:ext cx="3548236" cy="33609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81362" y="1795464"/>
            <a:ext cx="3548236" cy="2900571"/>
          </a:xfrm>
        </p:spPr>
        <p:txBody>
          <a:bodyPr/>
          <a:lstStyle>
            <a:lvl1pPr>
              <a:buClr>
                <a:schemeClr val="accent1"/>
              </a:buClr>
              <a:defRPr sz="1400"/>
            </a:lvl1pPr>
            <a:lvl2pPr>
              <a:buClr>
                <a:schemeClr val="accent1"/>
              </a:buClr>
              <a:defRPr sz="1200"/>
            </a:lvl2pPr>
            <a:lvl3pPr>
              <a:buClr>
                <a:schemeClr val="accent1"/>
              </a:buClr>
              <a:defRPr sz="1050"/>
            </a:lvl3pPr>
            <a:lvl4pPr>
              <a:buClr>
                <a:schemeClr val="accent1"/>
              </a:buClr>
              <a:defRPr sz="1050"/>
            </a:lvl4pPr>
            <a:lvl5pPr>
              <a:buClr>
                <a:schemeClr val="accent1"/>
              </a:buClr>
              <a:defRPr sz="105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Rectangle 11"/>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ectangle 9">
            <a:extLst>
              <a:ext uri="{FF2B5EF4-FFF2-40B4-BE49-F238E27FC236}">
                <a16:creationId xmlns:a16="http://schemas.microsoft.com/office/drawing/2014/main" id="{58D8DE84-1A0A-4BBB-8A88-9C6AB27B1B7F}"/>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Date Placeholder 7"/>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3E24E9F-7FCB-4E48-8ECE-44B20458F755}" type="slidenum">
              <a:rPr lang="en-GB" smtClean="0"/>
              <a:pPr/>
              <a:t>‹#›</a:t>
            </a:fld>
            <a:endParaRPr lang="en-GB" dirty="0"/>
          </a:p>
        </p:txBody>
      </p:sp>
      <p:pic>
        <p:nvPicPr>
          <p:cNvPr id="7"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30316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64263"/>
            <a:ext cx="7315199" cy="822960"/>
          </a:xfrm>
          <a:prstGeom prst="rect">
            <a:avLst/>
          </a:prstGeom>
        </p:spPr>
        <p:txBody>
          <a:bodyPr vert="horz" lIns="0" tIns="0" rIns="0" bIns="0" rtlCol="0" anchor="b" anchorCtr="0">
            <a:noAutofit/>
          </a:bodyPr>
          <a:lstStyle/>
          <a:p>
            <a:r>
              <a:rPr lang="en-US"/>
              <a:t>Click to edit Master title style</a:t>
            </a:r>
            <a:endParaRPr dirty="0"/>
          </a:p>
        </p:txBody>
      </p:sp>
      <p:sp>
        <p:nvSpPr>
          <p:cNvPr id="3" name="Text Placeholder 2"/>
          <p:cNvSpPr>
            <a:spLocks noGrp="1"/>
          </p:cNvSpPr>
          <p:nvPr>
            <p:ph type="body" idx="1"/>
          </p:nvPr>
        </p:nvSpPr>
        <p:spPr>
          <a:xfrm>
            <a:off x="914400" y="1390650"/>
            <a:ext cx="7315199" cy="330919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4" name="Footer Placeholder 4"/>
          <p:cNvSpPr>
            <a:spLocks noGrp="1"/>
          </p:cNvSpPr>
          <p:nvPr>
            <p:ph type="ftr" sz="quarter" idx="3"/>
          </p:nvPr>
        </p:nvSpPr>
        <p:spPr>
          <a:xfrm>
            <a:off x="290513" y="4767900"/>
            <a:ext cx="3081337" cy="116586"/>
          </a:xfrm>
          <a:prstGeom prst="rect">
            <a:avLst/>
          </a:prstGeom>
        </p:spPr>
        <p:txBody>
          <a:bodyPr anchor="ctr"/>
          <a:lstStyle>
            <a:lvl1pPr>
              <a:defRPr sz="800">
                <a:solidFill>
                  <a:schemeClr val="tx2"/>
                </a:solidFill>
                <a:latin typeface="Segoe UI" panose="020B0502040204020203" pitchFamily="34" charset="0"/>
                <a:cs typeface="Segoe UI" panose="020B0502040204020203" pitchFamily="34" charset="0"/>
              </a:defRPr>
            </a:lvl1pPr>
          </a:lstStyle>
          <a:p>
            <a:endParaRPr lang="en-US"/>
          </a:p>
        </p:txBody>
      </p:sp>
      <p:sp>
        <p:nvSpPr>
          <p:cNvPr id="5" name="Date Placeholder 3"/>
          <p:cNvSpPr>
            <a:spLocks noGrp="1"/>
          </p:cNvSpPr>
          <p:nvPr>
            <p:ph type="dt" sz="half" idx="2"/>
          </p:nvPr>
        </p:nvSpPr>
        <p:spPr>
          <a:xfrm>
            <a:off x="6091117" y="4767900"/>
            <a:ext cx="1219200" cy="155448"/>
          </a:xfrm>
          <a:prstGeom prst="rect">
            <a:avLst/>
          </a:prstGeom>
        </p:spPr>
        <p:txBody>
          <a:bodyPr anchor="ctr"/>
          <a:lstStyle>
            <a:lvl1pPr algn="ctr">
              <a:defRPr sz="800">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4104322" y="4767900"/>
            <a:ext cx="914400" cy="155448"/>
          </a:xfrm>
          <a:prstGeom prst="rect">
            <a:avLst/>
          </a:prstGeom>
        </p:spPr>
        <p:txBody>
          <a:bodyPr vert="horz" lIns="91440" tIns="45720" rIns="91440" bIns="45720" rtlCol="0" anchor="ctr"/>
          <a:lstStyle>
            <a:lvl1pPr algn="ctr">
              <a:defRPr sz="800">
                <a:solidFill>
                  <a:schemeClr val="tx2"/>
                </a:solidFill>
              </a:defRPr>
            </a:lvl1pPr>
          </a:lstStyle>
          <a:p>
            <a:fld id="{53E24E9F-7FCB-4E48-8ECE-44B20458F755}" type="slidenum">
              <a:rPr lang="en-GB" smtClean="0"/>
              <a:pPr/>
              <a:t>‹#›</a:t>
            </a:fld>
            <a:endParaRPr lang="en-GB" dirty="0"/>
          </a:p>
        </p:txBody>
      </p:sp>
    </p:spTree>
    <p:extLst>
      <p:ext uri="{BB962C8B-B14F-4D97-AF65-F5344CB8AC3E}">
        <p14:creationId xmlns:p14="http://schemas.microsoft.com/office/powerpoint/2010/main" val="2254969823"/>
      </p:ext>
    </p:extLst>
  </p:cSld>
  <p:clrMap bg1="lt1" tx1="dk1" bg2="lt2" tx2="dk2" accent1="accent1" accent2="accent2" accent3="accent3" accent4="accent4" accent5="accent5" accent6="accent6" hlink="hlink" folHlink="folHlink"/>
  <p:sldLayoutIdLst>
    <p:sldLayoutId id="2147485335" r:id="rId1"/>
    <p:sldLayoutId id="2147485336" r:id="rId2"/>
    <p:sldLayoutId id="2147485338" r:id="rId3"/>
    <p:sldLayoutId id="2147485348" r:id="rId4"/>
    <p:sldLayoutId id="2147485347" r:id="rId5"/>
    <p:sldLayoutId id="2147485349" r:id="rId6"/>
    <p:sldLayoutId id="2147485337" r:id="rId7"/>
    <p:sldLayoutId id="2147485339" r:id="rId8"/>
    <p:sldLayoutId id="2147485340" r:id="rId9"/>
    <p:sldLayoutId id="2147485341" r:id="rId10"/>
    <p:sldLayoutId id="2147485342" r:id="rId11"/>
    <p:sldLayoutId id="2147485343" r:id="rId12"/>
    <p:sldLayoutId id="2147485344" r:id="rId13"/>
    <p:sldLayoutId id="2147485345" r:id="rId14"/>
    <p:sldLayoutId id="2147485346" r:id="rId15"/>
  </p:sldLayoutIdLst>
  <p:hf hdr="0" ftr="0" dt="0"/>
  <p:txStyles>
    <p:titleStyle>
      <a:lvl1pPr algn="l" defTabSz="914400" rtl="0" eaLnBrk="1" latinLnBrk="0" hangingPunct="1">
        <a:spcBef>
          <a:spcPct val="0"/>
        </a:spcBef>
        <a:buNone/>
        <a:defRPr sz="2800" kern="1200">
          <a:solidFill>
            <a:schemeClr val="tx2"/>
          </a:solidFill>
          <a:latin typeface="Segoe UI" panose="020B0502040204020203" pitchFamily="34" charset="0"/>
          <a:ea typeface="+mj-ea"/>
          <a:cs typeface="Segoe UI" panose="020B0502040204020203" pitchFamily="34" charset="0"/>
        </a:defRPr>
      </a:lvl1pPr>
    </p:titleStyle>
    <p:bodyStyle>
      <a:lvl1pPr marL="182880" indent="-182880" algn="l" defTabSz="914400" rtl="0" eaLnBrk="1" latinLnBrk="0" hangingPunct="1">
        <a:spcBef>
          <a:spcPts val="0"/>
        </a:spcBef>
        <a:spcAft>
          <a:spcPts val="1200"/>
        </a:spcAft>
        <a:buClr>
          <a:srgbClr val="FAA818"/>
        </a:buClr>
        <a:buFont typeface="Arial" pitchFamily="34" charset="0"/>
        <a:buChar char="•"/>
        <a:defRPr sz="1800" kern="1200">
          <a:solidFill>
            <a:schemeClr val="tx1"/>
          </a:solidFill>
          <a:latin typeface="Segoe UI" panose="020B0502040204020203" pitchFamily="34" charset="0"/>
          <a:ea typeface="+mn-ea"/>
          <a:cs typeface="Segoe UI" panose="020B0502040204020203" pitchFamily="34" charset="0"/>
        </a:defRPr>
      </a:lvl1pPr>
      <a:lvl2pPr marL="730250" indent="-273050" algn="l" defTabSz="914400" rtl="0" eaLnBrk="1" latinLnBrk="0" hangingPunct="1">
        <a:spcBef>
          <a:spcPts val="0"/>
        </a:spcBef>
        <a:spcAft>
          <a:spcPts val="1200"/>
        </a:spcAft>
        <a:buClr>
          <a:srgbClr val="FAA818"/>
        </a:buClr>
        <a:buFont typeface="Arial" pitchFamily="34" charset="0"/>
        <a:buChar char="–"/>
        <a:defRPr sz="1600" kern="1200">
          <a:solidFill>
            <a:schemeClr val="tx1"/>
          </a:solidFill>
          <a:latin typeface="Segoe UI" panose="020B0502040204020203" pitchFamily="34" charset="0"/>
          <a:ea typeface="+mn-ea"/>
          <a:cs typeface="Segoe UI" panose="020B0502040204020203" pitchFamily="34" charset="0"/>
        </a:defRPr>
      </a:lvl2pPr>
      <a:lvl3pPr marL="1097280" indent="-18288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3pPr>
      <a:lvl4pPr marL="1645920" indent="-27432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4pPr>
      <a:lvl5pPr marL="2011680" indent="-18288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13.png"/><Relationship Id="rId2" Type="http://schemas.openxmlformats.org/officeDocument/2006/relationships/slide" Target="slide12.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15.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11.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45.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30.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3.png"/><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1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19.xml"/><Relationship Id="rId7"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slide" Target="slide18.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hyperlink" Target="mailto:opottinger@mayerbrown.com" TargetMode="External"/><Relationship Id="rId2" Type="http://schemas.openxmlformats.org/officeDocument/2006/relationships/hyperlink" Target="mailto:sperlman@mayerbrown.com" TargetMode="Externa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29.xml"/></Relationships>
</file>

<file path=ppt/slides/_rels/slide2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25.xml"/><Relationship Id="rId7"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2.png"/><Relationship Id="rId5" Type="http://schemas.openxmlformats.org/officeDocument/2006/relationships/slide" Target="slide24.xml"/><Relationship Id="rId4" Type="http://schemas.openxmlformats.org/officeDocument/2006/relationships/image" Target="../media/image11.png"/><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3.pn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26.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 Id="rId9"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image" Target="../media/image13.png"/><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slide" Target="slide29.xml"/></Relationships>
</file>

<file path=ppt/slides/_rels/slide27.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45.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 Id="rId9" Type="http://schemas.openxmlformats.org/officeDocument/2006/relationships/image" Target="../media/image16.png"/></Relationships>
</file>

<file path=ppt/slides/_rels/slide2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9.xml"/><Relationship Id="rId7"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15.png"/><Relationship Id="rId10" Type="http://schemas.openxmlformats.org/officeDocument/2006/relationships/image" Target="../media/image16.png"/><Relationship Id="rId4" Type="http://schemas.openxmlformats.org/officeDocument/2006/relationships/slide" Target="slide30.xml"/><Relationship Id="rId9" Type="http://schemas.openxmlformats.org/officeDocument/2006/relationships/slide" Target="slide60.xml"/></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3.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32.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0.xml"/><Relationship Id="rId7" Type="http://schemas.openxmlformats.org/officeDocument/2006/relationships/slide" Target="slide4.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5.png"/><Relationship Id="rId5" Type="http://schemas.openxmlformats.org/officeDocument/2006/relationships/slide" Target="slide45.xml"/><Relationship Id="rId4" Type="http://schemas.openxmlformats.org/officeDocument/2006/relationships/image" Target="../media/image16.png"/><Relationship Id="rId9" Type="http://schemas.openxmlformats.org/officeDocument/2006/relationships/image" Target="../media/image13.png"/></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36.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35.xml"/></Relationships>
</file>

<file path=ppt/slides/_rels/slide3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60.xml"/><Relationship Id="rId7"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5.png"/><Relationship Id="rId5" Type="http://schemas.openxmlformats.org/officeDocument/2006/relationships/slide" Target="slide45.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 Target="slide60.xml"/><Relationship Id="rId7" Type="http://schemas.openxmlformats.org/officeDocument/2006/relationships/slide" Target="slide44.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38.xml"/><Relationship Id="rId7"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15.png"/><Relationship Id="rId4" Type="http://schemas.openxmlformats.org/officeDocument/2006/relationships/slide" Target="slide45.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4.png"/><Relationship Id="rId1" Type="http://schemas.openxmlformats.org/officeDocument/2006/relationships/slideLayout" Target="../slideLayouts/slideLayout10.xml"/><Relationship Id="rId5" Type="http://schemas.openxmlformats.org/officeDocument/2006/relationships/image" Target="../media/image13.pn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image" Target="../media/image12.png"/><Relationship Id="rId2" Type="http://schemas.openxmlformats.org/officeDocument/2006/relationships/slide" Target="slide40.xml"/><Relationship Id="rId1" Type="http://schemas.openxmlformats.org/officeDocument/2006/relationships/slideLayout" Target="../slideLayouts/slideLayout7.xml"/><Relationship Id="rId6" Type="http://schemas.openxmlformats.org/officeDocument/2006/relationships/slide" Target="slide41.xml"/><Relationship Id="rId5" Type="http://schemas.openxmlformats.org/officeDocument/2006/relationships/image" Target="../media/image11.png"/><Relationship Id="rId4" Type="http://schemas.openxmlformats.org/officeDocument/2006/relationships/slide" Target="slide42.xml"/><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5.xml"/><Relationship Id="rId1" Type="http://schemas.openxmlformats.org/officeDocument/2006/relationships/slideLayout" Target="../slideLayouts/slideLayout10.xml"/><Relationship Id="rId5" Type="http://schemas.openxmlformats.org/officeDocument/2006/relationships/slide" Target="slide53.xml"/><Relationship Id="rId4" Type="http://schemas.openxmlformats.org/officeDocument/2006/relationships/slide" Target="slide21.xml"/></Relationships>
</file>

<file path=ppt/slides/_rels/slide40.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image" Target="../media/image15.png"/></Relationships>
</file>

<file path=ppt/slides/_rels/slide4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0.xml"/><Relationship Id="rId7" Type="http://schemas.openxmlformats.org/officeDocument/2006/relationships/slide" Target="slide4.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5.png"/><Relationship Id="rId5" Type="http://schemas.openxmlformats.org/officeDocument/2006/relationships/slide" Target="slide45.xml"/><Relationship Id="rId4" Type="http://schemas.openxmlformats.org/officeDocument/2006/relationships/image" Target="../media/image16.png"/><Relationship Id="rId9" Type="http://schemas.openxmlformats.org/officeDocument/2006/relationships/image" Target="../media/image13.png"/></Relationships>
</file>

<file path=ppt/slides/_rels/slide4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44.xml"/><Relationship Id="rId7" Type="http://schemas.openxmlformats.org/officeDocument/2006/relationships/slide" Target="slide2.xml"/><Relationship Id="rId2" Type="http://schemas.openxmlformats.org/officeDocument/2006/relationships/slide" Target="slide43.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slide" Target="slide41.xml"/><Relationship Id="rId4" Type="http://schemas.openxmlformats.org/officeDocument/2006/relationships/image" Target="../media/image11.png"/></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image" Target="../media/image15.png"/></Relationships>
</file>

<file path=ppt/slides/_rels/slide44.xml.rels><?xml version="1.0" encoding="UTF-8" standalone="yes"?>
<Relationships xmlns="http://schemas.openxmlformats.org/package/2006/relationships"><Relationship Id="rId3" Type="http://schemas.openxmlformats.org/officeDocument/2006/relationships/slide" Target="slide60.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6.png"/></Relationships>
</file>

<file path=ppt/slides/_rels/slide4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5.png"/><Relationship Id="rId7" Type="http://schemas.openxmlformats.org/officeDocument/2006/relationships/slide" Target="slide60.xml"/><Relationship Id="rId2" Type="http://schemas.openxmlformats.org/officeDocument/2006/relationships/slide" Target="slide4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4.xml"/></Relationships>
</file>

<file path=ppt/slides/_rels/slide4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5.png"/><Relationship Id="rId7" Type="http://schemas.openxmlformats.org/officeDocument/2006/relationships/slide" Target="slide60.xml"/><Relationship Id="rId2"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4.xml"/></Relationships>
</file>

<file path=ppt/slides/_rels/slide4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48.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4.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4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4.xml"/></Relationships>
</file>

<file path=ppt/slides/_rels/slide49.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50.xml"/><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9.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6.xml"/></Relationships>
</file>

<file path=ppt/slides/_rels/slide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51.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4.xml"/></Relationships>
</file>

<file path=ppt/slides/_rels/slide5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5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2.xml"/><Relationship Id="rId4" Type="http://schemas.openxmlformats.org/officeDocument/2006/relationships/slide" Target="slide4.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slide" Target="slide2.xml"/><Relationship Id="rId2" Type="http://schemas.openxmlformats.org/officeDocument/2006/relationships/slide" Target="slide55.xml"/><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12.png"/><Relationship Id="rId4" Type="http://schemas.openxmlformats.org/officeDocument/2006/relationships/slide" Target="slide54.xml"/></Relationships>
</file>

<file path=ppt/slides/_rels/slide54.xml.rels><?xml version="1.0" encoding="UTF-8" standalone="yes"?>
<Relationships xmlns="http://schemas.openxmlformats.org/package/2006/relationships"><Relationship Id="rId3" Type="http://schemas.openxmlformats.org/officeDocument/2006/relationships/slide" Target="slide56.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56.xml.rels><?xml version="1.0" encoding="UTF-8" standalone="yes"?>
<Relationships xmlns="http://schemas.openxmlformats.org/package/2006/relationships"><Relationship Id="rId3" Type="http://schemas.openxmlformats.org/officeDocument/2006/relationships/slide" Target="slide58.xml"/><Relationship Id="rId7" Type="http://schemas.openxmlformats.org/officeDocument/2006/relationships/image" Target="../media/image13.png"/><Relationship Id="rId2" Type="http://schemas.openxmlformats.org/officeDocument/2006/relationships/slide" Target="slide57.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slide" Target="slide59.xml"/></Relationships>
</file>

<file path=ppt/slides/_rels/slide5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60.xml"/><Relationship Id="rId7" Type="http://schemas.openxmlformats.org/officeDocument/2006/relationships/slide" Target="slide4.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5.png"/><Relationship Id="rId5" Type="http://schemas.openxmlformats.org/officeDocument/2006/relationships/slide" Target="slide45.xml"/><Relationship Id="rId4" Type="http://schemas.openxmlformats.org/officeDocument/2006/relationships/image" Target="../media/image16.png"/></Relationships>
</file>

<file path=ppt/slides/_rels/slide58.xml.rels><?xml version="1.0" encoding="UTF-8" standalone="yes"?>
<Relationships xmlns="http://schemas.openxmlformats.org/package/2006/relationships"><Relationship Id="rId3" Type="http://schemas.openxmlformats.org/officeDocument/2006/relationships/slide" Target="slide35.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15.png"/><Relationship Id="rId4" Type="http://schemas.openxmlformats.org/officeDocument/2006/relationships/slide" Target="slide39.xml"/></Relationships>
</file>

<file path=ppt/slides/_rels/slide59.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slide" Target="slide4.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8.xml"/><Relationship Id="rId7"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slide" Target="slide7.xml"/><Relationship Id="rId4" Type="http://schemas.openxmlformats.org/officeDocument/2006/relationships/image" Target="../media/image11.png"/></Relationships>
</file>

<file path=ppt/slides/_rels/slide6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 Target="slide60.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163" y="1342264"/>
            <a:ext cx="7892904" cy="1229486"/>
          </a:xfrm>
        </p:spPr>
        <p:txBody>
          <a:bodyPr/>
          <a:lstStyle/>
          <a:p>
            <a:r>
              <a:rPr lang="en-US" sz="4800" b="1" dirty="0"/>
              <a:t>Navigating Hart-Scott-</a:t>
            </a:r>
            <a:r>
              <a:rPr lang="en-US" sz="4800" b="1" dirty="0" err="1"/>
              <a:t>Rodino</a:t>
            </a:r>
            <a:r>
              <a:rPr lang="en-US" sz="4800" b="1" dirty="0"/>
              <a:t> Act Filing Requirements (2024)</a:t>
            </a:r>
            <a:endParaRPr lang="en-US" dirty="0"/>
          </a:p>
        </p:txBody>
      </p:sp>
      <p:sp>
        <p:nvSpPr>
          <p:cNvPr id="11" name="TextBox 9"/>
          <p:cNvSpPr txBox="1">
            <a:spLocks noChangeArrowheads="1"/>
          </p:cNvSpPr>
          <p:nvPr/>
        </p:nvSpPr>
        <p:spPr bwMode="auto">
          <a:xfrm>
            <a:off x="698129" y="4595587"/>
            <a:ext cx="2294993"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Calibri" pitchFamily="34" charset="0"/>
              </a:defRPr>
            </a:lvl1pPr>
            <a:lvl2pPr marL="742950" indent="-285750" eaLnBrk="0" hangingPunct="0">
              <a:defRPr>
                <a:solidFill>
                  <a:schemeClr val="tx1"/>
                </a:solidFill>
                <a:latin typeface="Calibri" pitchFamily="34" charset="0"/>
                <a:cs typeface="Calibri" pitchFamily="34" charset="0"/>
              </a:defRPr>
            </a:lvl2pPr>
            <a:lvl3pPr marL="1143000" indent="-228600" eaLnBrk="0" hangingPunct="0">
              <a:defRPr>
                <a:solidFill>
                  <a:schemeClr val="tx1"/>
                </a:solidFill>
                <a:latin typeface="Calibri" pitchFamily="34" charset="0"/>
                <a:cs typeface="Calibri" pitchFamily="34" charset="0"/>
              </a:defRPr>
            </a:lvl3pPr>
            <a:lvl4pPr marL="1600200" indent="-228600" eaLnBrk="0" hangingPunct="0">
              <a:defRPr>
                <a:solidFill>
                  <a:schemeClr val="tx1"/>
                </a:solidFill>
                <a:latin typeface="Calibri" pitchFamily="34" charset="0"/>
                <a:cs typeface="Calibri" pitchFamily="34" charset="0"/>
              </a:defRPr>
            </a:lvl4pPr>
            <a:lvl5pPr marL="2057400" indent="-228600" eaLnBrk="0" hangingPunct="0">
              <a:defRPr>
                <a:solidFill>
                  <a:schemeClr val="tx1"/>
                </a:solidFill>
                <a:latin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cs typeface="Calibri" pitchFamily="34" charset="0"/>
              </a:defRPr>
            </a:lvl9pPr>
          </a:lstStyle>
          <a:p>
            <a:pPr eaLnBrk="1" hangingPunct="1"/>
            <a:r>
              <a:rPr lang="en-US" sz="1050" dirty="0">
                <a:solidFill>
                  <a:schemeClr val="tx2"/>
                </a:solidFill>
                <a:latin typeface="Segoe UI" panose="020B0502040204020203" pitchFamily="34" charset="0"/>
                <a:cs typeface="Segoe UI" panose="020B0502040204020203" pitchFamily="34" charset="0"/>
              </a:rPr>
              <a:t>Scott P. Perlman</a:t>
            </a:r>
          </a:p>
          <a:p>
            <a:pPr eaLnBrk="1" hangingPunct="1"/>
            <a:r>
              <a:rPr lang="en-US" sz="900" dirty="0">
                <a:solidFill>
                  <a:schemeClr val="bg1">
                    <a:lumMod val="50000"/>
                  </a:schemeClr>
                </a:solidFill>
              </a:rPr>
              <a:t>sperlman@mayerbrown.com</a:t>
            </a:r>
          </a:p>
          <a:p>
            <a:pPr eaLnBrk="1" hangingPunct="1">
              <a:spcAft>
                <a:spcPts val="900"/>
              </a:spcAft>
            </a:pPr>
            <a:r>
              <a:rPr lang="en-US" sz="900" dirty="0">
                <a:solidFill>
                  <a:schemeClr val="bg1">
                    <a:lumMod val="50000"/>
                  </a:schemeClr>
                </a:solidFill>
              </a:rPr>
              <a:t>(202) 263-3201</a:t>
            </a:r>
          </a:p>
        </p:txBody>
      </p:sp>
      <p:sp>
        <p:nvSpPr>
          <p:cNvPr id="13" name="TextBox 10"/>
          <p:cNvSpPr txBox="1">
            <a:spLocks noChangeArrowheads="1"/>
          </p:cNvSpPr>
          <p:nvPr/>
        </p:nvSpPr>
        <p:spPr bwMode="auto">
          <a:xfrm>
            <a:off x="2590800" y="4578385"/>
            <a:ext cx="2123597" cy="55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Calibri" pitchFamily="34" charset="0"/>
              </a:defRPr>
            </a:lvl1pPr>
            <a:lvl2pPr marL="742950" indent="-285750" eaLnBrk="0" hangingPunct="0">
              <a:defRPr>
                <a:solidFill>
                  <a:schemeClr val="tx1"/>
                </a:solidFill>
                <a:latin typeface="Calibri" pitchFamily="34" charset="0"/>
                <a:cs typeface="Calibri" pitchFamily="34" charset="0"/>
              </a:defRPr>
            </a:lvl2pPr>
            <a:lvl3pPr marL="1143000" indent="-228600" eaLnBrk="0" hangingPunct="0">
              <a:defRPr>
                <a:solidFill>
                  <a:schemeClr val="tx1"/>
                </a:solidFill>
                <a:latin typeface="Calibri" pitchFamily="34" charset="0"/>
                <a:cs typeface="Calibri" pitchFamily="34" charset="0"/>
              </a:defRPr>
            </a:lvl3pPr>
            <a:lvl4pPr marL="1600200" indent="-228600" eaLnBrk="0" hangingPunct="0">
              <a:defRPr>
                <a:solidFill>
                  <a:schemeClr val="tx1"/>
                </a:solidFill>
                <a:latin typeface="Calibri" pitchFamily="34" charset="0"/>
                <a:cs typeface="Calibri" pitchFamily="34" charset="0"/>
              </a:defRPr>
            </a:lvl4pPr>
            <a:lvl5pPr marL="2057400" indent="-228600" eaLnBrk="0" hangingPunct="0">
              <a:defRPr>
                <a:solidFill>
                  <a:schemeClr val="tx1"/>
                </a:solidFill>
                <a:latin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cs typeface="Calibri" pitchFamily="34" charset="0"/>
              </a:defRPr>
            </a:lvl9pPr>
          </a:lstStyle>
          <a:p>
            <a:pPr eaLnBrk="1" hangingPunct="1">
              <a:spcAft>
                <a:spcPts val="200"/>
              </a:spcAft>
              <a:buClr>
                <a:srgbClr val="FAA818"/>
              </a:buClr>
            </a:pPr>
            <a:r>
              <a:rPr lang="en-US" sz="1050" dirty="0">
                <a:solidFill>
                  <a:schemeClr val="tx2"/>
                </a:solidFill>
                <a:latin typeface="Segoe UI" panose="020B0502040204020203" pitchFamily="34" charset="0"/>
                <a:cs typeface="Segoe UI" panose="020B0502040204020203" pitchFamily="34" charset="0"/>
              </a:rPr>
              <a:t>Oral Pottinger</a:t>
            </a:r>
          </a:p>
          <a:p>
            <a:pPr eaLnBrk="1" hangingPunct="1"/>
            <a:r>
              <a:rPr lang="en-US" sz="900" dirty="0">
                <a:solidFill>
                  <a:schemeClr val="bg1">
                    <a:lumMod val="50000"/>
                  </a:schemeClr>
                </a:solidFill>
              </a:rPr>
              <a:t>opottinger@mayerbrown.com</a:t>
            </a:r>
          </a:p>
          <a:p>
            <a:pPr eaLnBrk="1" hangingPunct="1"/>
            <a:r>
              <a:rPr lang="en-US" sz="900" dirty="0">
                <a:solidFill>
                  <a:schemeClr val="bg1">
                    <a:lumMod val="50000"/>
                  </a:schemeClr>
                </a:solidFill>
              </a:rPr>
              <a:t>(202) 263-3218</a:t>
            </a:r>
          </a:p>
        </p:txBody>
      </p:sp>
      <p:pic>
        <p:nvPicPr>
          <p:cNvPr id="16"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2272" y="4187190"/>
            <a:ext cx="810128" cy="5029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803974" y="3602298"/>
            <a:ext cx="865991" cy="914400"/>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667000" y="3602298"/>
            <a:ext cx="865991" cy="914400"/>
          </a:xfrm>
          <a:prstGeom prst="rect">
            <a:avLst/>
          </a:prstGeom>
        </p:spPr>
      </p:pic>
    </p:spTree>
    <p:extLst>
      <p:ext uri="{BB962C8B-B14F-4D97-AF65-F5344CB8AC3E}">
        <p14:creationId xmlns:p14="http://schemas.microsoft.com/office/powerpoint/2010/main" val="70137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purple triangle.png">
            <a:extLst>
              <a:ext uri="{FF2B5EF4-FFF2-40B4-BE49-F238E27FC236}">
                <a16:creationId xmlns:a16="http://schemas.microsoft.com/office/drawing/2014/main" id="{B02482D8-91D2-5601-AE8C-D25A492D4D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p:txBody>
          <a:bodyPr/>
          <a:lstStyle/>
          <a:p>
            <a:r>
              <a:rPr lang="en-US" dirty="0"/>
              <a:t>Valuing Voting Securities</a:t>
            </a:r>
          </a:p>
        </p:txBody>
      </p:sp>
      <p:sp>
        <p:nvSpPr>
          <p:cNvPr id="8" name="TextBox 7"/>
          <p:cNvSpPr txBox="1"/>
          <p:nvPr/>
        </p:nvSpPr>
        <p:spPr>
          <a:xfrm>
            <a:off x="2819291" y="2599055"/>
            <a:ext cx="3471863" cy="733534"/>
          </a:xfrm>
          <a:prstGeom prst="rect">
            <a:avLst/>
          </a:prstGeom>
        </p:spPr>
        <p:txBody>
          <a:bodyPr>
            <a:spAutoFit/>
          </a:bodyPr>
          <a:lstStyle/>
          <a:p>
            <a:pPr algn="ctr">
              <a:lnSpc>
                <a:spcPts val="2475"/>
              </a:lnSpc>
              <a:defRPr/>
            </a:pPr>
            <a:r>
              <a:rPr lang="en-US" b="1" dirty="0">
                <a:solidFill>
                  <a:schemeClr val="bg1"/>
                </a:solidFill>
              </a:rPr>
              <a:t>The Value is the Fair Market Value of the Voting Securities</a:t>
            </a:r>
          </a:p>
        </p:txBody>
      </p:sp>
      <p:pic>
        <p:nvPicPr>
          <p:cNvPr id="11270"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198460"/>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71600" y="4198460"/>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00829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4"/>
          <p:cNvSpPr txBox="1">
            <a:spLocks/>
          </p:cNvSpPr>
          <p:nvPr/>
        </p:nvSpPr>
        <p:spPr>
          <a:xfrm>
            <a:off x="1534503" y="1313588"/>
            <a:ext cx="6171009" cy="689372"/>
          </a:xfrm>
          <a:prstGeom prst="rect">
            <a:avLst/>
          </a:prstGeom>
        </p:spPr>
        <p:txBody>
          <a:bodyPr/>
          <a:lstStyle/>
          <a:p>
            <a:pPr>
              <a:lnSpc>
                <a:spcPts val="2025"/>
              </a:lnSpc>
              <a:spcAft>
                <a:spcPts val="900"/>
              </a:spcAft>
              <a:buClr>
                <a:schemeClr val="accent1"/>
              </a:buClr>
              <a:defRPr/>
            </a:pPr>
            <a:r>
              <a:rPr lang="en-US" sz="1500" i="1" dirty="0"/>
              <a:t>Add the value of any voting securities already held to the value of the voting securities being acquired </a:t>
            </a:r>
            <a:r>
              <a:rPr lang="en-US" sz="1500" i="1" dirty="0">
                <a:hlinkClick r:id="rId2" action="ppaction://hlinksldjump"/>
              </a:rPr>
              <a:t>(CALCULATION HELP)</a:t>
            </a:r>
            <a:endParaRPr lang="en-US" sz="1500" i="1" dirty="0"/>
          </a:p>
          <a:p>
            <a:pPr>
              <a:lnSpc>
                <a:spcPts val="2025"/>
              </a:lnSpc>
              <a:spcAft>
                <a:spcPts val="900"/>
              </a:spcAft>
              <a:buClr>
                <a:schemeClr val="accent1"/>
              </a:buClr>
              <a:defRPr/>
            </a:pPr>
            <a:endParaRPr lang="en-US" sz="1500" i="1" dirty="0"/>
          </a:p>
          <a:p>
            <a:pPr marL="547688" lvl="1" indent="-204788">
              <a:lnSpc>
                <a:spcPts val="2025"/>
              </a:lnSpc>
              <a:spcAft>
                <a:spcPts val="900"/>
              </a:spcAft>
              <a:buClr>
                <a:schemeClr val="accent1"/>
              </a:buClr>
              <a:defRPr/>
            </a:pPr>
            <a:endParaRPr lang="en-US" sz="1500" i="1" dirty="0"/>
          </a:p>
          <a:p>
            <a:pPr marL="547688" lvl="1" indent="-204788">
              <a:lnSpc>
                <a:spcPts val="2025"/>
              </a:lnSpc>
              <a:spcAft>
                <a:spcPts val="900"/>
              </a:spcAft>
              <a:buClr>
                <a:schemeClr val="accent1"/>
              </a:buClr>
              <a:defRPr/>
            </a:pPr>
            <a:endParaRPr lang="en-US" sz="1650" i="1" dirty="0"/>
          </a:p>
        </p:txBody>
      </p:sp>
      <p:sp>
        <p:nvSpPr>
          <p:cNvPr id="12291" name="Title 3"/>
          <p:cNvSpPr>
            <a:spLocks noGrp="1"/>
          </p:cNvSpPr>
          <p:nvPr>
            <p:ph type="title"/>
          </p:nvPr>
        </p:nvSpPr>
        <p:spPr/>
        <p:txBody>
          <a:bodyPr/>
          <a:lstStyle/>
          <a:p>
            <a:r>
              <a:rPr lang="en-US" dirty="0"/>
              <a:t>Is an HSR Filing Required?</a:t>
            </a:r>
          </a:p>
        </p:txBody>
      </p:sp>
      <p:sp>
        <p:nvSpPr>
          <p:cNvPr id="15" name="Rectangle 14">
            <a:hlinkClick r:id="rId3" action="ppaction://hlinksldjump"/>
          </p:cNvPr>
          <p:cNvSpPr/>
          <p:nvPr/>
        </p:nvSpPr>
        <p:spPr>
          <a:xfrm>
            <a:off x="2461405" y="2014319"/>
            <a:ext cx="4317206"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Exceeds $</a:t>
            </a:r>
            <a:r>
              <a:rPr lang="en-US" b="1" dirty="0">
                <a:solidFill>
                  <a:schemeClr val="bg1"/>
                </a:solidFill>
              </a:rPr>
              <a:t>478</a:t>
            </a:r>
            <a:r>
              <a:rPr lang="en-US" b="1" dirty="0"/>
              <a:t> Million?</a:t>
            </a:r>
          </a:p>
        </p:txBody>
      </p:sp>
      <p:sp>
        <p:nvSpPr>
          <p:cNvPr id="16" name="Rectangle 15">
            <a:hlinkClick r:id="rId4" action="ppaction://hlinksldjump"/>
          </p:cNvPr>
          <p:cNvSpPr/>
          <p:nvPr/>
        </p:nvSpPr>
        <p:spPr>
          <a:xfrm>
            <a:off x="2462595" y="3066831"/>
            <a:ext cx="4318397"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sz="1700" b="1" dirty="0"/>
              <a:t>Total Value Is Less Than or Equal to </a:t>
            </a:r>
          </a:p>
          <a:p>
            <a:pPr algn="ctr">
              <a:defRPr/>
            </a:pPr>
            <a:r>
              <a:rPr lang="en-US" sz="1700" b="1" dirty="0"/>
              <a:t>$</a:t>
            </a:r>
            <a:r>
              <a:rPr lang="en-US" sz="1600" b="1" dirty="0">
                <a:solidFill>
                  <a:schemeClr val="bg1"/>
                </a:solidFill>
              </a:rPr>
              <a:t>478</a:t>
            </a:r>
            <a:r>
              <a:rPr lang="en-US" sz="1700" b="1" dirty="0">
                <a:solidFill>
                  <a:schemeClr val="bg1"/>
                </a:solidFill>
              </a:rPr>
              <a:t> Million and More Than $119.5 </a:t>
            </a:r>
            <a:r>
              <a:rPr lang="en-US" sz="1700" b="1" dirty="0"/>
              <a:t>Million?</a:t>
            </a:r>
          </a:p>
        </p:txBody>
      </p:sp>
      <p:sp>
        <p:nvSpPr>
          <p:cNvPr id="17" name="Rectangle 16">
            <a:hlinkClick r:id="rId5" action="ppaction://hlinksldjump"/>
          </p:cNvPr>
          <p:cNvSpPr/>
          <p:nvPr/>
        </p:nvSpPr>
        <p:spPr>
          <a:xfrm>
            <a:off x="2461405" y="4101779"/>
            <a:ext cx="4318397"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Is </a:t>
            </a:r>
            <a:r>
              <a:rPr lang="en-US" b="1" dirty="0">
                <a:solidFill>
                  <a:schemeClr val="bg1"/>
                </a:solidFill>
              </a:rPr>
              <a:t>$</a:t>
            </a:r>
            <a:r>
              <a:rPr lang="en-US" sz="1800" b="1" dirty="0">
                <a:solidFill>
                  <a:schemeClr val="bg1"/>
                </a:solidFill>
              </a:rPr>
              <a:t> 119.5</a:t>
            </a:r>
            <a:r>
              <a:rPr lang="en-US" b="1" dirty="0">
                <a:solidFill>
                  <a:schemeClr val="bg1"/>
                </a:solidFill>
              </a:rPr>
              <a:t> </a:t>
            </a:r>
            <a:r>
              <a:rPr lang="en-US" b="1" dirty="0"/>
              <a:t>Million or Less?</a:t>
            </a: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71600" y="4187210"/>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15728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r>
              <a:rPr lang="en-US" dirty="0"/>
              <a:t>Calculating the Value of Voting Securities Already Held</a:t>
            </a:r>
          </a:p>
        </p:txBody>
      </p:sp>
      <p:sp>
        <p:nvSpPr>
          <p:cNvPr id="41987" name="Content Placeholder 4"/>
          <p:cNvSpPr>
            <a:spLocks noGrp="1"/>
          </p:cNvSpPr>
          <p:nvPr>
            <p:ph idx="1"/>
          </p:nvPr>
        </p:nvSpPr>
        <p:spPr/>
        <p:txBody>
          <a:bodyPr/>
          <a:lstStyle/>
          <a:p>
            <a:r>
              <a:rPr lang="en-US" dirty="0"/>
              <a:t>To calculate the value of voting securities already held, first determine if the voting securities are publicly traded. </a:t>
            </a:r>
          </a:p>
          <a:p>
            <a:pPr lvl="1"/>
            <a:r>
              <a:rPr lang="en-US" dirty="0"/>
              <a:t>Publicly traded voting securities that were held prior to the current transaction are valued at the publicly traded market price.</a:t>
            </a:r>
          </a:p>
          <a:p>
            <a:pPr lvl="1"/>
            <a:r>
              <a:rPr lang="en-US" dirty="0"/>
              <a:t>Non-publicly traded voting securities that were held prior to the current transaction are valued at fair market value. </a:t>
            </a:r>
          </a:p>
        </p:txBody>
      </p:sp>
      <p:sp>
        <p:nvSpPr>
          <p:cNvPr id="5" name="Rectangle 4">
            <a:hlinkClick r:id="" action="ppaction://noaction"/>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6"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9203" y="4195108"/>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4" action="ppaction://hlinksldjump"/>
          </p:cNvPr>
          <p:cNvPicPr>
            <a:picLocks noChangeAspect="1"/>
          </p:cNvPicPr>
          <p:nvPr/>
        </p:nvPicPr>
        <p:blipFill>
          <a:blip r:embed="rId5" cstate="print"/>
          <a:stretch>
            <a:fillRect/>
          </a:stretch>
        </p:blipFill>
        <p:spPr>
          <a:xfrm>
            <a:off x="1371600" y="4190661"/>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36476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purple triangle.png">
            <a:extLst>
              <a:ext uri="{FF2B5EF4-FFF2-40B4-BE49-F238E27FC236}">
                <a16:creationId xmlns:a16="http://schemas.microsoft.com/office/drawing/2014/main" id="{C36ADED6-073B-1A04-2283-6196DDDBB64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720" y="1504950"/>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186237"/>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2895600" y="2628108"/>
            <a:ext cx="3402806" cy="705642"/>
          </a:xfrm>
          <a:prstGeom prst="rect">
            <a:avLst/>
          </a:prstGeom>
        </p:spPr>
        <p:txBody>
          <a:bodyPr>
            <a:spAutoFit/>
          </a:bodyPr>
          <a:lstStyle/>
          <a:p>
            <a:pPr algn="ctr">
              <a:lnSpc>
                <a:spcPts val="2475"/>
              </a:lnSpc>
              <a:spcAft>
                <a:spcPts val="900"/>
              </a:spcAft>
              <a:buClr>
                <a:schemeClr val="accent1"/>
              </a:buClr>
              <a:defRPr/>
            </a:pPr>
            <a:r>
              <a:rPr lang="en-US" b="1" dirty="0">
                <a:solidFill>
                  <a:schemeClr val="bg1"/>
                </a:solidFill>
              </a:rPr>
              <a:t>An HSR Filing Is Required Unless an </a:t>
            </a:r>
            <a:r>
              <a:rPr lang="en-US" b="1" u="sng" dirty="0">
                <a:solidFill>
                  <a:schemeClr val="bg1"/>
                </a:solidFill>
              </a:rPr>
              <a:t>Exemption Applies</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425189" y="2483548"/>
            <a:ext cx="2286000" cy="472679"/>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u="sng"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181790"/>
            <a:ext cx="813749" cy="502879"/>
          </a:xfrm>
          <a:prstGeom prst="rect">
            <a:avLst/>
          </a:prstGeom>
          <a:ln>
            <a:noFill/>
          </a:ln>
          <a:effectLst>
            <a:outerShdw blurRad="292100" dist="139700" dir="2700000" algn="tl" rotWithShape="0">
              <a:srgbClr val="333333">
                <a:alpha val="65000"/>
              </a:srgbClr>
            </a:outerShdw>
          </a:effectLst>
        </p:spPr>
      </p:pic>
      <p:pic>
        <p:nvPicPr>
          <p:cNvPr id="2050" name="Picture 2">
            <a:hlinkClick r:id="rId8" action="ppaction://hlinksldjump"/>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05384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A1E97703-B23E-C4ED-6651-D7D42543AAF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67606"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2884884" y="2590421"/>
            <a:ext cx="3402806" cy="1054135"/>
          </a:xfrm>
          <a:prstGeom prst="rect">
            <a:avLst/>
          </a:prstGeom>
        </p:spPr>
        <p:txBody>
          <a:bodyPr>
            <a:spAutoFit/>
          </a:bodyPr>
          <a:lstStyle/>
          <a:p>
            <a:pPr algn="ctr">
              <a:lnSpc>
                <a:spcPts val="2475"/>
              </a:lnSpc>
              <a:spcAft>
                <a:spcPts val="900"/>
              </a:spcAft>
              <a:buClr>
                <a:schemeClr val="accent1"/>
              </a:buClr>
              <a:defRPr/>
            </a:pPr>
            <a:r>
              <a:rPr lang="en-US" sz="1600" b="1" dirty="0">
                <a:solidFill>
                  <a:schemeClr val="bg1"/>
                </a:solidFill>
              </a:rPr>
              <a:t>An HSR Filing Is Required If the  </a:t>
            </a:r>
            <a:br>
              <a:rPr lang="en-US" sz="1600" b="1" dirty="0">
                <a:solidFill>
                  <a:schemeClr val="bg1"/>
                </a:solidFill>
              </a:rPr>
            </a:br>
            <a:r>
              <a:rPr lang="en-US" sz="1600" b="1" u="sng" dirty="0">
                <a:solidFill>
                  <a:schemeClr val="bg1"/>
                </a:solidFill>
              </a:rPr>
              <a:t>Size-of-the-Persons Test </a:t>
            </a:r>
            <a:br>
              <a:rPr lang="en-US" sz="1600" b="1" u="sng" dirty="0">
                <a:solidFill>
                  <a:schemeClr val="bg1"/>
                </a:solidFill>
              </a:rPr>
            </a:br>
            <a:r>
              <a:rPr lang="en-US" sz="1600" b="1" dirty="0">
                <a:solidFill>
                  <a:schemeClr val="bg1"/>
                </a:solidFill>
              </a:rPr>
              <a:t>Is Met</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221831" y="2507456"/>
            <a:ext cx="2728913" cy="271463"/>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5" name="Picture 2">
            <a:hlinkClick r:id="rId8" action="ppaction://hlinksldjump"/>
            <a:extLst>
              <a:ext uri="{FF2B5EF4-FFF2-40B4-BE49-F238E27FC236}">
                <a16:creationId xmlns:a16="http://schemas.microsoft.com/office/drawing/2014/main" id="{39633B18-7765-7467-BF96-45EB3F2FD16D}"/>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8346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F2970181-8D1F-04AC-8710-C52725210A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2869406" y="2707353"/>
            <a:ext cx="3403997" cy="412934"/>
          </a:xfrm>
          <a:prstGeom prst="rect">
            <a:avLst/>
          </a:prstGeom>
        </p:spPr>
        <p:txBody>
          <a:bodyPr>
            <a:spAutoFit/>
          </a:bodyPr>
          <a:lstStyle/>
          <a:p>
            <a:pPr algn="ctr">
              <a:lnSpc>
                <a:spcPts val="2475"/>
              </a:lnSpc>
              <a:spcAft>
                <a:spcPts val="900"/>
              </a:spcAft>
              <a:buClr>
                <a:schemeClr val="accent1"/>
              </a:buClr>
              <a:defRPr/>
            </a:pPr>
            <a:r>
              <a:rPr lang="en-US" b="1" dirty="0">
                <a:solidFill>
                  <a:schemeClr val="bg1"/>
                </a:solidFill>
              </a:rPr>
              <a:t>No HSR Filing Is Require</a:t>
            </a:r>
            <a:r>
              <a:rPr lang="en-US" sz="2100" b="1" dirty="0">
                <a:solidFill>
                  <a:schemeClr val="bg1"/>
                </a:solidFill>
              </a:rPr>
              <a:t>d</a:t>
            </a: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2" name="Picture 2">
            <a:hlinkClick r:id="rId6" action="ppaction://hlinksldjump"/>
            <a:extLst>
              <a:ext uri="{FF2B5EF4-FFF2-40B4-BE49-F238E27FC236}">
                <a16:creationId xmlns:a16="http://schemas.microsoft.com/office/drawing/2014/main" id="{AAAFF7A8-1B06-6CE5-727F-B958E2688908}"/>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5632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dirty="0"/>
              <a:t>Valuing Assets</a:t>
            </a:r>
          </a:p>
        </p:txBody>
      </p:sp>
      <p:sp>
        <p:nvSpPr>
          <p:cNvPr id="22" name="Content Placeholder 4"/>
          <p:cNvSpPr txBox="1">
            <a:spLocks/>
          </p:cNvSpPr>
          <p:nvPr/>
        </p:nvSpPr>
        <p:spPr bwMode="auto">
          <a:xfrm>
            <a:off x="981907" y="1396127"/>
            <a:ext cx="6683988" cy="834628"/>
          </a:xfrm>
          <a:prstGeom prst="rect">
            <a:avLst/>
          </a:prstGeom>
          <a:noFill/>
          <a:ln w="9525">
            <a:noFill/>
            <a:miter lim="800000"/>
            <a:headEnd/>
            <a:tailEnd/>
          </a:ln>
        </p:spPr>
        <p:txBody>
          <a:bodyPr lIns="0" tIns="0" rIns="0" bIns="0"/>
          <a:lstStyle/>
          <a:p>
            <a:pPr>
              <a:lnSpc>
                <a:spcPts val="2025"/>
              </a:lnSpc>
              <a:spcAft>
                <a:spcPts val="900"/>
              </a:spcAft>
              <a:buClr>
                <a:schemeClr val="accent1"/>
              </a:buClr>
              <a:defRPr/>
            </a:pPr>
            <a:r>
              <a:rPr lang="en-US" sz="1200" i="1" dirty="0"/>
              <a:t>If your transaction involves the acquisition of assets, the first step is to determine if the </a:t>
            </a:r>
            <a:r>
              <a:rPr lang="en-US" sz="1200" b="1" i="1" dirty="0"/>
              <a:t>size-of-the-transaction test</a:t>
            </a:r>
            <a:r>
              <a:rPr lang="en-US" sz="1200" i="1" dirty="0"/>
              <a:t> is met.  This test is based on: (1) the value of the assets that will be acquired; PLUS (2) the value of any assets acquired from the same company within the last 180 days.</a:t>
            </a:r>
          </a:p>
          <a:p>
            <a:pPr>
              <a:lnSpc>
                <a:spcPts val="2025"/>
              </a:lnSpc>
              <a:spcAft>
                <a:spcPts val="900"/>
              </a:spcAft>
              <a:buClr>
                <a:schemeClr val="accent1"/>
              </a:buClr>
              <a:defRPr/>
            </a:pPr>
            <a:r>
              <a:rPr lang="en-US" sz="1200" i="1" dirty="0"/>
              <a:t>Answer these questions to determine whether the acquisition of assets could be reportable under HSR.</a:t>
            </a:r>
          </a:p>
          <a:p>
            <a:pPr>
              <a:lnSpc>
                <a:spcPts val="2025"/>
              </a:lnSpc>
              <a:spcAft>
                <a:spcPts val="900"/>
              </a:spcAft>
              <a:buClr>
                <a:schemeClr val="accent1"/>
              </a:buClr>
              <a:defRPr/>
            </a:pPr>
            <a:endParaRPr lang="en-US" sz="1200" i="1" dirty="0"/>
          </a:p>
          <a:p>
            <a:pPr>
              <a:lnSpc>
                <a:spcPts val="2025"/>
              </a:lnSpc>
              <a:spcAft>
                <a:spcPts val="900"/>
              </a:spcAft>
              <a:buClr>
                <a:schemeClr val="accent1"/>
              </a:buClr>
              <a:defRPr/>
            </a:pPr>
            <a:endParaRPr lang="en-US" sz="1200" i="1" dirty="0"/>
          </a:p>
          <a:p>
            <a:pPr>
              <a:lnSpc>
                <a:spcPts val="2025"/>
              </a:lnSpc>
              <a:spcAft>
                <a:spcPts val="900"/>
              </a:spcAft>
              <a:buClr>
                <a:schemeClr val="accent1"/>
              </a:buClr>
              <a:defRPr/>
            </a:pPr>
            <a:endParaRPr lang="en-US" sz="1200" i="1" dirty="0"/>
          </a:p>
          <a:p>
            <a:pPr>
              <a:lnSpc>
                <a:spcPts val="2025"/>
              </a:lnSpc>
              <a:spcAft>
                <a:spcPts val="900"/>
              </a:spcAft>
              <a:buClr>
                <a:schemeClr val="accent1"/>
              </a:buClr>
              <a:defRPr/>
            </a:pPr>
            <a:endParaRPr lang="en-US" sz="1200" i="1" dirty="0"/>
          </a:p>
          <a:p>
            <a:pPr marL="342900" indent="-342900">
              <a:lnSpc>
                <a:spcPts val="2025"/>
              </a:lnSpc>
              <a:spcAft>
                <a:spcPts val="900"/>
              </a:spcAft>
              <a:buClr>
                <a:schemeClr val="accent1"/>
              </a:buClr>
              <a:defRPr/>
            </a:pPr>
            <a:endParaRPr lang="en-US" sz="1200" i="1" dirty="0"/>
          </a:p>
          <a:p>
            <a:pPr marL="342900" indent="-342900">
              <a:lnSpc>
                <a:spcPts val="2025"/>
              </a:lnSpc>
              <a:spcAft>
                <a:spcPts val="900"/>
              </a:spcAft>
              <a:buClr>
                <a:schemeClr val="accent1"/>
              </a:buClr>
              <a:defRPr/>
            </a:pPr>
            <a:endParaRPr lang="en-US" sz="1200" i="1" dirty="0"/>
          </a:p>
        </p:txBody>
      </p:sp>
      <p:pic>
        <p:nvPicPr>
          <p:cNvPr id="17413" name="Picture 2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2215" y="376669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2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75390" y="376669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2409793" y="2735617"/>
            <a:ext cx="4318397" cy="796528"/>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475"/>
              </a:lnSpc>
              <a:spcAft>
                <a:spcPts val="900"/>
              </a:spcAft>
              <a:buClr>
                <a:schemeClr val="accent1"/>
              </a:buClr>
              <a:defRPr/>
            </a:pPr>
            <a:r>
              <a:rPr lang="en-US" b="1" dirty="0">
                <a:solidFill>
                  <a:schemeClr val="bg1"/>
                </a:solidFill>
              </a:rPr>
              <a:t>Is the Acquisition Price Set </a:t>
            </a:r>
            <a:br>
              <a:rPr lang="en-US" b="1" dirty="0">
                <a:solidFill>
                  <a:schemeClr val="bg1"/>
                </a:solidFill>
              </a:rPr>
            </a:br>
            <a:r>
              <a:rPr lang="en-US" b="1" dirty="0">
                <a:solidFill>
                  <a:schemeClr val="bg1"/>
                </a:solidFill>
              </a:rPr>
              <a:t>by Agreement?</a:t>
            </a:r>
          </a:p>
        </p:txBody>
      </p:sp>
      <p:sp>
        <p:nvSpPr>
          <p:cNvPr id="8" name="Rectangle 7">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67322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7536B04C-6C7C-A95C-4AD1-7652259B142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itle 1"/>
          <p:cNvSpPr>
            <a:spLocks noGrp="1"/>
          </p:cNvSpPr>
          <p:nvPr>
            <p:ph type="title"/>
          </p:nvPr>
        </p:nvSpPr>
        <p:spPr/>
        <p:txBody>
          <a:bodyPr/>
          <a:lstStyle/>
          <a:p>
            <a:r>
              <a:rPr lang="en-US" dirty="0"/>
              <a:t>Valuing Assets</a:t>
            </a:r>
          </a:p>
        </p:txBody>
      </p:sp>
      <p:sp>
        <p:nvSpPr>
          <p:cNvPr id="13318" name="TextBox 4">
            <a:hlinkClick r:id="rId5" action="ppaction://hlinksldjump"/>
          </p:cNvPr>
          <p:cNvSpPr txBox="1">
            <a:spLocks noChangeArrowheads="1"/>
          </p:cNvSpPr>
          <p:nvPr/>
        </p:nvSpPr>
        <p:spPr bwMode="auto">
          <a:xfrm>
            <a:off x="3015011" y="2465874"/>
            <a:ext cx="3073004" cy="134684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the Greater of the Acquisition Price or the Fair Market Value of the Assets</a:t>
            </a:r>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38770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612A4033-78E2-551B-5151-0516ED1C758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itle 1"/>
          <p:cNvSpPr>
            <a:spLocks noGrp="1"/>
          </p:cNvSpPr>
          <p:nvPr>
            <p:ph type="title"/>
          </p:nvPr>
        </p:nvSpPr>
        <p:spPr/>
        <p:txBody>
          <a:bodyPr/>
          <a:lstStyle/>
          <a:p>
            <a:r>
              <a:rPr lang="en-US" dirty="0"/>
              <a:t>Valuing Assets</a:t>
            </a:r>
          </a:p>
        </p:txBody>
      </p:sp>
      <p:sp>
        <p:nvSpPr>
          <p:cNvPr id="13318" name="TextBox 4"/>
          <p:cNvSpPr txBox="1">
            <a:spLocks noChangeArrowheads="1"/>
          </p:cNvSpPr>
          <p:nvPr/>
        </p:nvSpPr>
        <p:spPr bwMode="auto">
          <a:xfrm>
            <a:off x="3182783" y="2343150"/>
            <a:ext cx="2778433" cy="1400383"/>
          </a:xfrm>
          <a:prstGeom prst="rect">
            <a:avLst/>
          </a:prstGeom>
        </p:spPr>
        <p:txBody>
          <a:bodyPr wrap="square" anchor="ctr">
            <a:spAutoFit/>
          </a:bodyPr>
          <a:lstStyle/>
          <a:p>
            <a:pPr algn="ctr">
              <a:lnSpc>
                <a:spcPts val="1725"/>
              </a:lnSpc>
              <a:spcAft>
                <a:spcPts val="900"/>
              </a:spcAft>
              <a:buClr>
                <a:schemeClr val="accent1"/>
              </a:buClr>
              <a:defRPr/>
            </a:pPr>
            <a:r>
              <a:rPr lang="en-US" sz="1050" b="1" dirty="0">
                <a:solidFill>
                  <a:schemeClr val="bg1"/>
                </a:solidFill>
              </a:rPr>
              <a:t>If the Acquisition Price Isn’t Set by the Agreement</a:t>
            </a:r>
            <a:r>
              <a:rPr lang="en-US" sz="1050" b="1" strike="sngStrike" dirty="0">
                <a:solidFill>
                  <a:schemeClr val="bg1"/>
                </a:solidFill>
              </a:rPr>
              <a:t>,</a:t>
            </a:r>
            <a:r>
              <a:rPr lang="en-US" sz="1050" b="1" dirty="0">
                <a:solidFill>
                  <a:schemeClr val="bg1"/>
                </a:solidFill>
              </a:rPr>
              <a:t> or if Acquisition Price Is Uncertain (e.g., because Future Payments Are Based on Performance), then the Value of the Assets Is Their Fair Market Value</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631788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Valuing Assets</a:t>
            </a:r>
          </a:p>
        </p:txBody>
      </p:sp>
      <p:sp>
        <p:nvSpPr>
          <p:cNvPr id="3" name="Content Placeholder 2"/>
          <p:cNvSpPr>
            <a:spLocks noGrp="1"/>
          </p:cNvSpPr>
          <p:nvPr>
            <p:ph idx="1"/>
          </p:nvPr>
        </p:nvSpPr>
        <p:spPr/>
        <p:txBody>
          <a:bodyPr/>
          <a:lstStyle/>
          <a:p>
            <a:pPr>
              <a:spcAft>
                <a:spcPts val="600"/>
              </a:spcAft>
            </a:pPr>
            <a:r>
              <a:rPr lang="en-US" sz="1600" dirty="0"/>
              <a:t>To determine the acquisition price:</a:t>
            </a:r>
          </a:p>
          <a:p>
            <a:pPr lvl="1">
              <a:spcAft>
                <a:spcPts val="600"/>
              </a:spcAft>
            </a:pPr>
            <a:r>
              <a:rPr lang="en-US" sz="1400" dirty="0"/>
              <a:t>Start with the consideration being paid; and</a:t>
            </a:r>
          </a:p>
          <a:p>
            <a:pPr lvl="1">
              <a:spcAft>
                <a:spcPts val="600"/>
              </a:spcAft>
            </a:pPr>
            <a:r>
              <a:rPr lang="en-US" sz="1400" dirty="0"/>
              <a:t>Add the value of any accrued liabilities of the Target that will be assumed by the Buyer; and</a:t>
            </a:r>
          </a:p>
          <a:p>
            <a:pPr lvl="1"/>
            <a:r>
              <a:rPr lang="en-US" sz="1400" dirty="0"/>
              <a:t>Add the value of any assets that the Buyer has acquired from the Target or for which the Buyer has entered into an LOI/agreement in principle to acquire within the last 180 days.</a:t>
            </a:r>
          </a:p>
          <a:p>
            <a:r>
              <a:rPr lang="en-US" sz="1600" dirty="0"/>
              <a:t>The fair market value must be determined in good faith by the board of directors of the Buyer or by a designee of the Buyer’s BOD; any reasonable method can be used (e.g., discounted cash flow).  </a:t>
            </a:r>
          </a:p>
          <a:p>
            <a:endParaRPr lang="en-US" sz="1600" dirty="0"/>
          </a:p>
          <a:p>
            <a:endParaRPr lang="en-US" sz="1600" dirty="0"/>
          </a:p>
        </p:txBody>
      </p:sp>
      <p:sp>
        <p:nvSpPr>
          <p:cNvPr id="6" name="Rectangle 5">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20485" name="Picture 9"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221731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85000" lnSpcReduction="10000"/>
          </a:bodyPr>
          <a:lstStyle/>
          <a:p>
            <a:r>
              <a:rPr lang="en-US" dirty="0"/>
              <a:t>This guide was developed to help companies understand the basics of the HSR process. </a:t>
            </a:r>
          </a:p>
          <a:p>
            <a:r>
              <a:rPr lang="en-US" dirty="0"/>
              <a:t>To advance through the guide, answer the question on the screen by clicking on the appropriate hyperlinked object or by clicking the “Next” button at the bottom.</a:t>
            </a:r>
          </a:p>
          <a:p>
            <a:r>
              <a:rPr lang="en-US" dirty="0"/>
              <a:t>To return to this initial screen at any point, click the “Start Over” button at the bottom.</a:t>
            </a:r>
          </a:p>
          <a:p>
            <a:r>
              <a:rPr lang="en-US" dirty="0"/>
              <a:t>This resource is for general informational purposes only.  It should not be construed as legal advice, nor should it be used as a substitute for legal counsel.  </a:t>
            </a:r>
          </a:p>
          <a:p>
            <a:r>
              <a:rPr lang="en-US" dirty="0"/>
              <a:t>If you need additional information or have questions regarding the HSR filing process, contact Scott Perlman (</a:t>
            </a:r>
            <a:r>
              <a:rPr lang="en-US" dirty="0">
                <a:hlinkClick r:id="rId2"/>
              </a:rPr>
              <a:t>sperlman@mayerbrown.com</a:t>
            </a:r>
            <a:r>
              <a:rPr lang="en-US" dirty="0"/>
              <a:t>; 202-263-3201), </a:t>
            </a:r>
            <a:br>
              <a:rPr lang="en-US" dirty="0"/>
            </a:br>
            <a:r>
              <a:rPr lang="en-US" dirty="0"/>
              <a:t>or Oral Pottinger (</a:t>
            </a:r>
            <a:r>
              <a:rPr lang="en-US" dirty="0">
                <a:hlinkClick r:id="rId3"/>
              </a:rPr>
              <a:t>opottinger@mayerbrown.com</a:t>
            </a:r>
            <a:r>
              <a:rPr lang="en-US" dirty="0"/>
              <a:t>; 202-263-3218).</a:t>
            </a:r>
          </a:p>
        </p:txBody>
      </p:sp>
      <p:pic>
        <p:nvPicPr>
          <p:cNvPr id="4" name="Picture 12"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2273" y="4193115"/>
            <a:ext cx="810127" cy="5029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0979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r>
              <a:rPr lang="en-US" dirty="0"/>
              <a:t>Is an HSR Filing Required?</a:t>
            </a:r>
          </a:p>
        </p:txBody>
      </p:sp>
      <p:sp>
        <p:nvSpPr>
          <p:cNvPr id="13" name="Rectangle 12">
            <a:hlinkClick r:id="rId2" action="ppaction://hlinksldjump"/>
          </p:cNvPr>
          <p:cNvSpPr/>
          <p:nvPr/>
        </p:nvSpPr>
        <p:spPr>
          <a:xfrm>
            <a:off x="2428362" y="1587854"/>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solidFill>
                  <a:schemeClr val="bg1"/>
                </a:solidFill>
              </a:rPr>
              <a:t>Total Value of the Assets Exceeds </a:t>
            </a:r>
            <a:br>
              <a:rPr lang="en-US" b="1" dirty="0">
                <a:solidFill>
                  <a:schemeClr val="bg1"/>
                </a:solidFill>
              </a:rPr>
            </a:br>
            <a:r>
              <a:rPr lang="en-US" b="1" dirty="0">
                <a:solidFill>
                  <a:schemeClr val="bg1"/>
                </a:solidFill>
              </a:rPr>
              <a:t>$478 Million?</a:t>
            </a:r>
          </a:p>
        </p:txBody>
      </p:sp>
      <p:sp>
        <p:nvSpPr>
          <p:cNvPr id="14" name="Rectangle 13">
            <a:hlinkClick r:id="rId3" action="ppaction://hlinksldjump"/>
          </p:cNvPr>
          <p:cNvSpPr/>
          <p:nvPr/>
        </p:nvSpPr>
        <p:spPr>
          <a:xfrm>
            <a:off x="2428362" y="2701089"/>
            <a:ext cx="4318397" cy="903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sz="1600" b="1" dirty="0"/>
              <a:t>Total Value of the Assets Is </a:t>
            </a:r>
            <a:r>
              <a:rPr lang="en-US" sz="1600" b="1" dirty="0">
                <a:solidFill>
                  <a:schemeClr val="bg1"/>
                </a:solidFill>
              </a:rPr>
              <a:t>Less Than or </a:t>
            </a:r>
            <a:br>
              <a:rPr lang="en-US" sz="1600" b="1" dirty="0">
                <a:solidFill>
                  <a:schemeClr val="bg1"/>
                </a:solidFill>
              </a:rPr>
            </a:br>
            <a:r>
              <a:rPr lang="en-US" sz="1600" b="1" dirty="0">
                <a:solidFill>
                  <a:schemeClr val="bg1"/>
                </a:solidFill>
              </a:rPr>
              <a:t>Equal to $478 Million and More Than </a:t>
            </a:r>
            <a:br>
              <a:rPr lang="en-US" sz="1600" b="1" dirty="0">
                <a:solidFill>
                  <a:schemeClr val="bg1"/>
                </a:solidFill>
              </a:rPr>
            </a:br>
            <a:r>
              <a:rPr lang="en-US" sz="1600" b="1" dirty="0">
                <a:solidFill>
                  <a:schemeClr val="bg1"/>
                </a:solidFill>
              </a:rPr>
              <a:t>$119.5 Million?</a:t>
            </a:r>
          </a:p>
        </p:txBody>
      </p:sp>
      <p:sp>
        <p:nvSpPr>
          <p:cNvPr id="15" name="Rectangle 14">
            <a:hlinkClick r:id="rId4" action="ppaction://hlinksldjump"/>
          </p:cNvPr>
          <p:cNvSpPr/>
          <p:nvPr/>
        </p:nvSpPr>
        <p:spPr>
          <a:xfrm>
            <a:off x="2428362" y="3813133"/>
            <a:ext cx="4318397" cy="903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of the Assets Is $</a:t>
            </a:r>
            <a:r>
              <a:rPr lang="en-US" sz="1800" b="1" dirty="0">
                <a:solidFill>
                  <a:schemeClr val="bg1"/>
                </a:solidFill>
              </a:rPr>
              <a:t>119.5</a:t>
            </a:r>
            <a:r>
              <a:rPr lang="en-US" b="1" dirty="0"/>
              <a:t> Million or Less?</a:t>
            </a:r>
          </a:p>
        </p:txBody>
      </p:sp>
      <p:pic>
        <p:nvPicPr>
          <p:cNvPr id="6" name="Picture 5"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0310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r>
              <a:rPr lang="en-US" dirty="0"/>
              <a:t>Valuing Non-Corporate Interests </a:t>
            </a:r>
            <a:br>
              <a:rPr lang="en-US" dirty="0"/>
            </a:br>
            <a:r>
              <a:rPr lang="en-US" dirty="0"/>
              <a:t>(LLCs, LLPs, etc.)</a:t>
            </a:r>
          </a:p>
        </p:txBody>
      </p:sp>
      <p:sp>
        <p:nvSpPr>
          <p:cNvPr id="5" name="Content Placeholder 4"/>
          <p:cNvSpPr>
            <a:spLocks noGrp="1"/>
          </p:cNvSpPr>
          <p:nvPr>
            <p:ph idx="1"/>
          </p:nvPr>
        </p:nvSpPr>
        <p:spPr/>
        <p:txBody>
          <a:bodyPr/>
          <a:lstStyle/>
          <a:p>
            <a:pPr marL="0" indent="0">
              <a:buNone/>
            </a:pPr>
            <a:r>
              <a:rPr lang="en-US" sz="1200" i="1" dirty="0"/>
              <a:t>If your transaction involves the acquisition of non-corporate interests, the first step is to determine if the </a:t>
            </a:r>
            <a:r>
              <a:rPr lang="en-US" sz="1200" b="1" i="1" dirty="0"/>
              <a:t>size-of-the-transaction test</a:t>
            </a:r>
            <a:r>
              <a:rPr lang="en-US" sz="1200" i="1" dirty="0"/>
              <a:t> is met.  This test is based on: (1) the value of the non-corporate interests that will be acquired; PLUS (2) the value of any non-corporate interests already held.</a:t>
            </a:r>
          </a:p>
          <a:p>
            <a:pPr marL="0" indent="0">
              <a:buNone/>
            </a:pPr>
            <a:r>
              <a:rPr lang="en-US" sz="1200" i="1" dirty="0"/>
              <a:t>Answer these questions to determine whether the acquisition of non-corporate interests could be reportable under HSR.</a:t>
            </a:r>
          </a:p>
          <a:p>
            <a:pPr marL="0" indent="0">
              <a:buNone/>
            </a:pPr>
            <a:endParaRPr lang="en-US" sz="1200" i="1" dirty="0"/>
          </a:p>
          <a:p>
            <a:pPr marL="0" indent="0">
              <a:buNone/>
            </a:pPr>
            <a:endParaRPr lang="en-US" sz="1200" i="1" dirty="0"/>
          </a:p>
        </p:txBody>
      </p:sp>
      <p:pic>
        <p:nvPicPr>
          <p:cNvPr id="22533" name="Picture 15"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3521" y="3825911"/>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6"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46696" y="3825911"/>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2370371" y="2601948"/>
            <a:ext cx="4411266" cy="98107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025"/>
              </a:lnSpc>
              <a:defRPr/>
            </a:pPr>
            <a:r>
              <a:rPr lang="en-US" b="1" dirty="0"/>
              <a:t>Will One Buyer Acquire a Controlling Interest  (50% </a:t>
            </a:r>
            <a:r>
              <a:rPr lang="en-US" b="1" dirty="0">
                <a:solidFill>
                  <a:schemeClr val="bg1"/>
                </a:solidFill>
              </a:rPr>
              <a:t>or Greater</a:t>
            </a:r>
            <a:r>
              <a:rPr lang="en-US" b="1" dirty="0"/>
              <a:t>) </a:t>
            </a:r>
            <a:br>
              <a:rPr lang="en-US" b="1" dirty="0"/>
            </a:br>
            <a:r>
              <a:rPr lang="en-US" b="1" dirty="0"/>
              <a:t>in the Non-Corporate Entity?  </a:t>
            </a:r>
          </a:p>
        </p:txBody>
      </p:sp>
      <p:sp>
        <p:nvSpPr>
          <p:cNvPr id="8" name="Rectangle 7">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886951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14400" y="270068"/>
            <a:ext cx="7086600" cy="822960"/>
          </a:xfrm>
        </p:spPr>
        <p:txBody>
          <a:bodyPr/>
          <a:lstStyle/>
          <a:p>
            <a:r>
              <a:rPr lang="en-US" dirty="0"/>
              <a:t>If the Buyer Will Acquire a Controlling Interest in the Non-Corporate Entity:</a:t>
            </a:r>
          </a:p>
        </p:txBody>
      </p:sp>
      <p:pic>
        <p:nvPicPr>
          <p:cNvPr id="23556" name="Picture 7" descr="no.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38688"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8" descr="tes.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71863"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95538" y="1608535"/>
            <a:ext cx="4411266" cy="98226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Does the Agreement Set the Price for the Non-Corporate Interests Being Acquired? </a:t>
            </a:r>
          </a:p>
        </p:txBody>
      </p:sp>
      <p:sp>
        <p:nvSpPr>
          <p:cNvPr id="7" name="Rectangle 6">
            <a:hlinkClick r:id="rId7"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8" action="ppaction://hlinksldjump"/>
          </p:cNvPr>
          <p:cNvPicPr>
            <a:picLocks noChangeAspect="1"/>
          </p:cNvPicPr>
          <p:nvPr/>
        </p:nvPicPr>
        <p:blipFill>
          <a:blip r:embed="rId9" cstate="print"/>
          <a:stretch>
            <a:fillRect/>
          </a:stretch>
        </p:blipFill>
        <p:spPr>
          <a:xfrm>
            <a:off x="1391219" y="4213938"/>
            <a:ext cx="813749" cy="502879"/>
          </a:xfrm>
          <a:prstGeom prst="rect">
            <a:avLst/>
          </a:prstGeom>
          <a:effectLst>
            <a:outerShdw blurRad="292100" dist="139700" dir="2700000" algn="l" rotWithShape="0">
              <a:prstClr val="black">
                <a:alpha val="65000"/>
              </a:prstClr>
            </a:outerShdw>
          </a:effectLst>
        </p:spPr>
      </p:pic>
    </p:spTree>
    <p:extLst>
      <p:ext uri="{BB962C8B-B14F-4D97-AF65-F5344CB8AC3E}">
        <p14:creationId xmlns:p14="http://schemas.microsoft.com/office/powerpoint/2010/main" val="39626555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B38E60CE-85F5-E8FF-93A3-38F41A45D24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1"/>
          <p:cNvSpPr>
            <a:spLocks noGrp="1"/>
          </p:cNvSpPr>
          <p:nvPr>
            <p:ph type="title"/>
          </p:nvPr>
        </p:nvSpPr>
        <p:spPr/>
        <p:txBody>
          <a:bodyPr/>
          <a:lstStyle/>
          <a:p>
            <a:r>
              <a:rPr lang="en-US" dirty="0"/>
              <a:t>If the Buyer Will Not Acquire a Controlling Interest in the Non-Corporate Entity:</a:t>
            </a:r>
          </a:p>
        </p:txBody>
      </p:sp>
      <p:sp>
        <p:nvSpPr>
          <p:cNvPr id="13318" name="TextBox 4"/>
          <p:cNvSpPr txBox="1">
            <a:spLocks noChangeArrowheads="1"/>
          </p:cNvSpPr>
          <p:nvPr/>
        </p:nvSpPr>
        <p:spPr bwMode="auto">
          <a:xfrm>
            <a:off x="3057306" y="2538239"/>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Filing Is Not Required</a:t>
            </a: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4" name="Picture 2">
            <a:hlinkClick r:id="rId6" action="ppaction://hlinksldjump"/>
            <a:extLst>
              <a:ext uri="{FF2B5EF4-FFF2-40B4-BE49-F238E27FC236}">
                <a16:creationId xmlns:a16="http://schemas.microsoft.com/office/drawing/2014/main" id="{2312D0A6-6435-E49B-D285-BB1660DE6485}"/>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7047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936DFB88-BCCF-625E-D41E-33631C05A0B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1"/>
          <p:cNvSpPr>
            <a:spLocks noGrp="1"/>
          </p:cNvSpPr>
          <p:nvPr>
            <p:ph type="title"/>
          </p:nvPr>
        </p:nvSpPr>
        <p:spPr/>
        <p:txBody>
          <a:bodyPr/>
          <a:lstStyle/>
          <a:p>
            <a:r>
              <a:rPr lang="en-US" dirty="0"/>
              <a:t>If the Agreement Sets the Price for the Non-Corporate Interests Being Acquired:</a:t>
            </a:r>
          </a:p>
        </p:txBody>
      </p:sp>
      <p:sp>
        <p:nvSpPr>
          <p:cNvPr id="13318" name="TextBox 4"/>
          <p:cNvSpPr txBox="1">
            <a:spLocks noChangeArrowheads="1"/>
          </p:cNvSpPr>
          <p:nvPr/>
        </p:nvSpPr>
        <p:spPr bwMode="auto">
          <a:xfrm>
            <a:off x="3031687" y="2571750"/>
            <a:ext cx="3073004" cy="705642"/>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the Agreed </a:t>
            </a:r>
            <a:br>
              <a:rPr lang="en-US" b="1" dirty="0">
                <a:solidFill>
                  <a:schemeClr val="bg1"/>
                </a:solidFill>
              </a:rPr>
            </a:br>
            <a:r>
              <a:rPr lang="en-US" b="1" dirty="0">
                <a:solidFill>
                  <a:schemeClr val="bg1"/>
                </a:solidFill>
              </a:rPr>
              <a:t>Upon Price</a:t>
            </a:r>
          </a:p>
        </p:txBody>
      </p:sp>
      <p:pic>
        <p:nvPicPr>
          <p:cNvPr id="25606" name="Picture 10"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08223"/>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2" name="Picture 2">
            <a:hlinkClick r:id="rId8" action="ppaction://hlinksldjump"/>
            <a:extLst>
              <a:ext uri="{FF2B5EF4-FFF2-40B4-BE49-F238E27FC236}">
                <a16:creationId xmlns:a16="http://schemas.microsoft.com/office/drawing/2014/main" id="{ECED7C8C-C8DA-52CE-13D5-26D289CC2CFA}"/>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5727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C091AFB7-3265-5C4B-ECD2-84C3349025F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p:cNvSpPr>
            <a:spLocks noGrp="1"/>
          </p:cNvSpPr>
          <p:nvPr>
            <p:ph type="title"/>
          </p:nvPr>
        </p:nvSpPr>
        <p:spPr/>
        <p:txBody>
          <a:bodyPr/>
          <a:lstStyle/>
          <a:p>
            <a:r>
              <a:rPr lang="en-US" dirty="0"/>
              <a:t>If the Agreement Does </a:t>
            </a:r>
            <a:r>
              <a:rPr lang="en-US" u="sng" dirty="0"/>
              <a:t>Not</a:t>
            </a:r>
            <a:r>
              <a:rPr lang="en-US" dirty="0"/>
              <a:t> Set the Price for the Non-Corporate Interests Being Acquired:</a:t>
            </a:r>
          </a:p>
        </p:txBody>
      </p:sp>
      <p:sp>
        <p:nvSpPr>
          <p:cNvPr id="13318" name="TextBox 4"/>
          <p:cNvSpPr txBox="1">
            <a:spLocks noChangeArrowheads="1"/>
          </p:cNvSpPr>
          <p:nvPr/>
        </p:nvSpPr>
        <p:spPr bwMode="auto">
          <a:xfrm>
            <a:off x="3082769" y="2430318"/>
            <a:ext cx="3073004"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the Fair Market Value of the Non-Corporate Interests</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218686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r>
              <a:rPr lang="en-US" dirty="0"/>
              <a:t>Is an HSR Filing Required?</a:t>
            </a:r>
          </a:p>
        </p:txBody>
      </p:sp>
      <p:sp>
        <p:nvSpPr>
          <p:cNvPr id="27654" name="Rectangle 11"/>
          <p:cNvSpPr>
            <a:spLocks noChangeArrowheads="1"/>
          </p:cNvSpPr>
          <p:nvPr/>
        </p:nvSpPr>
        <p:spPr bwMode="auto">
          <a:xfrm>
            <a:off x="1391219" y="1290559"/>
            <a:ext cx="6919411" cy="553998"/>
          </a:xfrm>
          <a:prstGeom prst="rect">
            <a:avLst/>
          </a:prstGeom>
          <a:noFill/>
          <a:ln w="9525">
            <a:noFill/>
            <a:miter lim="800000"/>
            <a:headEnd/>
            <a:tailEnd/>
          </a:ln>
        </p:spPr>
        <p:txBody>
          <a:bodyPr wrap="square">
            <a:spAutoFit/>
          </a:bodyPr>
          <a:lstStyle/>
          <a:p>
            <a:pPr>
              <a:defRPr/>
            </a:pPr>
            <a:r>
              <a:rPr lang="en-US" sz="1500" i="1" dirty="0"/>
              <a:t>Add the fair market value of any non-corporate interests already held by the Buyer to the value of any non-corporate interests being acquired:</a:t>
            </a:r>
          </a:p>
        </p:txBody>
      </p:sp>
      <p:sp>
        <p:nvSpPr>
          <p:cNvPr id="11" name="Rectangle 10">
            <a:hlinkClick r:id="rId2" action="ppaction://hlinksldjump"/>
          </p:cNvPr>
          <p:cNvSpPr/>
          <p:nvPr/>
        </p:nvSpPr>
        <p:spPr>
          <a:xfrm>
            <a:off x="2390611" y="1873389"/>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Exceeds </a:t>
            </a:r>
            <a:br>
              <a:rPr lang="en-US" b="1" dirty="0"/>
            </a:br>
            <a:r>
              <a:rPr lang="en-US" b="1" dirty="0"/>
              <a:t>$</a:t>
            </a:r>
            <a:r>
              <a:rPr lang="en-US" b="1" dirty="0">
                <a:solidFill>
                  <a:schemeClr val="bg1"/>
                </a:solidFill>
              </a:rPr>
              <a:t>478</a:t>
            </a:r>
            <a:r>
              <a:rPr lang="en-US" b="1" dirty="0"/>
              <a:t> Million?</a:t>
            </a:r>
          </a:p>
        </p:txBody>
      </p:sp>
      <p:sp>
        <p:nvSpPr>
          <p:cNvPr id="12" name="Rectangle 11">
            <a:hlinkClick r:id="rId3" action="ppaction://hlinksldjump"/>
          </p:cNvPr>
          <p:cNvSpPr/>
          <p:nvPr/>
        </p:nvSpPr>
        <p:spPr>
          <a:xfrm>
            <a:off x="2390611" y="2985432"/>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Is Less </a:t>
            </a:r>
            <a:r>
              <a:rPr lang="en-US" b="1" dirty="0">
                <a:solidFill>
                  <a:schemeClr val="bg1"/>
                </a:solidFill>
              </a:rPr>
              <a:t>Than or </a:t>
            </a:r>
            <a:br>
              <a:rPr lang="en-US" b="1" dirty="0">
                <a:solidFill>
                  <a:schemeClr val="bg1"/>
                </a:solidFill>
              </a:rPr>
            </a:br>
            <a:r>
              <a:rPr lang="en-US" b="1" dirty="0">
                <a:solidFill>
                  <a:schemeClr val="bg1"/>
                </a:solidFill>
              </a:rPr>
              <a:t>Equal to $478 Million and More Than $119.5 Million?</a:t>
            </a:r>
          </a:p>
        </p:txBody>
      </p:sp>
      <p:sp>
        <p:nvSpPr>
          <p:cNvPr id="13" name="Rectangle 12">
            <a:hlinkClick r:id="rId4" action="ppaction://hlinksldjump"/>
          </p:cNvPr>
          <p:cNvSpPr/>
          <p:nvPr/>
        </p:nvSpPr>
        <p:spPr>
          <a:xfrm>
            <a:off x="2390611" y="4098667"/>
            <a:ext cx="4318397" cy="90368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Is $</a:t>
            </a:r>
            <a:r>
              <a:rPr lang="en-US" b="1" dirty="0">
                <a:solidFill>
                  <a:schemeClr val="bg1"/>
                </a:solidFill>
              </a:rPr>
              <a:t>119.5 </a:t>
            </a:r>
            <a:r>
              <a:rPr lang="en-US" b="1" dirty="0"/>
              <a:t>Million or Less?</a:t>
            </a:r>
          </a:p>
        </p:txBody>
      </p:sp>
      <p:sp>
        <p:nvSpPr>
          <p:cNvPr id="8" name="Rectangle 7">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81316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purple triangle.png">
            <a:extLst>
              <a:ext uri="{FF2B5EF4-FFF2-40B4-BE49-F238E27FC236}">
                <a16:creationId xmlns:a16="http://schemas.microsoft.com/office/drawing/2014/main" id="{F917D91D-BF1C-D492-9630-6ECE58C6485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2999591" y="2437445"/>
            <a:ext cx="3073004" cy="1054135"/>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Filing Is Required </a:t>
            </a:r>
            <a:r>
              <a:rPr lang="en-US" b="1" u="sng" dirty="0">
                <a:solidFill>
                  <a:schemeClr val="bg1"/>
                </a:solidFill>
              </a:rPr>
              <a:t>Unless an Exemption Applies</a:t>
            </a: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150394" y="2628900"/>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5" name="Picture 2">
            <a:hlinkClick r:id="rId8" action="ppaction://hlinksldjump"/>
            <a:extLst>
              <a:ext uri="{FF2B5EF4-FFF2-40B4-BE49-F238E27FC236}">
                <a16:creationId xmlns:a16="http://schemas.microsoft.com/office/drawing/2014/main" id="{8BEB769F-B77F-148E-DA8A-83371118146B}"/>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846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877A0F2E-A8C3-C2BF-CF13-434E2DFF019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p:cNvSpPr>
            <a:spLocks noGrp="1"/>
          </p:cNvSpPr>
          <p:nvPr>
            <p:ph type="title"/>
          </p:nvPr>
        </p:nvSpPr>
        <p:spPr/>
        <p:txBody>
          <a:bodyPr/>
          <a:lstStyle/>
          <a:p>
            <a:r>
              <a:rPr lang="en-US" dirty="0"/>
              <a:t>Is an HSR Filing Required? </a:t>
            </a:r>
          </a:p>
        </p:txBody>
      </p:sp>
      <p:sp>
        <p:nvSpPr>
          <p:cNvPr id="13318" name="TextBox 4">
            <a:hlinkClick r:id="rId3" action="ppaction://hlinksldjump"/>
          </p:cNvPr>
          <p:cNvSpPr txBox="1">
            <a:spLocks noChangeArrowheads="1"/>
          </p:cNvSpPr>
          <p:nvPr/>
        </p:nvSpPr>
        <p:spPr bwMode="auto">
          <a:xfrm>
            <a:off x="3035498" y="2505559"/>
            <a:ext cx="3073004"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HSR Filing Is Required If the </a:t>
            </a:r>
            <a:r>
              <a:rPr lang="en-US" b="1" u="sng" dirty="0">
                <a:solidFill>
                  <a:schemeClr val="bg1"/>
                </a:solidFill>
              </a:rPr>
              <a:t>Size-of-the-Persons </a:t>
            </a:r>
            <a:br>
              <a:rPr lang="en-US" b="1" u="sng" dirty="0">
                <a:solidFill>
                  <a:schemeClr val="bg1"/>
                </a:solidFill>
              </a:rPr>
            </a:br>
            <a:r>
              <a:rPr lang="en-US" b="1" u="sng" dirty="0">
                <a:solidFill>
                  <a:schemeClr val="bg1"/>
                </a:solidFill>
              </a:rPr>
              <a:t>Test</a:t>
            </a:r>
            <a:r>
              <a:rPr lang="en-US" b="1" dirty="0">
                <a:solidFill>
                  <a:schemeClr val="bg1"/>
                </a:solidFill>
              </a:rPr>
              <a:t> Is Met</a:t>
            </a:r>
          </a:p>
        </p:txBody>
      </p:sp>
      <p:pic>
        <p:nvPicPr>
          <p:cNvPr id="29702" name="Picture 6"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8686"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Rectangle 7">
            <a:hlinkClick r:id="rId4" action="ppaction://hlinksldjump"/>
          </p:cNvPr>
          <p:cNvSpPr/>
          <p:nvPr/>
        </p:nvSpPr>
        <p:spPr>
          <a:xfrm>
            <a:off x="3150393" y="2373183"/>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a:hlinkClick r:id="rId4" action="ppaction://hlinksldjump"/>
          </p:cNvPr>
          <p:cNvSpPr/>
          <p:nvPr/>
        </p:nvSpPr>
        <p:spPr>
          <a:xfrm>
            <a:off x="3893344" y="2781834"/>
            <a:ext cx="628650"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4" name="Picture 2">
            <a:hlinkClick r:id="rId9" action="ppaction://hlinksldjump"/>
            <a:extLst>
              <a:ext uri="{FF2B5EF4-FFF2-40B4-BE49-F238E27FC236}">
                <a16:creationId xmlns:a16="http://schemas.microsoft.com/office/drawing/2014/main" id="{30A2E362-4CDD-E0A2-E91F-7D6CDFEC3B54}"/>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5810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purple triangle.png">
            <a:extLst>
              <a:ext uri="{FF2B5EF4-FFF2-40B4-BE49-F238E27FC236}">
                <a16:creationId xmlns:a16="http://schemas.microsoft.com/office/drawing/2014/main" id="{39AE2B91-9201-87A2-F314-3C00A2FE32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3034903" y="2568357"/>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Filing Is Not Required</a:t>
            </a: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2" name="Picture 2">
            <a:hlinkClick r:id="rId6" action="ppaction://hlinksldjump"/>
            <a:extLst>
              <a:ext uri="{FF2B5EF4-FFF2-40B4-BE49-F238E27FC236}">
                <a16:creationId xmlns:a16="http://schemas.microsoft.com/office/drawing/2014/main" id="{66E9F896-ADA8-E118-203C-4CED18A711B2}"/>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91684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HSR Overview</a:t>
            </a:r>
          </a:p>
        </p:txBody>
      </p:sp>
      <p:sp>
        <p:nvSpPr>
          <p:cNvPr id="3" name="Content Placeholder 2"/>
          <p:cNvSpPr>
            <a:spLocks noGrp="1"/>
          </p:cNvSpPr>
          <p:nvPr>
            <p:ph idx="1"/>
          </p:nvPr>
        </p:nvSpPr>
        <p:spPr>
          <a:xfrm>
            <a:off x="914400" y="1390650"/>
            <a:ext cx="7772400" cy="3305385"/>
          </a:xfrm>
        </p:spPr>
        <p:txBody>
          <a:bodyPr>
            <a:normAutofit fontScale="92500" lnSpcReduction="20000"/>
          </a:bodyPr>
          <a:lstStyle/>
          <a:p>
            <a:pPr>
              <a:spcAft>
                <a:spcPts val="600"/>
              </a:spcAft>
            </a:pPr>
            <a:r>
              <a:rPr lang="en-GB" sz="1600" dirty="0"/>
              <a:t>Generally, a transaction is reportable if the size-of-the-transaction test is met:</a:t>
            </a:r>
          </a:p>
          <a:p>
            <a:pPr lvl="1">
              <a:spcAft>
                <a:spcPts val="600"/>
              </a:spcAft>
            </a:pPr>
            <a:r>
              <a:rPr lang="en-GB" sz="1400" dirty="0"/>
              <a:t>Is the value of what’s being acquired greater than $478M? If yes, the deal is reportable unless an exemption applies. </a:t>
            </a:r>
          </a:p>
          <a:p>
            <a:pPr lvl="1">
              <a:spcAft>
                <a:spcPts val="600"/>
              </a:spcAft>
            </a:pPr>
            <a:r>
              <a:rPr lang="en-GB" sz="1400" dirty="0"/>
              <a:t>If not, and the value of what’s being acquired is greater than $119.5M but less than $478M, then the size-of-the-persons test also must be met for the deal to be reportable.</a:t>
            </a:r>
          </a:p>
          <a:p>
            <a:pPr lvl="2">
              <a:spcAft>
                <a:spcPts val="600"/>
              </a:spcAft>
            </a:pPr>
            <a:r>
              <a:rPr lang="en-GB" sz="1100" dirty="0"/>
              <a:t>Size-of-the-persons test:  One party must have $23.9M in net sales or total assets; and another party must have $239M in net sales or total assets. </a:t>
            </a:r>
          </a:p>
          <a:p>
            <a:pPr lvl="1">
              <a:spcAft>
                <a:spcPts val="600"/>
              </a:spcAft>
            </a:pPr>
            <a:r>
              <a:rPr lang="en-GB" sz="1400" dirty="0"/>
              <a:t>If the value of what’s being acquired is less than $ 119.5M, then an HSR filing is not required. </a:t>
            </a:r>
          </a:p>
          <a:p>
            <a:pPr>
              <a:spcAft>
                <a:spcPts val="600"/>
              </a:spcAft>
            </a:pPr>
            <a:r>
              <a:rPr lang="en-GB" sz="1600" dirty="0"/>
              <a:t>A transaction can involve the acquisition of: (a) voting securities (the right to vote for the board of directors of an issuer); (b) assets; (c) non-corporate interests (LLC or LLP units); or (d) a combination thereof.</a:t>
            </a:r>
          </a:p>
          <a:p>
            <a:pPr>
              <a:spcAft>
                <a:spcPts val="600"/>
              </a:spcAft>
            </a:pPr>
            <a:r>
              <a:rPr lang="en-GB" sz="1600" dirty="0"/>
              <a:t>Even if a transaction meets the HSR thresholds, one or more HSR exemptions may apply (explained in more detail in this presentation). </a:t>
            </a:r>
          </a:p>
          <a:p>
            <a:pPr>
              <a:spcAft>
                <a:spcPts val="600"/>
              </a:spcAft>
            </a:pPr>
            <a:r>
              <a:rPr lang="en-GB" sz="1600" dirty="0"/>
              <a:t>If a transaction is reportable, a filing must be submitted to each of the FTC/DOJ, and the parties must abide by a 30-day statutory waiting period before they can close.  The waiting period can be terminated early under certain circumstances. </a:t>
            </a:r>
          </a:p>
          <a:p>
            <a:pPr>
              <a:spcAft>
                <a:spcPts val="600"/>
              </a:spcAft>
            </a:pPr>
            <a:endParaRPr lang="en-GB" sz="1600" dirty="0"/>
          </a:p>
        </p:txBody>
      </p:sp>
    </p:spTree>
    <p:extLst>
      <p:ext uri="{BB962C8B-B14F-4D97-AF65-F5344CB8AC3E}">
        <p14:creationId xmlns:p14="http://schemas.microsoft.com/office/powerpoint/2010/main" val="39522345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r>
              <a:rPr lang="en-US" dirty="0"/>
              <a:t>The Size-of-the-Persons Test</a:t>
            </a:r>
          </a:p>
        </p:txBody>
      </p:sp>
      <p:pic>
        <p:nvPicPr>
          <p:cNvPr id="31748"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2549" y="359923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5724" y="359923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67196" y="1507310"/>
            <a:ext cx="5308997" cy="190857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250"/>
              </a:lnSpc>
              <a:defRPr/>
            </a:pPr>
            <a:r>
              <a:rPr lang="en-US" b="1" dirty="0"/>
              <a:t>Based on Ultimate Parents’ Fully Consolidated Financials, Does One Party Have Total Assets or Annual Net Sales of $</a:t>
            </a:r>
            <a:r>
              <a:rPr lang="en-US" b="1" dirty="0">
                <a:solidFill>
                  <a:schemeClr val="bg1"/>
                </a:solidFill>
              </a:rPr>
              <a:t>239 Million or More </a:t>
            </a:r>
            <a:r>
              <a:rPr lang="en-US" b="1" u="sng" dirty="0">
                <a:solidFill>
                  <a:schemeClr val="bg1"/>
                </a:solidFill>
              </a:rPr>
              <a:t>and</a:t>
            </a:r>
            <a:r>
              <a:rPr lang="en-US" b="1" dirty="0">
                <a:solidFill>
                  <a:schemeClr val="bg1"/>
                </a:solidFill>
              </a:rPr>
              <a:t> Does Another Party Have Total Assets or Annual Net Sales of $23.9 </a:t>
            </a:r>
            <a:r>
              <a:rPr lang="en-US" b="1" dirty="0"/>
              <a:t>Million or More?</a:t>
            </a:r>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13626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7FBABB74-9960-0E54-3B8F-823241BBBC2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hlinkClick r:id="rId3" action="ppaction://hlinksldjump"/>
            <a:extLst>
              <a:ext uri="{FF2B5EF4-FFF2-40B4-BE49-F238E27FC236}">
                <a16:creationId xmlns:a16="http://schemas.microsoft.com/office/drawing/2014/main" id="{D3C95521-96F7-E22F-E8DB-04AB2C000534}"/>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Title 1"/>
          <p:cNvSpPr>
            <a:spLocks noGrp="1"/>
          </p:cNvSpPr>
          <p:nvPr>
            <p:ph type="title"/>
          </p:nvPr>
        </p:nvSpPr>
        <p:spPr/>
        <p:txBody>
          <a:bodyPr/>
          <a:lstStyle/>
          <a:p>
            <a:r>
              <a:rPr lang="en-US" dirty="0"/>
              <a:t>Is the Size-of-the-Persons Test Met?</a:t>
            </a:r>
          </a:p>
        </p:txBody>
      </p:sp>
      <p:sp>
        <p:nvSpPr>
          <p:cNvPr id="13318" name="TextBox 4"/>
          <p:cNvSpPr txBox="1">
            <a:spLocks noChangeArrowheads="1"/>
          </p:cNvSpPr>
          <p:nvPr/>
        </p:nvSpPr>
        <p:spPr bwMode="auto">
          <a:xfrm>
            <a:off x="3064073" y="1927156"/>
            <a:ext cx="3073003" cy="2015936"/>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a:t>
            </a:r>
            <a:br>
              <a:rPr lang="en-US" b="1" dirty="0">
                <a:solidFill>
                  <a:schemeClr val="bg1"/>
                </a:solidFill>
              </a:rPr>
            </a:br>
            <a:r>
              <a:rPr lang="en-US" b="1" dirty="0">
                <a:solidFill>
                  <a:schemeClr val="bg1"/>
                </a:solidFill>
              </a:rPr>
              <a:t>the-Persons Test</a:t>
            </a:r>
            <a:br>
              <a:rPr lang="en-US" b="1" dirty="0">
                <a:solidFill>
                  <a:schemeClr val="bg1"/>
                </a:solidFill>
              </a:rPr>
            </a:br>
            <a:r>
              <a:rPr lang="en-US" b="1" dirty="0">
                <a:solidFill>
                  <a:schemeClr val="bg1"/>
                </a:solidFill>
              </a:rPr>
              <a:t>Is Met, and an HSR </a:t>
            </a:r>
            <a:br>
              <a:rPr lang="en-US" b="1" dirty="0">
                <a:solidFill>
                  <a:schemeClr val="bg1"/>
                </a:solidFill>
              </a:rPr>
            </a:br>
            <a:r>
              <a:rPr lang="en-US" b="1" dirty="0">
                <a:solidFill>
                  <a:schemeClr val="bg1"/>
                </a:solidFill>
              </a:rPr>
              <a:t>Filing Is Required </a:t>
            </a:r>
            <a:br>
              <a:rPr lang="en-US" b="1" dirty="0">
                <a:solidFill>
                  <a:schemeClr val="bg1"/>
                </a:solidFill>
              </a:rPr>
            </a:br>
            <a:r>
              <a:rPr lang="en-US" b="1" u="sng" dirty="0">
                <a:solidFill>
                  <a:schemeClr val="bg1"/>
                </a:solidFill>
              </a:rPr>
              <a:t>Unless an Exemption Applies</a:t>
            </a:r>
          </a:p>
        </p:txBody>
      </p:sp>
      <p:pic>
        <p:nvPicPr>
          <p:cNvPr id="32774" name="Picture 6" descr="next.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9584"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7"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Rectangle 7">
            <a:hlinkClick r:id="rId5" action="ppaction://hlinksldjump"/>
          </p:cNvPr>
          <p:cNvSpPr/>
          <p:nvPr/>
        </p:nvSpPr>
        <p:spPr>
          <a:xfrm>
            <a:off x="3293269" y="2991445"/>
            <a:ext cx="2614613"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a:hlinkClick r:id="rId5" action="ppaction://hlinksldjump"/>
          </p:cNvPr>
          <p:cNvSpPr/>
          <p:nvPr/>
        </p:nvSpPr>
        <p:spPr>
          <a:xfrm>
            <a:off x="3908227" y="3295055"/>
            <a:ext cx="1220987"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8" action="ppaction://hlinksldjump"/>
          </p:cNvPr>
          <p:cNvPicPr>
            <a:picLocks noChangeAspect="1"/>
          </p:cNvPicPr>
          <p:nvPr/>
        </p:nvPicPr>
        <p:blipFill>
          <a:blip r:embed="rId9"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317992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US" dirty="0"/>
              <a:t>The Size-of-the-Persons Test</a:t>
            </a:r>
          </a:p>
        </p:txBody>
      </p:sp>
      <p:pic>
        <p:nvPicPr>
          <p:cNvPr id="33796"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6634" y="3121401"/>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9809" y="3121401"/>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71280" y="1786710"/>
            <a:ext cx="5308997" cy="88582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475"/>
              </a:lnSpc>
              <a:defRPr/>
            </a:pPr>
            <a:r>
              <a:rPr lang="en-US" b="1" dirty="0"/>
              <a:t>Is the Acquired Person Engaged in Manufacturing?</a:t>
            </a:r>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37772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18909D28-2756-FAB7-772A-9E9801709BD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hlinkClick r:id="rId3" action="ppaction://hlinksldjump"/>
            <a:extLst>
              <a:ext uri="{FF2B5EF4-FFF2-40B4-BE49-F238E27FC236}">
                <a16:creationId xmlns:a16="http://schemas.microsoft.com/office/drawing/2014/main" id="{8CE62E48-5AAC-398A-D8CD-E460A0F8DAFA}"/>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9" name="Title 1"/>
          <p:cNvSpPr>
            <a:spLocks noGrp="1"/>
          </p:cNvSpPr>
          <p:nvPr>
            <p:ph type="title"/>
          </p:nvPr>
        </p:nvSpPr>
        <p:spPr/>
        <p:txBody>
          <a:bodyPr/>
          <a:lstStyle/>
          <a:p>
            <a:r>
              <a:rPr lang="en-US" dirty="0"/>
              <a:t>Is the Size-of-the-Persons Test Met?</a:t>
            </a:r>
          </a:p>
        </p:txBody>
      </p:sp>
      <p:sp>
        <p:nvSpPr>
          <p:cNvPr id="13318" name="TextBox 4"/>
          <p:cNvSpPr txBox="1">
            <a:spLocks noChangeArrowheads="1"/>
          </p:cNvSpPr>
          <p:nvPr/>
        </p:nvSpPr>
        <p:spPr bwMode="auto">
          <a:xfrm>
            <a:off x="3081968" y="2261702"/>
            <a:ext cx="3073003" cy="134684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Size-of-the-Persons Test Is Met, and an HSR Filing Is Required </a:t>
            </a:r>
            <a:r>
              <a:rPr lang="en-US" b="1" u="sng" dirty="0">
                <a:solidFill>
                  <a:schemeClr val="bg1"/>
                </a:solidFill>
              </a:rPr>
              <a:t>Unless an Exemption Applies</a:t>
            </a:r>
          </a:p>
        </p:txBody>
      </p:sp>
      <p:pic>
        <p:nvPicPr>
          <p:cNvPr id="34822" name="Picture 6" descr="next.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9264"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p:cNvSpPr/>
          <p:nvPr/>
        </p:nvSpPr>
        <p:spPr>
          <a:xfrm>
            <a:off x="3378994" y="2957513"/>
            <a:ext cx="2378869" cy="31432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0" name="Rectangle 9"/>
          <p:cNvSpPr/>
          <p:nvPr/>
        </p:nvSpPr>
        <p:spPr>
          <a:xfrm>
            <a:off x="3921920" y="3307556"/>
            <a:ext cx="1171575" cy="31432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1" name="Picture 10"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92317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A893B684-94EB-9023-D5B7-58BF08FCCC7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hlinkClick r:id="rId3" action="ppaction://hlinksldjump"/>
            <a:extLst>
              <a:ext uri="{FF2B5EF4-FFF2-40B4-BE49-F238E27FC236}">
                <a16:creationId xmlns:a16="http://schemas.microsoft.com/office/drawing/2014/main" id="{22D5E9FB-5093-31D7-D908-29D9A135517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3" name="Title 1"/>
          <p:cNvSpPr>
            <a:spLocks noGrp="1"/>
          </p:cNvSpPr>
          <p:nvPr>
            <p:ph type="title"/>
          </p:nvPr>
        </p:nvSpPr>
        <p:spPr/>
        <p:txBody>
          <a:bodyPr/>
          <a:lstStyle/>
          <a:p>
            <a:r>
              <a:rPr lang="en-US" dirty="0"/>
              <a:t>Is the Size-of-the-Persons Test Met?</a:t>
            </a:r>
          </a:p>
        </p:txBody>
      </p:sp>
      <p:sp>
        <p:nvSpPr>
          <p:cNvPr id="13318" name="TextBox 4"/>
          <p:cNvSpPr txBox="1">
            <a:spLocks noChangeArrowheads="1"/>
          </p:cNvSpPr>
          <p:nvPr/>
        </p:nvSpPr>
        <p:spPr bwMode="auto">
          <a:xfrm>
            <a:off x="3034903" y="2474250"/>
            <a:ext cx="3073003"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Size-of-the-Persons Test Is Not Met; An HSR Filing Is Not Required</a:t>
            </a:r>
          </a:p>
        </p:txBody>
      </p:sp>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5" name="Picture 6" descr="next.png">
            <a:hlinkClick r:id="rId7" action="ppaction://hlinksldjump"/>
            <a:extLst>
              <a:ext uri="{FF2B5EF4-FFF2-40B4-BE49-F238E27FC236}">
                <a16:creationId xmlns:a16="http://schemas.microsoft.com/office/drawing/2014/main" id="{48D5CF99-6E7E-3AD7-6DB0-87079C7D2A38}"/>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49264"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80929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r>
              <a:rPr lang="en-US" dirty="0"/>
              <a:t>If the Acquired Person Is Engaged in Manufacturing</a:t>
            </a:r>
          </a:p>
        </p:txBody>
      </p:sp>
      <p:pic>
        <p:nvPicPr>
          <p:cNvPr id="36868"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7077" y="3659622"/>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0252" y="3659622"/>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921724" y="1568884"/>
            <a:ext cx="5308997" cy="190857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Based on Ultimate Parents’ Fully Consolidated Financials, Does the Target Have Total Assets </a:t>
            </a:r>
            <a:r>
              <a:rPr lang="en-US" b="1" u="sng" dirty="0"/>
              <a:t>or</a:t>
            </a:r>
            <a:r>
              <a:rPr lang="en-US" b="1" dirty="0"/>
              <a:t> Annual Net Sales of </a:t>
            </a:r>
            <a:r>
              <a:rPr lang="en-US" b="1" dirty="0">
                <a:solidFill>
                  <a:schemeClr val="bg1"/>
                </a:solidFill>
              </a:rPr>
              <a:t>$23.9 Million or More </a:t>
            </a:r>
            <a:r>
              <a:rPr lang="en-US" b="1" u="sng" dirty="0">
                <a:solidFill>
                  <a:schemeClr val="bg1"/>
                </a:solidFill>
              </a:rPr>
              <a:t>and</a:t>
            </a:r>
            <a:r>
              <a:rPr lang="en-US" b="1" dirty="0">
                <a:solidFill>
                  <a:schemeClr val="bg1"/>
                </a:solidFill>
              </a:rPr>
              <a:t> Does the Buyer Have Total Assets or Annual Net Sales of $239 </a:t>
            </a:r>
            <a:r>
              <a:rPr lang="en-US" b="1" dirty="0"/>
              <a:t>Million or More?</a:t>
            </a:r>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929423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pPr eaLnBrk="1" hangingPunct="1"/>
            <a:r>
              <a:rPr lang="en-US" dirty="0"/>
              <a:t>If the Acquired Person Is Not Engaged in Manufacturing</a:t>
            </a:r>
          </a:p>
        </p:txBody>
      </p:sp>
      <p:pic>
        <p:nvPicPr>
          <p:cNvPr id="37892"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4494" y="3656344"/>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67669" y="3656344"/>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hlinkClick r:id="rId4" action="ppaction://hlinksldjump"/>
          </p:cNvPr>
          <p:cNvSpPr/>
          <p:nvPr/>
        </p:nvSpPr>
        <p:spPr>
          <a:xfrm>
            <a:off x="1909141" y="1522744"/>
            <a:ext cx="5317159" cy="203960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solidFill>
                  <a:schemeClr val="bg1"/>
                </a:solidFill>
              </a:rPr>
              <a:t>Based on Ultimate Parents’ Fully Consolidated Financials, Does the Target Have Total Assets of $23.9 Million or More* </a:t>
            </a:r>
            <a:r>
              <a:rPr lang="en-US" b="1" u="sng" dirty="0">
                <a:solidFill>
                  <a:schemeClr val="bg1"/>
                </a:solidFill>
              </a:rPr>
              <a:t>and</a:t>
            </a:r>
            <a:r>
              <a:rPr lang="en-US" b="1" dirty="0">
                <a:solidFill>
                  <a:schemeClr val="bg1"/>
                </a:solidFill>
              </a:rPr>
              <a:t> Does the Buyer Have Total Assets or Annual Net Sales of $239 </a:t>
            </a:r>
            <a:r>
              <a:rPr lang="en-US" b="1" dirty="0"/>
              <a:t>Million or More?</a:t>
            </a:r>
          </a:p>
          <a:p>
            <a:pPr algn="ctr">
              <a:defRPr/>
            </a:pPr>
            <a:endParaRPr lang="en-US" sz="900" b="1" dirty="0"/>
          </a:p>
          <a:p>
            <a:pPr algn="ctr">
              <a:defRPr/>
            </a:pPr>
            <a:r>
              <a:rPr lang="en-US" sz="900" b="1" dirty="0"/>
              <a:t>* Unlike When a Target Is Engaged in Manufacturing, for This Assessment, You Only Need to Consider the Target’s Total Assets, Not Total Assets or Annual Net Sales.</a:t>
            </a:r>
            <a:endParaRPr lang="en-US" sz="750" b="1" dirty="0"/>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608893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purple triangle.png">
            <a:extLst>
              <a:ext uri="{FF2B5EF4-FFF2-40B4-BE49-F238E27FC236}">
                <a16:creationId xmlns:a16="http://schemas.microsoft.com/office/drawing/2014/main" id="{EF65A90D-1B1B-B135-9B2F-ED37FA8F65A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itle 1"/>
          <p:cNvSpPr>
            <a:spLocks noGrp="1"/>
          </p:cNvSpPr>
          <p:nvPr>
            <p:ph type="title"/>
          </p:nvPr>
        </p:nvSpPr>
        <p:spPr/>
        <p:txBody>
          <a:bodyPr/>
          <a:lstStyle/>
          <a:p>
            <a:r>
              <a:rPr lang="en-US" dirty="0"/>
              <a:t>Is the Size-of-the-Persons Test Met?</a:t>
            </a:r>
          </a:p>
        </p:txBody>
      </p:sp>
      <p:sp>
        <p:nvSpPr>
          <p:cNvPr id="13318" name="TextBox 4">
            <a:hlinkClick r:id="rId3" action="ppaction://hlinksldjump"/>
          </p:cNvPr>
          <p:cNvSpPr txBox="1">
            <a:spLocks noChangeArrowheads="1"/>
          </p:cNvSpPr>
          <p:nvPr/>
        </p:nvSpPr>
        <p:spPr bwMode="auto">
          <a:xfrm>
            <a:off x="3069253" y="2291706"/>
            <a:ext cx="3073003" cy="134684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Size-of-the-Persons Test Is Met, and an HSR Filing Is Required </a:t>
            </a:r>
            <a:r>
              <a:rPr lang="en-US" b="1" u="sng" dirty="0">
                <a:solidFill>
                  <a:schemeClr val="bg1"/>
                </a:solidFill>
              </a:rPr>
              <a:t>Unless an Exemption Applies</a:t>
            </a:r>
          </a:p>
        </p:txBody>
      </p:sp>
      <p:pic>
        <p:nvPicPr>
          <p:cNvPr id="38918" name="Picture 6"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4" action="ppaction://hlinksldjump"/>
          </p:cNvPr>
          <p:cNvSpPr/>
          <p:nvPr/>
        </p:nvSpPr>
        <p:spPr>
          <a:xfrm>
            <a:off x="3332957" y="2943225"/>
            <a:ext cx="2393156" cy="30003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a:hlinkClick r:id="rId4" action="ppaction://hlinksldjump"/>
          </p:cNvPr>
          <p:cNvSpPr/>
          <p:nvPr/>
        </p:nvSpPr>
        <p:spPr>
          <a:xfrm>
            <a:off x="3867745" y="3371703"/>
            <a:ext cx="1407319" cy="30003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790226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purple triangle.png">
            <a:extLst>
              <a:ext uri="{FF2B5EF4-FFF2-40B4-BE49-F238E27FC236}">
                <a16:creationId xmlns:a16="http://schemas.microsoft.com/office/drawing/2014/main" id="{5DD6190D-E7C9-ED06-07AD-9B119085F9C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itle 1"/>
          <p:cNvSpPr>
            <a:spLocks noGrp="1"/>
          </p:cNvSpPr>
          <p:nvPr>
            <p:ph type="title"/>
          </p:nvPr>
        </p:nvSpPr>
        <p:spPr/>
        <p:txBody>
          <a:bodyPr/>
          <a:lstStyle/>
          <a:p>
            <a:r>
              <a:rPr lang="en-US" dirty="0"/>
              <a:t>Is the Size-of-the-Persons Test Met?</a:t>
            </a:r>
          </a:p>
        </p:txBody>
      </p:sp>
      <p:sp>
        <p:nvSpPr>
          <p:cNvPr id="13318" name="TextBox 4"/>
          <p:cNvSpPr txBox="1">
            <a:spLocks noChangeArrowheads="1"/>
          </p:cNvSpPr>
          <p:nvPr/>
        </p:nvSpPr>
        <p:spPr bwMode="auto">
          <a:xfrm>
            <a:off x="3081852" y="2396809"/>
            <a:ext cx="3073003"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Size-of-the-Persons Test Is Not Met; An HSR Filing Is Not Required</a:t>
            </a: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356470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hlinkClick r:id="rId2" action="ppaction://hlinksldjump"/>
          </p:cNvPr>
          <p:cNvSpPr/>
          <p:nvPr/>
        </p:nvSpPr>
        <p:spPr>
          <a:xfrm>
            <a:off x="1749206" y="1789445"/>
            <a:ext cx="5805488" cy="173812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lstStyle/>
          <a:p>
            <a:pPr marL="129779" indent="-129779">
              <a:spcAft>
                <a:spcPts val="675"/>
              </a:spcAft>
              <a:buClr>
                <a:srgbClr val="C0085B"/>
              </a:buClr>
              <a:buFont typeface="Arial" pitchFamily="34" charset="0"/>
              <a:buChar char="•"/>
              <a:defRPr/>
            </a:pPr>
            <a:r>
              <a:rPr lang="en-US" sz="1600" b="1" dirty="0">
                <a:solidFill>
                  <a:schemeClr val="bg1"/>
                </a:solidFill>
              </a:rPr>
              <a:t>The Buyer Have Annual Net Sales of $23.9 Million or More;</a:t>
            </a:r>
          </a:p>
          <a:p>
            <a:pPr marL="129779" indent="-129779">
              <a:spcAft>
                <a:spcPts val="675"/>
              </a:spcAft>
              <a:buClr>
                <a:srgbClr val="C0085B"/>
              </a:buClr>
              <a:buFont typeface="Arial" pitchFamily="34" charset="0"/>
              <a:buChar char="•"/>
              <a:defRPr/>
            </a:pPr>
            <a:r>
              <a:rPr lang="en-US" sz="1600" b="1" dirty="0">
                <a:solidFill>
                  <a:schemeClr val="bg1"/>
                </a:solidFill>
              </a:rPr>
              <a:t>The Newly Formed Corporation Have Total Assets of $239 Million or More </a:t>
            </a:r>
            <a:r>
              <a:rPr lang="en-US" sz="1600" b="1" dirty="0">
                <a:solidFill>
                  <a:schemeClr val="bg1"/>
                </a:solidFill>
                <a:hlinkClick r:id="rId2" action="ppaction://hlinksldjump"/>
              </a:rPr>
              <a:t>(</a:t>
            </a:r>
            <a:r>
              <a:rPr lang="en-US" sz="1600" b="1" u="sng" dirty="0">
                <a:solidFill>
                  <a:schemeClr val="bg1"/>
                </a:solidFill>
                <a:hlinkClick r:id="rId2" action="ppaction://hlinksldjump"/>
              </a:rPr>
              <a:t>CALCULATION HELP</a:t>
            </a:r>
            <a:r>
              <a:rPr lang="en-US" sz="1600" b="1" dirty="0">
                <a:solidFill>
                  <a:schemeClr val="bg1"/>
                </a:solidFill>
                <a:hlinkClick r:id="rId2" action="ppaction://hlinksldjump"/>
              </a:rPr>
              <a:t>)</a:t>
            </a:r>
            <a:r>
              <a:rPr lang="en-US" sz="1600" b="1" dirty="0">
                <a:solidFill>
                  <a:schemeClr val="bg1"/>
                </a:solidFill>
              </a:rPr>
              <a:t>; </a:t>
            </a:r>
            <a:r>
              <a:rPr lang="en-US" sz="1600" b="1" dirty="0"/>
              <a:t>and</a:t>
            </a:r>
          </a:p>
          <a:p>
            <a:pPr marL="129779" indent="-129779">
              <a:spcAft>
                <a:spcPts val="675"/>
              </a:spcAft>
              <a:buClr>
                <a:srgbClr val="C0085B"/>
              </a:buClr>
              <a:buFont typeface="Arial" pitchFamily="34" charset="0"/>
              <a:buChar char="•"/>
              <a:defRPr/>
            </a:pPr>
            <a:r>
              <a:rPr lang="en-US" sz="1600" b="1" dirty="0"/>
              <a:t>At Least One of the Other Buyers Have Annual Net Sales or Total Assets of $</a:t>
            </a:r>
            <a:r>
              <a:rPr lang="en-US" sz="1600" b="1" dirty="0">
                <a:solidFill>
                  <a:schemeClr val="bg1"/>
                </a:solidFill>
              </a:rPr>
              <a:t>23.9</a:t>
            </a:r>
            <a:r>
              <a:rPr lang="en-US" sz="1600" b="1" dirty="0"/>
              <a:t> Million or </a:t>
            </a:r>
            <a:r>
              <a:rPr lang="en-US" sz="1600" b="1" dirty="0">
                <a:solidFill>
                  <a:schemeClr val="bg1"/>
                </a:solidFill>
              </a:rPr>
              <a:t>More?</a:t>
            </a:r>
          </a:p>
        </p:txBody>
      </p:sp>
      <p:sp>
        <p:nvSpPr>
          <p:cNvPr id="40962" name="Title 3"/>
          <p:cNvSpPr>
            <a:spLocks noGrp="1"/>
          </p:cNvSpPr>
          <p:nvPr>
            <p:ph type="title"/>
          </p:nvPr>
        </p:nvSpPr>
        <p:spPr/>
        <p:txBody>
          <a:bodyPr/>
          <a:lstStyle/>
          <a:p>
            <a:r>
              <a:rPr lang="en-US" dirty="0"/>
              <a:t>Forming Corporations: </a:t>
            </a:r>
            <a:br>
              <a:rPr lang="en-US" dirty="0"/>
            </a:br>
            <a:r>
              <a:rPr lang="en-US" dirty="0"/>
              <a:t>Applying the Size-of-the-Persons Test</a:t>
            </a:r>
          </a:p>
        </p:txBody>
      </p:sp>
      <p:sp>
        <p:nvSpPr>
          <p:cNvPr id="5" name="Content Placeholder 4"/>
          <p:cNvSpPr>
            <a:spLocks noGrp="1"/>
          </p:cNvSpPr>
          <p:nvPr>
            <p:ph idx="1"/>
          </p:nvPr>
        </p:nvSpPr>
        <p:spPr>
          <a:xfrm>
            <a:off x="1749206" y="1390650"/>
            <a:ext cx="6480393" cy="3305385"/>
          </a:xfrm>
        </p:spPr>
        <p:txBody>
          <a:bodyPr/>
          <a:lstStyle/>
          <a:p>
            <a:pPr marL="0" indent="0">
              <a:buNone/>
            </a:pPr>
            <a:r>
              <a:rPr lang="en-US" b="1" i="1" dirty="0"/>
              <a:t>DOES:</a:t>
            </a:r>
          </a:p>
          <a:p>
            <a:pPr marL="0" indent="0">
              <a:buNone/>
            </a:pPr>
            <a:endParaRPr lang="en-US" dirty="0"/>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12" descr="no.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4578" y="3656345"/>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tes.png">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57753" y="3656345"/>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START OVER.png">
            <a:hlinkClick r:id="rId8" action="ppaction://hlinksldjump"/>
          </p:cNvPr>
          <p:cNvPicPr>
            <a:picLocks noChangeAspect="1"/>
          </p:cNvPicPr>
          <p:nvPr/>
        </p:nvPicPr>
        <p:blipFill>
          <a:blip r:embed="rId9"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471081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US" dirty="0"/>
              <a:t>What does your transaction involve?</a:t>
            </a:r>
          </a:p>
        </p:txBody>
      </p:sp>
      <p:sp>
        <p:nvSpPr>
          <p:cNvPr id="19" name="Rectangle 18">
            <a:hlinkClick r:id="rId2" action="ppaction://hlinksldjump"/>
          </p:cNvPr>
          <p:cNvSpPr/>
          <p:nvPr/>
        </p:nvSpPr>
        <p:spPr>
          <a:xfrm>
            <a:off x="2640807" y="1410050"/>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Voting Securities</a:t>
            </a:r>
            <a:endParaRPr lang="en-US" dirty="0">
              <a:solidFill>
                <a:schemeClr val="bg1"/>
              </a:solidFill>
            </a:endParaRPr>
          </a:p>
        </p:txBody>
      </p:sp>
      <p:sp>
        <p:nvSpPr>
          <p:cNvPr id="24" name="Rectangle 23">
            <a:hlinkClick r:id="rId3" action="ppaction://hlinksldjump"/>
          </p:cNvPr>
          <p:cNvSpPr/>
          <p:nvPr/>
        </p:nvSpPr>
        <p:spPr>
          <a:xfrm>
            <a:off x="2640807" y="2337547"/>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Assets</a:t>
            </a:r>
          </a:p>
        </p:txBody>
      </p:sp>
      <p:sp>
        <p:nvSpPr>
          <p:cNvPr id="25" name="Rectangle 24">
            <a:hlinkClick r:id="rId4" action="ppaction://hlinksldjump"/>
          </p:cNvPr>
          <p:cNvSpPr/>
          <p:nvPr/>
        </p:nvSpPr>
        <p:spPr>
          <a:xfrm>
            <a:off x="2640807" y="3263854"/>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Non-Corporate Interests (LLCs, LLPs, etc.)</a:t>
            </a:r>
          </a:p>
        </p:txBody>
      </p:sp>
      <p:sp>
        <p:nvSpPr>
          <p:cNvPr id="26" name="Rectangle 25">
            <a:hlinkClick r:id="rId5" action="ppaction://hlinksldjump"/>
          </p:cNvPr>
          <p:cNvSpPr/>
          <p:nvPr/>
        </p:nvSpPr>
        <p:spPr>
          <a:xfrm>
            <a:off x="2640807" y="4191350"/>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Formation of a Corporation</a:t>
            </a:r>
          </a:p>
        </p:txBody>
      </p:sp>
      <p:sp>
        <p:nvSpPr>
          <p:cNvPr id="2" name="Rectangle 1"/>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3" name="Rectangle 2">
            <a:hlinkClick r:id="rId4" action="ppaction://hlinksldjump"/>
            <a:extLst>
              <a:ext uri="{FF2B5EF4-FFF2-40B4-BE49-F238E27FC236}">
                <a16:creationId xmlns:a16="http://schemas.microsoft.com/office/drawing/2014/main" id="{C808D98D-B6EE-7714-B440-942625EF1CD5}"/>
              </a:ext>
            </a:extLst>
          </p:cNvPr>
          <p:cNvSpPr/>
          <p:nvPr/>
        </p:nvSpPr>
        <p:spPr>
          <a:xfrm>
            <a:off x="2640807" y="3257550"/>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Non-Corporate Interests (LLCs, LLPs, etc.)</a:t>
            </a:r>
          </a:p>
        </p:txBody>
      </p:sp>
    </p:spTree>
    <p:extLst>
      <p:ext uri="{BB962C8B-B14F-4D97-AF65-F5344CB8AC3E}">
        <p14:creationId xmlns:p14="http://schemas.microsoft.com/office/powerpoint/2010/main" val="36728178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r>
              <a:rPr lang="en-US" dirty="0"/>
              <a:t>Calculating the Total Assets of the Newly Formed Corporation</a:t>
            </a:r>
          </a:p>
        </p:txBody>
      </p:sp>
      <p:sp>
        <p:nvSpPr>
          <p:cNvPr id="41987" name="Content Placeholder 4"/>
          <p:cNvSpPr>
            <a:spLocks noGrp="1"/>
          </p:cNvSpPr>
          <p:nvPr>
            <p:ph idx="1"/>
          </p:nvPr>
        </p:nvSpPr>
        <p:spPr/>
        <p:txBody>
          <a:bodyPr/>
          <a:lstStyle/>
          <a:p>
            <a:r>
              <a:rPr lang="en-US" dirty="0"/>
              <a:t>To calculate the total assets of newly formed </a:t>
            </a:r>
            <a:br>
              <a:rPr lang="en-US" dirty="0"/>
            </a:br>
            <a:r>
              <a:rPr lang="en-US" dirty="0"/>
              <a:t>corporation, include: </a:t>
            </a:r>
          </a:p>
          <a:p>
            <a:pPr lvl="1"/>
            <a:r>
              <a:rPr lang="en-US" dirty="0"/>
              <a:t>(1) All of the assets that the parties have agreed to contribute; and </a:t>
            </a:r>
          </a:p>
          <a:p>
            <a:pPr lvl="1"/>
            <a:r>
              <a:rPr lang="en-US" dirty="0"/>
              <a:t>(2) Any amount of credit of the newly formed corporation that any contributing party has agreed to extend or guarantee.</a:t>
            </a:r>
          </a:p>
        </p:txBody>
      </p:sp>
      <p:sp>
        <p:nvSpPr>
          <p:cNvPr id="5" name="Rectangle 4">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6"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4903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BC60A838-F418-4830-3127-363A84F9BA3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hlinkClick r:id="rId3" action="ppaction://hlinksldjump"/>
            <a:extLst>
              <a:ext uri="{FF2B5EF4-FFF2-40B4-BE49-F238E27FC236}">
                <a16:creationId xmlns:a16="http://schemas.microsoft.com/office/drawing/2014/main" id="{17B0CE6B-D196-5699-1B8F-B6A768596840}"/>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5"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3081932" y="2460304"/>
            <a:ext cx="3073004" cy="1054135"/>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Filing Is Required </a:t>
            </a:r>
            <a:r>
              <a:rPr lang="en-US" b="1" u="sng" dirty="0">
                <a:solidFill>
                  <a:schemeClr val="bg1"/>
                </a:solidFill>
              </a:rPr>
              <a:t>Unless an Exemption Applies</a:t>
            </a:r>
          </a:p>
        </p:txBody>
      </p:sp>
      <p:pic>
        <p:nvPicPr>
          <p:cNvPr id="28678" name="Picture 6" descr="next.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7"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Rectangle 7">
            <a:hlinkClick r:id="rId5" action="ppaction://hlinksldjump"/>
          </p:cNvPr>
          <p:cNvSpPr/>
          <p:nvPr/>
        </p:nvSpPr>
        <p:spPr>
          <a:xfrm>
            <a:off x="3150394" y="2593182"/>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8" action="ppaction://hlinksldjump"/>
          </p:cNvPr>
          <p:cNvPicPr>
            <a:picLocks noChangeAspect="1"/>
          </p:cNvPicPr>
          <p:nvPr/>
        </p:nvPicPr>
        <p:blipFill>
          <a:blip r:embed="rId9"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744477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749206" y="1831389"/>
            <a:ext cx="5805488" cy="166442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lstStyle/>
          <a:p>
            <a:pPr marL="129779" indent="-129779">
              <a:spcAft>
                <a:spcPts val="675"/>
              </a:spcAft>
              <a:buClr>
                <a:srgbClr val="C0085B"/>
              </a:buClr>
              <a:buFont typeface="Arial" pitchFamily="34" charset="0"/>
              <a:buChar char="•"/>
              <a:defRPr/>
            </a:pPr>
            <a:r>
              <a:rPr lang="en-US" sz="1500" b="1" dirty="0">
                <a:solidFill>
                  <a:schemeClr val="bg1"/>
                </a:solidFill>
              </a:rPr>
              <a:t>The Buyer Have Annual Net Sales or Total Assets of $239 Million or More;</a:t>
            </a:r>
          </a:p>
          <a:p>
            <a:pPr marL="129779" indent="-129779">
              <a:spcAft>
                <a:spcPts val="675"/>
              </a:spcAft>
              <a:buClr>
                <a:srgbClr val="C0085B"/>
              </a:buClr>
              <a:buFont typeface="Arial" pitchFamily="34" charset="0"/>
              <a:buChar char="•"/>
              <a:defRPr/>
            </a:pPr>
            <a:r>
              <a:rPr lang="en-US" sz="1500" b="1" dirty="0">
                <a:solidFill>
                  <a:schemeClr val="bg1"/>
                </a:solidFill>
              </a:rPr>
              <a:t>The Newly Formed Corporation Have Total Assets of $23.9 </a:t>
            </a:r>
            <a:r>
              <a:rPr lang="en-US" sz="1500" b="1" dirty="0"/>
              <a:t>Million or </a:t>
            </a:r>
            <a:r>
              <a:rPr lang="en-US" sz="1500" b="1" dirty="0">
                <a:solidFill>
                  <a:schemeClr val="bg1"/>
                </a:solidFill>
              </a:rPr>
              <a:t>More</a:t>
            </a:r>
            <a:r>
              <a:rPr lang="en-US" sz="1500" b="1" dirty="0"/>
              <a:t> </a:t>
            </a:r>
            <a:r>
              <a:rPr lang="en-US" sz="1500" b="1" dirty="0">
                <a:solidFill>
                  <a:schemeClr val="bg1"/>
                </a:solidFill>
                <a:hlinkClick r:id="rId2" action="ppaction://hlinksldjump"/>
              </a:rPr>
              <a:t>(</a:t>
            </a:r>
            <a:r>
              <a:rPr lang="en-US" sz="1500" b="1" u="sng" dirty="0">
                <a:solidFill>
                  <a:schemeClr val="bg1"/>
                </a:solidFill>
                <a:hlinkClick r:id="rId2" action="ppaction://hlinksldjump"/>
              </a:rPr>
              <a:t>CALCULATION HELP</a:t>
            </a:r>
            <a:r>
              <a:rPr lang="en-US" sz="1500" b="1" dirty="0">
                <a:solidFill>
                  <a:schemeClr val="bg1"/>
                </a:solidFill>
                <a:hlinkClick r:id="rId2" action="ppaction://hlinksldjump"/>
              </a:rPr>
              <a:t>)</a:t>
            </a:r>
            <a:r>
              <a:rPr lang="en-US" sz="1500" b="1" dirty="0">
                <a:solidFill>
                  <a:schemeClr val="bg1"/>
                </a:solidFill>
              </a:rPr>
              <a:t>; </a:t>
            </a:r>
            <a:r>
              <a:rPr lang="en-US" sz="1500" b="1" dirty="0"/>
              <a:t>and</a:t>
            </a:r>
          </a:p>
          <a:p>
            <a:pPr marL="129779" indent="-129779">
              <a:spcAft>
                <a:spcPts val="675"/>
              </a:spcAft>
              <a:buClr>
                <a:srgbClr val="C0085B"/>
              </a:buClr>
              <a:buFont typeface="Arial" pitchFamily="34" charset="0"/>
              <a:buChar char="•"/>
              <a:defRPr/>
            </a:pPr>
            <a:r>
              <a:rPr lang="en-US" sz="1500" b="1" dirty="0"/>
              <a:t>At Least One of the Other Buyers Have Annual Net Sales or Total Assets of $</a:t>
            </a:r>
            <a:r>
              <a:rPr lang="en-US" sz="1500" b="1" dirty="0">
                <a:solidFill>
                  <a:schemeClr val="bg1"/>
                </a:solidFill>
              </a:rPr>
              <a:t>23.9 </a:t>
            </a:r>
            <a:r>
              <a:rPr lang="en-US" sz="1500" b="1" dirty="0"/>
              <a:t>Million or </a:t>
            </a:r>
            <a:r>
              <a:rPr lang="en-US" sz="1500" b="1" dirty="0">
                <a:solidFill>
                  <a:schemeClr val="bg1"/>
                </a:solidFill>
              </a:rPr>
              <a:t>More?</a:t>
            </a:r>
          </a:p>
        </p:txBody>
      </p:sp>
      <p:sp>
        <p:nvSpPr>
          <p:cNvPr id="40962" name="Title 3"/>
          <p:cNvSpPr>
            <a:spLocks noGrp="1"/>
          </p:cNvSpPr>
          <p:nvPr>
            <p:ph type="title"/>
          </p:nvPr>
        </p:nvSpPr>
        <p:spPr/>
        <p:txBody>
          <a:bodyPr/>
          <a:lstStyle/>
          <a:p>
            <a:r>
              <a:rPr lang="en-US" dirty="0"/>
              <a:t>Forming Corporations: </a:t>
            </a:r>
            <a:br>
              <a:rPr lang="en-US" dirty="0"/>
            </a:br>
            <a:r>
              <a:rPr lang="en-US" dirty="0"/>
              <a:t>Applying the Size-of-the-Persons Test</a:t>
            </a:r>
          </a:p>
        </p:txBody>
      </p:sp>
      <p:sp>
        <p:nvSpPr>
          <p:cNvPr id="5" name="Content Placeholder 4"/>
          <p:cNvSpPr>
            <a:spLocks noGrp="1"/>
          </p:cNvSpPr>
          <p:nvPr>
            <p:ph idx="1"/>
          </p:nvPr>
        </p:nvSpPr>
        <p:spPr>
          <a:xfrm>
            <a:off x="1749206" y="1390650"/>
            <a:ext cx="6480393" cy="3305385"/>
          </a:xfrm>
        </p:spPr>
        <p:txBody>
          <a:bodyPr/>
          <a:lstStyle/>
          <a:p>
            <a:pPr marL="0" indent="0">
              <a:buNone/>
            </a:pPr>
            <a:r>
              <a:rPr lang="en-US" b="1" i="1" dirty="0"/>
              <a:t>DOES:</a:t>
            </a:r>
          </a:p>
          <a:p>
            <a:endParaRPr lang="en-US" dirty="0"/>
          </a:p>
        </p:txBody>
      </p:sp>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12" descr="no.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578" y="3698289"/>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tes.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57753" y="3698289"/>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624035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r>
              <a:rPr lang="en-US" dirty="0"/>
              <a:t>Calculating the Total Assets of the Newly Formed Corporation</a:t>
            </a:r>
          </a:p>
        </p:txBody>
      </p:sp>
      <p:sp>
        <p:nvSpPr>
          <p:cNvPr id="41987" name="Content Placeholder 4"/>
          <p:cNvSpPr>
            <a:spLocks noGrp="1"/>
          </p:cNvSpPr>
          <p:nvPr>
            <p:ph idx="1"/>
          </p:nvPr>
        </p:nvSpPr>
        <p:spPr/>
        <p:txBody>
          <a:bodyPr/>
          <a:lstStyle/>
          <a:p>
            <a:r>
              <a:rPr lang="en-US" dirty="0"/>
              <a:t>To calculate the total assets of newly formed </a:t>
            </a:r>
            <a:br>
              <a:rPr lang="en-US" dirty="0"/>
            </a:br>
            <a:r>
              <a:rPr lang="en-US" dirty="0"/>
              <a:t>corporation, include: </a:t>
            </a:r>
          </a:p>
          <a:p>
            <a:pPr lvl="1"/>
            <a:r>
              <a:rPr lang="en-US" dirty="0"/>
              <a:t>(1) All of the assets that the parties have agreed to contribute; and </a:t>
            </a:r>
          </a:p>
          <a:p>
            <a:pPr lvl="1"/>
            <a:r>
              <a:rPr lang="en-US" dirty="0"/>
              <a:t>(2) Any amount of credit of the newly formed corporation that any contributing party has agreed to extend or guarantee.</a:t>
            </a:r>
          </a:p>
        </p:txBody>
      </p:sp>
      <p:sp>
        <p:nvSpPr>
          <p:cNvPr id="5" name="Rectangle 4">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6"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321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368147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7AD134FE-7849-3905-4FB0-21C6876CB34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hlinkClick r:id="rId3" action="ppaction://hlinksldjump"/>
            <a:extLst>
              <a:ext uri="{FF2B5EF4-FFF2-40B4-BE49-F238E27FC236}">
                <a16:creationId xmlns:a16="http://schemas.microsoft.com/office/drawing/2014/main" id="{901FB59C-03C7-02A4-6EBB-A9B00DFD1CF8}"/>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3" name="Title 1"/>
          <p:cNvSpPr>
            <a:spLocks noGrp="1"/>
          </p:cNvSpPr>
          <p:nvPr>
            <p:ph type="title"/>
          </p:nvPr>
        </p:nvSpPr>
        <p:spPr/>
        <p:txBody>
          <a:bodyPr/>
          <a:lstStyle/>
          <a:p>
            <a:r>
              <a:rPr lang="en-US" dirty="0"/>
              <a:t>Is an HSR Filing Required? </a:t>
            </a:r>
          </a:p>
        </p:txBody>
      </p:sp>
      <p:sp>
        <p:nvSpPr>
          <p:cNvPr id="13318" name="TextBox 4"/>
          <p:cNvSpPr txBox="1">
            <a:spLocks noChangeArrowheads="1"/>
          </p:cNvSpPr>
          <p:nvPr/>
        </p:nvSpPr>
        <p:spPr bwMode="auto">
          <a:xfrm>
            <a:off x="3078278" y="2568357"/>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Filing Is Not Required</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65941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a:t>Commonly Used HSR Exemptions</a:t>
            </a:r>
          </a:p>
        </p:txBody>
      </p:sp>
      <p:sp>
        <p:nvSpPr>
          <p:cNvPr id="43011" name="Content Placeholder 2"/>
          <p:cNvSpPr>
            <a:spLocks noGrp="1"/>
          </p:cNvSpPr>
          <p:nvPr>
            <p:ph idx="1"/>
          </p:nvPr>
        </p:nvSpPr>
        <p:spPr>
          <a:xfrm>
            <a:off x="946150" y="1702038"/>
            <a:ext cx="7315199" cy="3014779"/>
          </a:xfrm>
        </p:spPr>
        <p:txBody>
          <a:bodyPr/>
          <a:lstStyle/>
          <a:p>
            <a:r>
              <a:rPr lang="en-US" dirty="0"/>
              <a:t>Exempts certain acquisitions made in the ordinary course of business</a:t>
            </a:r>
          </a:p>
          <a:p>
            <a:r>
              <a:rPr lang="en-US" dirty="0"/>
              <a:t>Covers acquisitions of new goods, current supplies, and used durable goods in certain situations (e.g., certain leased used durable goods), and acquisitions relating to certain outsourcing transactions</a:t>
            </a:r>
          </a:p>
          <a:p>
            <a:r>
              <a:rPr lang="en-US" dirty="0"/>
              <a:t>Does not apply if the Target is selling all the of the assets of an operating unit </a:t>
            </a:r>
          </a:p>
          <a:p>
            <a:endParaRPr lang="en-US" dirty="0"/>
          </a:p>
        </p:txBody>
      </p:sp>
      <p:pic>
        <p:nvPicPr>
          <p:cNvPr id="43013"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6465"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Rectangle 11"/>
          <p:cNvSpPr>
            <a:spLocks noChangeArrowheads="1"/>
          </p:cNvSpPr>
          <p:nvPr/>
        </p:nvSpPr>
        <p:spPr bwMode="auto">
          <a:xfrm>
            <a:off x="866839" y="1257914"/>
            <a:ext cx="66944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802.1 – Ordinary Course Exemptions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2" name="Picture 2">
            <a:hlinkClick r:id="rId7" action="ppaction://hlinksldjump"/>
            <a:extLst>
              <a:ext uri="{FF2B5EF4-FFF2-40B4-BE49-F238E27FC236}">
                <a16:creationId xmlns:a16="http://schemas.microsoft.com/office/drawing/2014/main" id="{BFADE564-6C75-E5B8-91E5-178422F020C2}"/>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948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a:t>Commonly Used HSR Exemptions </a:t>
            </a:r>
          </a:p>
        </p:txBody>
      </p:sp>
      <p:sp>
        <p:nvSpPr>
          <p:cNvPr id="44035" name="Content Placeholder 2"/>
          <p:cNvSpPr>
            <a:spLocks noGrp="1"/>
          </p:cNvSpPr>
          <p:nvPr>
            <p:ph idx="1"/>
          </p:nvPr>
        </p:nvSpPr>
        <p:spPr>
          <a:xfrm>
            <a:off x="914400" y="1572242"/>
            <a:ext cx="7315199" cy="3056908"/>
          </a:xfrm>
        </p:spPr>
        <p:txBody>
          <a:bodyPr/>
          <a:lstStyle/>
          <a:p>
            <a:pPr>
              <a:spcAft>
                <a:spcPts val="400"/>
              </a:spcAft>
            </a:pPr>
            <a:r>
              <a:rPr lang="en-US" sz="1400" dirty="0"/>
              <a:t>Exempts certain acquisitions of: </a:t>
            </a:r>
          </a:p>
          <a:p>
            <a:pPr lvl="1">
              <a:spcAft>
                <a:spcPts val="400"/>
              </a:spcAft>
            </a:pPr>
            <a:r>
              <a:rPr lang="en-US" sz="1200" dirty="0"/>
              <a:t>New or Used Facilities</a:t>
            </a:r>
          </a:p>
          <a:p>
            <a:pPr lvl="1">
              <a:spcAft>
                <a:spcPts val="400"/>
              </a:spcAft>
            </a:pPr>
            <a:r>
              <a:rPr lang="en-US" sz="1200" dirty="0"/>
              <a:t>Unproductive Real Property</a:t>
            </a:r>
          </a:p>
          <a:p>
            <a:pPr lvl="1">
              <a:spcAft>
                <a:spcPts val="400"/>
              </a:spcAft>
            </a:pPr>
            <a:r>
              <a:rPr lang="en-US" sz="1200" dirty="0"/>
              <a:t>Office and Residential Property</a:t>
            </a:r>
          </a:p>
          <a:p>
            <a:pPr lvl="1">
              <a:spcAft>
                <a:spcPts val="400"/>
              </a:spcAft>
            </a:pPr>
            <a:r>
              <a:rPr lang="en-US" sz="1200" dirty="0"/>
              <a:t>Hotels and Motels</a:t>
            </a:r>
          </a:p>
          <a:p>
            <a:pPr lvl="2">
              <a:spcAft>
                <a:spcPts val="400"/>
              </a:spcAft>
            </a:pPr>
            <a:r>
              <a:rPr lang="en-US" sz="1100" dirty="0"/>
              <a:t>Does not include casinos or management companies that manage third-party properties</a:t>
            </a:r>
          </a:p>
          <a:p>
            <a:pPr lvl="1">
              <a:spcAft>
                <a:spcPts val="400"/>
              </a:spcAft>
            </a:pPr>
            <a:r>
              <a:rPr lang="en-US" sz="1200" dirty="0"/>
              <a:t>Recreational Land</a:t>
            </a:r>
          </a:p>
          <a:p>
            <a:pPr lvl="1">
              <a:spcAft>
                <a:spcPts val="400"/>
              </a:spcAft>
            </a:pPr>
            <a:r>
              <a:rPr lang="en-US" sz="1200" dirty="0"/>
              <a:t>Agricultural Property</a:t>
            </a:r>
          </a:p>
          <a:p>
            <a:pPr lvl="1">
              <a:spcAft>
                <a:spcPts val="800"/>
              </a:spcAft>
            </a:pPr>
            <a:r>
              <a:rPr lang="en-US" sz="1200" dirty="0"/>
              <a:t>Retail Rental Space and Warehouses</a:t>
            </a:r>
          </a:p>
          <a:p>
            <a:pPr>
              <a:spcAft>
                <a:spcPts val="800"/>
              </a:spcAft>
            </a:pPr>
            <a:r>
              <a:rPr lang="en-US" sz="1400" dirty="0"/>
              <a:t>Any non-exempt assets being acquired still may be reportable if the value exceeds HSR thresholds. </a:t>
            </a:r>
          </a:p>
        </p:txBody>
      </p:sp>
      <p:pic>
        <p:nvPicPr>
          <p:cNvPr id="44037"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9203" y="4198360"/>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11"/>
          <p:cNvSpPr>
            <a:spLocks noChangeArrowheads="1"/>
          </p:cNvSpPr>
          <p:nvPr/>
        </p:nvSpPr>
        <p:spPr bwMode="auto">
          <a:xfrm>
            <a:off x="831804" y="1269795"/>
            <a:ext cx="65604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802.2 – Certain Acquisitions of Real Property</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2" name="Picture 2">
            <a:hlinkClick r:id="rId7" action="ppaction://hlinksldjump"/>
            <a:extLst>
              <a:ext uri="{FF2B5EF4-FFF2-40B4-BE49-F238E27FC236}">
                <a16:creationId xmlns:a16="http://schemas.microsoft.com/office/drawing/2014/main" id="{CCC7E8E0-B002-B55B-40A2-836E6A6FCCFB}"/>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1556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a:t>Commonly Used HSR Exemptions </a:t>
            </a:r>
          </a:p>
        </p:txBody>
      </p:sp>
      <p:sp>
        <p:nvSpPr>
          <p:cNvPr id="45059" name="Content Placeholder 2"/>
          <p:cNvSpPr>
            <a:spLocks noGrp="1"/>
          </p:cNvSpPr>
          <p:nvPr>
            <p:ph idx="1"/>
          </p:nvPr>
        </p:nvSpPr>
        <p:spPr>
          <a:xfrm>
            <a:off x="914400" y="1667384"/>
            <a:ext cx="7315199" cy="3028651"/>
          </a:xfrm>
        </p:spPr>
        <p:txBody>
          <a:bodyPr/>
          <a:lstStyle/>
          <a:p>
            <a:r>
              <a:rPr lang="en-US" dirty="0"/>
              <a:t>Exempts acquisitions of oil reserves, natural gas, shale or tar sands, or the rights thereto, valued at $500 million or less</a:t>
            </a:r>
          </a:p>
          <a:p>
            <a:r>
              <a:rPr lang="en-US" dirty="0"/>
              <a:t>Also exempts acquisitions of reserves of coal, or rights thereto, valued at $200 million or less</a:t>
            </a:r>
          </a:p>
          <a:p>
            <a:r>
              <a:rPr lang="en-US" dirty="0"/>
              <a:t>Includes associated exploration and production assets</a:t>
            </a:r>
          </a:p>
          <a:p>
            <a:r>
              <a:rPr lang="en-US" dirty="0"/>
              <a:t>Any non-exempt assets being acquired still may be reportable if the value exceeds HSR thresholds </a:t>
            </a:r>
          </a:p>
          <a:p>
            <a:endParaRPr lang="en-US" dirty="0"/>
          </a:p>
          <a:p>
            <a:endParaRPr lang="en-US" dirty="0"/>
          </a:p>
        </p:txBody>
      </p:sp>
      <p:pic>
        <p:nvPicPr>
          <p:cNvPr id="45061"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321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Rectangle 12"/>
          <p:cNvSpPr>
            <a:spLocks noChangeArrowheads="1"/>
          </p:cNvSpPr>
          <p:nvPr/>
        </p:nvSpPr>
        <p:spPr bwMode="auto">
          <a:xfrm>
            <a:off x="883570" y="1244042"/>
            <a:ext cx="6452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802.3 –  Acquisitions of Carbon-Based Mineral Reserves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84230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a:t>Commonly Used HSR Exemptions </a:t>
            </a:r>
          </a:p>
        </p:txBody>
      </p:sp>
      <p:sp>
        <p:nvSpPr>
          <p:cNvPr id="46083" name="Content Placeholder 2"/>
          <p:cNvSpPr>
            <a:spLocks noGrp="1"/>
          </p:cNvSpPr>
          <p:nvPr>
            <p:ph idx="1"/>
          </p:nvPr>
        </p:nvSpPr>
        <p:spPr>
          <a:xfrm>
            <a:off x="914400" y="1844581"/>
            <a:ext cx="7315199" cy="2851454"/>
          </a:xfrm>
        </p:spPr>
        <p:txBody>
          <a:bodyPr/>
          <a:lstStyle/>
          <a:p>
            <a:r>
              <a:rPr lang="en-US" dirty="0"/>
              <a:t>Exempts the acquisition of voting securities or controlling interests in non-corporate entities if the underlying entity only holds assets that are otherwise exempt from HSR</a:t>
            </a:r>
          </a:p>
          <a:p>
            <a:r>
              <a:rPr lang="en-US" dirty="0"/>
              <a:t>Any non-exempt assets being acquired still may be reportable if the value exceeds HSR thresholds. </a:t>
            </a:r>
          </a:p>
          <a:p>
            <a:endParaRPr lang="en-US" dirty="0"/>
          </a:p>
        </p:txBody>
      </p:sp>
      <p:pic>
        <p:nvPicPr>
          <p:cNvPr id="46085"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9900"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8"/>
          <p:cNvSpPr>
            <a:spLocks noChangeArrowheads="1"/>
          </p:cNvSpPr>
          <p:nvPr/>
        </p:nvSpPr>
        <p:spPr bwMode="auto">
          <a:xfrm>
            <a:off x="813170" y="1421239"/>
            <a:ext cx="6794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802.4 – Acquisition of Entities that Hold Exempt Assets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84506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a:t>Commonly Used HSR Exemptions </a:t>
            </a:r>
          </a:p>
        </p:txBody>
      </p:sp>
      <p:sp>
        <p:nvSpPr>
          <p:cNvPr id="47107" name="Content Placeholder 2"/>
          <p:cNvSpPr>
            <a:spLocks noGrp="1"/>
          </p:cNvSpPr>
          <p:nvPr>
            <p:ph idx="1"/>
          </p:nvPr>
        </p:nvSpPr>
        <p:spPr>
          <a:xfrm>
            <a:off x="914400" y="1664913"/>
            <a:ext cx="7315199" cy="3031122"/>
          </a:xfrm>
        </p:spPr>
        <p:txBody>
          <a:bodyPr/>
          <a:lstStyle/>
          <a:p>
            <a:pPr>
              <a:spcAft>
                <a:spcPts val="600"/>
              </a:spcAft>
            </a:pPr>
            <a:r>
              <a:rPr lang="en-US" sz="1400" dirty="0"/>
              <a:t>Exempts passive investments in corporations, regardless of dollar amount, if the Buyer will hold 10% or less of the corporation</a:t>
            </a:r>
          </a:p>
          <a:p>
            <a:pPr>
              <a:spcAft>
                <a:spcPts val="400"/>
              </a:spcAft>
            </a:pPr>
            <a:r>
              <a:rPr lang="en-US" sz="1400" dirty="0"/>
              <a:t>Does not apply if the Buyer takes actions that are inconsistent with a passive-only intent, such as: </a:t>
            </a:r>
          </a:p>
          <a:p>
            <a:pPr lvl="1">
              <a:spcAft>
                <a:spcPts val="400"/>
              </a:spcAft>
            </a:pPr>
            <a:r>
              <a:rPr lang="en-US" sz="1200" dirty="0"/>
              <a:t>Nominating a candidate for the board of directors</a:t>
            </a:r>
          </a:p>
          <a:p>
            <a:pPr lvl="1">
              <a:spcAft>
                <a:spcPts val="400"/>
              </a:spcAft>
            </a:pPr>
            <a:r>
              <a:rPr lang="en-US" sz="1200" dirty="0"/>
              <a:t>Proposing corporate action requiring shareholder approval</a:t>
            </a:r>
          </a:p>
          <a:p>
            <a:pPr lvl="1">
              <a:spcAft>
                <a:spcPts val="400"/>
              </a:spcAft>
            </a:pPr>
            <a:r>
              <a:rPr lang="en-US" sz="1200" dirty="0"/>
              <a:t>Having a controlling shareholder, director, officer, or employee simultaneously serving as an officer or director of the Target </a:t>
            </a:r>
          </a:p>
          <a:p>
            <a:pPr lvl="1">
              <a:spcAft>
                <a:spcPts val="400"/>
              </a:spcAft>
            </a:pPr>
            <a:r>
              <a:rPr lang="en-US" sz="1200" dirty="0"/>
              <a:t>Being a competitor of the Target </a:t>
            </a:r>
          </a:p>
          <a:p>
            <a:pPr lvl="1">
              <a:spcAft>
                <a:spcPts val="400"/>
              </a:spcAft>
            </a:pPr>
            <a:r>
              <a:rPr lang="en-US" sz="1200" dirty="0"/>
              <a:t>Having stand-alone business dealings with the Target, regardless of whether such dealings are horizontal or vertical</a:t>
            </a:r>
          </a:p>
          <a:p>
            <a:pPr>
              <a:spcAft>
                <a:spcPts val="600"/>
              </a:spcAft>
            </a:pPr>
            <a:endParaRPr lang="en-US" sz="1400" dirty="0"/>
          </a:p>
        </p:txBody>
      </p:sp>
      <p:pic>
        <p:nvPicPr>
          <p:cNvPr id="47109" name="Picture 7"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755" y="4219596"/>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Rectangle 11"/>
          <p:cNvSpPr>
            <a:spLocks noChangeArrowheads="1"/>
          </p:cNvSpPr>
          <p:nvPr/>
        </p:nvSpPr>
        <p:spPr bwMode="auto">
          <a:xfrm>
            <a:off x="844077" y="1295581"/>
            <a:ext cx="64164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802.9 – Acquisitions Solely for the Purpose of Investment</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71048" y="4219596"/>
            <a:ext cx="813749" cy="502879"/>
          </a:xfrm>
          <a:prstGeom prst="rect">
            <a:avLst/>
          </a:prstGeom>
          <a:ln>
            <a:noFill/>
          </a:ln>
          <a:effectLst>
            <a:outerShdw blurRad="292100" dist="139700" dir="2700000" algn="tl" rotWithShape="0">
              <a:srgbClr val="333333">
                <a:alpha val="65000"/>
              </a:srgbClr>
            </a:outerShdw>
          </a:effectLst>
        </p:spPr>
      </p:pic>
      <p:pic>
        <p:nvPicPr>
          <p:cNvPr id="4" name="Picture 2">
            <a:hlinkClick r:id="rId8" action="ppaction://hlinksldjump"/>
            <a:extLst>
              <a:ext uri="{FF2B5EF4-FFF2-40B4-BE49-F238E27FC236}">
                <a16:creationId xmlns:a16="http://schemas.microsoft.com/office/drawing/2014/main" id="{A28E5AC7-35E4-8EEB-C42D-D69DF7D36DED}"/>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8198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r>
              <a:rPr lang="en-US" dirty="0"/>
              <a:t>Valuing Voting Securities</a:t>
            </a:r>
          </a:p>
        </p:txBody>
      </p:sp>
      <p:sp>
        <p:nvSpPr>
          <p:cNvPr id="5123" name="Content Placeholder 4"/>
          <p:cNvSpPr>
            <a:spLocks noGrp="1"/>
          </p:cNvSpPr>
          <p:nvPr>
            <p:ph idx="1"/>
          </p:nvPr>
        </p:nvSpPr>
        <p:spPr/>
        <p:txBody>
          <a:bodyPr/>
          <a:lstStyle/>
          <a:p>
            <a:pPr marL="0" indent="0">
              <a:buNone/>
            </a:pPr>
            <a:r>
              <a:rPr lang="en-US" sz="1200" i="1" dirty="0"/>
              <a:t>A deal involving the acquisition of voting securities reportable if the </a:t>
            </a:r>
            <a:r>
              <a:rPr lang="en-US" sz="1200" b="1" dirty="0"/>
              <a:t>size-of-the-transaction</a:t>
            </a:r>
            <a:r>
              <a:rPr lang="en-US" sz="1200" dirty="0"/>
              <a:t> </a:t>
            </a:r>
            <a:r>
              <a:rPr lang="en-US" sz="1200" b="1" dirty="0"/>
              <a:t>test</a:t>
            </a:r>
            <a:r>
              <a:rPr lang="en-US" sz="1200" dirty="0"/>
              <a:t> </a:t>
            </a:r>
            <a:r>
              <a:rPr lang="en-US" sz="1200" i="1" dirty="0"/>
              <a:t>is met. For these kinds of deals, the </a:t>
            </a:r>
            <a:r>
              <a:rPr lang="en-US" sz="1200" b="1" dirty="0"/>
              <a:t>size-of-the-transaction</a:t>
            </a:r>
            <a:r>
              <a:rPr lang="en-US" sz="1200" dirty="0"/>
              <a:t> </a:t>
            </a:r>
            <a:r>
              <a:rPr lang="en-US" sz="1200" b="1" dirty="0"/>
              <a:t>test</a:t>
            </a:r>
            <a:r>
              <a:rPr lang="en-US" sz="1200" dirty="0"/>
              <a:t> </a:t>
            </a:r>
            <a:r>
              <a:rPr lang="en-US" sz="1200" i="1" dirty="0"/>
              <a:t>is based on: (1) the value of the voting securities that are being acquired; PLUS (2) the value of any voting securities already held. </a:t>
            </a:r>
          </a:p>
          <a:p>
            <a:pPr marL="0" indent="0">
              <a:buNone/>
            </a:pPr>
            <a:r>
              <a:rPr lang="en-US" sz="1200" i="1" dirty="0"/>
              <a:t>Answer these questions to determine if the </a:t>
            </a:r>
            <a:r>
              <a:rPr lang="en-US" sz="1200" b="1" dirty="0"/>
              <a:t>size-of-the-transaction</a:t>
            </a:r>
            <a:r>
              <a:rPr lang="en-US" sz="1200" dirty="0"/>
              <a:t> </a:t>
            </a:r>
            <a:r>
              <a:rPr lang="en-US" sz="1200" b="1" dirty="0"/>
              <a:t>test</a:t>
            </a:r>
            <a:r>
              <a:rPr lang="en-US" sz="1200" dirty="0"/>
              <a:t> </a:t>
            </a:r>
            <a:r>
              <a:rPr lang="en-US" sz="1200" i="1" dirty="0"/>
              <a:t>in this kind of deal: </a:t>
            </a:r>
          </a:p>
          <a:p>
            <a:pPr marL="457200" lvl="1" indent="0">
              <a:buNone/>
            </a:pPr>
            <a:endParaRPr lang="en-US" sz="1100" i="1" dirty="0"/>
          </a:p>
          <a:p>
            <a:pPr marL="457200" lvl="1" indent="0">
              <a:buNone/>
            </a:pPr>
            <a:endParaRPr lang="en-US" sz="1100" i="1" dirty="0"/>
          </a:p>
        </p:txBody>
      </p:sp>
      <p:pic>
        <p:nvPicPr>
          <p:cNvPr id="5125" name="Picture 2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159" y="3632794"/>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2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7334" y="3632794"/>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2451737" y="2601713"/>
            <a:ext cx="4318397" cy="796528"/>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Are the Voting Securities </a:t>
            </a:r>
            <a:br>
              <a:rPr lang="en-US" b="1" dirty="0"/>
            </a:br>
            <a:r>
              <a:rPr lang="en-US" b="1" dirty="0"/>
              <a:t>Publicly Traded?</a:t>
            </a:r>
          </a:p>
        </p:txBody>
      </p:sp>
      <p:sp>
        <p:nvSpPr>
          <p:cNvPr id="8" name="Rectangle 7">
            <a:hlinkClick r:id="rId6" action="ppaction://hlinksldjump"/>
          </p:cNvPr>
          <p:cNvSpPr/>
          <p:nvPr/>
        </p:nvSpPr>
        <p:spPr>
          <a:xfrm>
            <a:off x="6146247" y="535606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71600" y="4193156"/>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131755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a:t>Commonly Used HSR Exemptions </a:t>
            </a:r>
          </a:p>
        </p:txBody>
      </p:sp>
      <p:sp>
        <p:nvSpPr>
          <p:cNvPr id="48131" name="Content Placeholder 2"/>
          <p:cNvSpPr>
            <a:spLocks noGrp="1"/>
          </p:cNvSpPr>
          <p:nvPr>
            <p:ph idx="1"/>
          </p:nvPr>
        </p:nvSpPr>
        <p:spPr>
          <a:xfrm>
            <a:off x="914400" y="1669107"/>
            <a:ext cx="7467600" cy="3026928"/>
          </a:xfrm>
        </p:spPr>
        <p:txBody>
          <a:bodyPr/>
          <a:lstStyle/>
          <a:p>
            <a:r>
              <a:rPr lang="en-US" dirty="0"/>
              <a:t>Exempts the acquisition of assets located outside of the U.S. if:</a:t>
            </a:r>
          </a:p>
          <a:p>
            <a:pPr lvl="1"/>
            <a:r>
              <a:rPr lang="en-US" dirty="0"/>
              <a:t>Sales into the U.S. attributable to those assets were $119.5 million or less in the Target’s most recent fiscal year; or</a:t>
            </a:r>
          </a:p>
          <a:p>
            <a:pPr lvl="1"/>
            <a:r>
              <a:rPr lang="en-US" dirty="0"/>
              <a:t>Both the Buyer and Target are foreign, the aggregate sales of the Buyer and Target in or into the U.S. are less than $262.9 million in their respective most recent fiscal years, the aggregate total assets of the Buyer and the Target located in the U.S. have a fair market value of less than $262.9 million, and the transaction value does not exceed $478 million.</a:t>
            </a:r>
          </a:p>
        </p:txBody>
      </p:sp>
      <p:pic>
        <p:nvPicPr>
          <p:cNvPr id="48133"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9203" y="4204559"/>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Rectangle 7"/>
          <p:cNvSpPr>
            <a:spLocks noChangeArrowheads="1"/>
          </p:cNvSpPr>
          <p:nvPr/>
        </p:nvSpPr>
        <p:spPr bwMode="auto">
          <a:xfrm>
            <a:off x="866067" y="1299775"/>
            <a:ext cx="73173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802.50 – Acquisition of Foreign Assets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74913" y="4220331"/>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644040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a:t>Commonly Used HSR Exemptions </a:t>
            </a:r>
          </a:p>
        </p:txBody>
      </p:sp>
      <p:sp>
        <p:nvSpPr>
          <p:cNvPr id="49155" name="Content Placeholder 2"/>
          <p:cNvSpPr>
            <a:spLocks noGrp="1"/>
          </p:cNvSpPr>
          <p:nvPr>
            <p:ph idx="1"/>
          </p:nvPr>
        </p:nvSpPr>
        <p:spPr>
          <a:xfrm>
            <a:off x="914400" y="1672054"/>
            <a:ext cx="7315199" cy="3023981"/>
          </a:xfrm>
        </p:spPr>
        <p:txBody>
          <a:bodyPr/>
          <a:lstStyle/>
          <a:p>
            <a:r>
              <a:rPr lang="en-US" dirty="0"/>
              <a:t>Exempts acquisitions of the voting securities of a foreign corporation by a U.S. person if:</a:t>
            </a:r>
          </a:p>
          <a:p>
            <a:pPr lvl="1"/>
            <a:r>
              <a:rPr lang="en-US" dirty="0"/>
              <a:t>Any assets of the corporation and all of the entities it controls located in the U.S. have a fair market value of $119.5 million or less; and</a:t>
            </a:r>
          </a:p>
          <a:p>
            <a:pPr lvl="1"/>
            <a:r>
              <a:rPr lang="en-US" dirty="0"/>
              <a:t>The sales in or into the U.S. of the corporation and all of the entities it controls do not exceed $119.5 million in its most recent fiscal year</a:t>
            </a:r>
          </a:p>
          <a:p>
            <a:pPr lvl="1"/>
            <a:endParaRPr lang="en-US" dirty="0"/>
          </a:p>
          <a:p>
            <a:pPr lvl="1"/>
            <a:endParaRPr lang="en-US" dirty="0"/>
          </a:p>
        </p:txBody>
      </p:sp>
      <p:pic>
        <p:nvPicPr>
          <p:cNvPr id="49157"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Rectangle 10"/>
          <p:cNvSpPr>
            <a:spLocks noChangeArrowheads="1"/>
          </p:cNvSpPr>
          <p:nvPr/>
        </p:nvSpPr>
        <p:spPr bwMode="auto">
          <a:xfrm>
            <a:off x="849621" y="1302722"/>
            <a:ext cx="8352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802.51 – Acquisitions of Voting Securities of a Foreign Corporation</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867899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a:t>Commonly Used HSR Exemptions</a:t>
            </a:r>
          </a:p>
        </p:txBody>
      </p:sp>
      <p:sp>
        <p:nvSpPr>
          <p:cNvPr id="50179" name="Content Placeholder 2"/>
          <p:cNvSpPr>
            <a:spLocks noGrp="1"/>
          </p:cNvSpPr>
          <p:nvPr>
            <p:ph idx="1"/>
          </p:nvPr>
        </p:nvSpPr>
        <p:spPr>
          <a:xfrm>
            <a:off x="914400" y="1727890"/>
            <a:ext cx="7696200" cy="2968145"/>
          </a:xfrm>
        </p:spPr>
        <p:txBody>
          <a:bodyPr/>
          <a:lstStyle/>
          <a:p>
            <a:pPr>
              <a:spcAft>
                <a:spcPts val="600"/>
              </a:spcAft>
            </a:pPr>
            <a:r>
              <a:rPr lang="en-US" sz="1400" dirty="0"/>
              <a:t>Exempts acquisitions of the voting securities of a foreign corporation by a foreign Buyer if:</a:t>
            </a:r>
          </a:p>
          <a:p>
            <a:pPr lvl="1">
              <a:spcAft>
                <a:spcPts val="600"/>
              </a:spcAft>
            </a:pPr>
            <a:r>
              <a:rPr lang="en-US" sz="1200" dirty="0"/>
              <a:t>The Buyer does not acquire control of the corporation; or</a:t>
            </a:r>
          </a:p>
          <a:p>
            <a:pPr lvl="1">
              <a:spcAft>
                <a:spcPts val="600"/>
              </a:spcAft>
            </a:pPr>
            <a:r>
              <a:rPr lang="en-US" sz="1200" dirty="0"/>
              <a:t>Any assets of the corporation and all of the entities it controls located in the U.S. have a fair market value of $119.5 million or less; and the sales  in or into the U.S. of the corporation and all of the entities it controls do not exceed $119.5 million in its most recent fiscal year; or</a:t>
            </a:r>
          </a:p>
          <a:p>
            <a:pPr lvl="1">
              <a:spcAft>
                <a:spcPts val="600"/>
              </a:spcAft>
            </a:pPr>
            <a:r>
              <a:rPr lang="en-US" sz="1200" dirty="0"/>
              <a:t>Both the Buyer and Target are foreign, the aggregate sales of the Buyer and Target in or into the U.S. are less than $262.9 million in their respective most recent fiscal years; the aggregate total assets of the Buyer and Target located in the U.S. have a fair market value of less than $262.9 million; and the transaction value does not exceed $478 million.</a:t>
            </a:r>
          </a:p>
        </p:txBody>
      </p:sp>
      <p:sp>
        <p:nvSpPr>
          <p:cNvPr id="50181" name="Rectangle 10"/>
          <p:cNvSpPr>
            <a:spLocks noChangeArrowheads="1"/>
          </p:cNvSpPr>
          <p:nvPr/>
        </p:nvSpPr>
        <p:spPr bwMode="auto">
          <a:xfrm>
            <a:off x="828171" y="1358558"/>
            <a:ext cx="7179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802.51 – Acquisitions of Voting Securities of a Foreign Corporation</a:t>
            </a:r>
          </a:p>
        </p:txBody>
      </p:sp>
      <p:sp>
        <p:nvSpPr>
          <p:cNvPr id="6" name="Rectangle 5">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7" name="Picture 6" descr="START OVER.png">
            <a:hlinkClick r:id="rId3" action="ppaction://hlinksldjump"/>
          </p:cNvPr>
          <p:cNvPicPr>
            <a:picLocks noChangeAspect="1"/>
          </p:cNvPicPr>
          <p:nvPr/>
        </p:nvPicPr>
        <p:blipFill>
          <a:blip r:embed="rId4" cstate="print"/>
          <a:stretch>
            <a:fillRect/>
          </a:stretch>
        </p:blipFill>
        <p:spPr>
          <a:xfrm>
            <a:off x="1371600" y="4224967"/>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518014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7"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8688"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8"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1863"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95538" y="1608535"/>
            <a:ext cx="4411266" cy="98226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Has the Price Been Set by the Agreement? </a:t>
            </a:r>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Title 1"/>
          <p:cNvSpPr>
            <a:spLocks noGrp="1"/>
          </p:cNvSpPr>
          <p:nvPr>
            <p:ph type="title"/>
          </p:nvPr>
        </p:nvSpPr>
        <p:spPr/>
        <p:txBody>
          <a:bodyPr/>
          <a:lstStyle/>
          <a:p>
            <a:r>
              <a:rPr lang="en-US" dirty="0"/>
              <a:t>Forming the Corporation: </a:t>
            </a:r>
            <a:br>
              <a:rPr lang="en-US" dirty="0"/>
            </a:br>
            <a:r>
              <a:rPr lang="en-US" dirty="0"/>
              <a:t>Applying the Size-of-Transaction Test</a:t>
            </a: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53671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10CDF592-EA4F-4C21-1E3D-9D423A54BE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p:txBody>
          <a:bodyPr/>
          <a:lstStyle/>
          <a:p>
            <a:r>
              <a:rPr lang="en-US" dirty="0"/>
              <a:t>Forming the Corporation: </a:t>
            </a:r>
            <a:br>
              <a:rPr lang="en-US" dirty="0"/>
            </a:br>
            <a:r>
              <a:rPr lang="en-US" dirty="0"/>
              <a:t>Applying the Size-of-Transaction Test</a:t>
            </a:r>
          </a:p>
        </p:txBody>
      </p:sp>
      <p:sp>
        <p:nvSpPr>
          <p:cNvPr id="13318" name="TextBox 4"/>
          <p:cNvSpPr txBox="1">
            <a:spLocks noChangeArrowheads="1"/>
          </p:cNvSpPr>
          <p:nvPr/>
        </p:nvSpPr>
        <p:spPr bwMode="auto">
          <a:xfrm>
            <a:off x="3205491" y="2503422"/>
            <a:ext cx="2688966" cy="733534"/>
          </a:xfrm>
          <a:prstGeom prst="rect">
            <a:avLst/>
          </a:prstGeom>
        </p:spPr>
        <p:txBody>
          <a:bodyPr wrap="square" anchor="ctr">
            <a:spAutoFit/>
          </a:bodyPr>
          <a:lstStyle/>
          <a:p>
            <a:pPr algn="ctr">
              <a:lnSpc>
                <a:spcPts val="2475"/>
              </a:lnSpc>
              <a:spcAft>
                <a:spcPts val="900"/>
              </a:spcAft>
              <a:buClr>
                <a:schemeClr val="accent1"/>
              </a:buClr>
              <a:defRPr/>
            </a:pPr>
            <a:r>
              <a:rPr lang="en-US" b="1" dirty="0">
                <a:solidFill>
                  <a:schemeClr val="bg1"/>
                </a:solidFill>
              </a:rPr>
              <a:t>The Value Is the Agreed Upon Price</a:t>
            </a:r>
            <a:endParaRPr lang="en-US" b="1" u="sng" dirty="0">
              <a:solidFill>
                <a:schemeClr val="bg1"/>
              </a:solidFill>
            </a:endParaRP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9584"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466707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09FB0F0E-C366-B4E9-46AA-FC026408F43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p:txBody>
          <a:bodyPr/>
          <a:lstStyle/>
          <a:p>
            <a:r>
              <a:rPr lang="en-US" dirty="0"/>
              <a:t>Forming the Corporation: </a:t>
            </a:r>
            <a:br>
              <a:rPr lang="en-US" dirty="0"/>
            </a:br>
            <a:r>
              <a:rPr lang="en-US" dirty="0"/>
              <a:t>Applying the Size-of-Transaction Test</a:t>
            </a:r>
          </a:p>
        </p:txBody>
      </p:sp>
      <p:sp>
        <p:nvSpPr>
          <p:cNvPr id="13318" name="TextBox 4"/>
          <p:cNvSpPr txBox="1">
            <a:spLocks noChangeArrowheads="1"/>
          </p:cNvSpPr>
          <p:nvPr/>
        </p:nvSpPr>
        <p:spPr bwMode="auto">
          <a:xfrm>
            <a:off x="2971224" y="2449975"/>
            <a:ext cx="3073004" cy="1054135"/>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the Fair Market Value of the Voting Securities</a:t>
            </a:r>
            <a:endParaRPr lang="en-US" b="1" u="sng" dirty="0">
              <a:solidFill>
                <a:schemeClr val="bg1"/>
              </a:solidFill>
            </a:endParaRP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5876"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502579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hlinkClick r:id="rId2" action="ppaction://hlinksldjump"/>
          </p:cNvPr>
          <p:cNvSpPr/>
          <p:nvPr/>
        </p:nvSpPr>
        <p:spPr>
          <a:xfrm>
            <a:off x="2419973" y="1825391"/>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Does the Total Value Exceed </a:t>
            </a:r>
            <a:br>
              <a:rPr lang="en-US" b="1" dirty="0"/>
            </a:br>
            <a:r>
              <a:rPr lang="en-US" b="1" dirty="0"/>
              <a:t>$</a:t>
            </a:r>
            <a:r>
              <a:rPr lang="en-US" b="1" dirty="0">
                <a:solidFill>
                  <a:schemeClr val="bg1"/>
                </a:solidFill>
              </a:rPr>
              <a:t>478</a:t>
            </a:r>
            <a:r>
              <a:rPr lang="en-US" b="1" dirty="0"/>
              <a:t> Million?</a:t>
            </a:r>
          </a:p>
        </p:txBody>
      </p:sp>
      <p:sp>
        <p:nvSpPr>
          <p:cNvPr id="14" name="Rectangle 13">
            <a:hlinkClick r:id="rId3" action="ppaction://hlinksldjump"/>
          </p:cNvPr>
          <p:cNvSpPr/>
          <p:nvPr/>
        </p:nvSpPr>
        <p:spPr>
          <a:xfrm>
            <a:off x="2419973" y="2937436"/>
            <a:ext cx="4318397" cy="90368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Is the Total Value </a:t>
            </a:r>
            <a:r>
              <a:rPr lang="en-US" b="1" dirty="0">
                <a:solidFill>
                  <a:schemeClr val="bg1"/>
                </a:solidFill>
              </a:rPr>
              <a:t>Less Than or </a:t>
            </a:r>
            <a:br>
              <a:rPr lang="en-US" b="1" dirty="0">
                <a:solidFill>
                  <a:schemeClr val="bg1"/>
                </a:solidFill>
              </a:rPr>
            </a:br>
            <a:r>
              <a:rPr lang="en-US" b="1" dirty="0">
                <a:solidFill>
                  <a:schemeClr val="bg1"/>
                </a:solidFill>
              </a:rPr>
              <a:t>Equal to $478 Million and More Than $119.5 Million?</a:t>
            </a:r>
          </a:p>
        </p:txBody>
      </p:sp>
      <p:sp>
        <p:nvSpPr>
          <p:cNvPr id="15" name="Rectangle 14">
            <a:hlinkClick r:id="rId4" action="ppaction://hlinksldjump"/>
          </p:cNvPr>
          <p:cNvSpPr/>
          <p:nvPr/>
        </p:nvSpPr>
        <p:spPr>
          <a:xfrm>
            <a:off x="2419973" y="4049480"/>
            <a:ext cx="4318397" cy="90368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Is the Total Value $</a:t>
            </a:r>
            <a:r>
              <a:rPr lang="en-US" b="1" dirty="0">
                <a:solidFill>
                  <a:schemeClr val="bg1"/>
                </a:solidFill>
              </a:rPr>
              <a:t>119.5</a:t>
            </a:r>
            <a:r>
              <a:rPr lang="en-US" b="1" dirty="0"/>
              <a:t> Million or Less?</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0" name="Title 1"/>
          <p:cNvSpPr>
            <a:spLocks noGrp="1"/>
          </p:cNvSpPr>
          <p:nvPr>
            <p:ph type="title"/>
          </p:nvPr>
        </p:nvSpPr>
        <p:spPr/>
        <p:txBody>
          <a:bodyPr/>
          <a:lstStyle/>
          <a:p>
            <a:r>
              <a:rPr lang="en-US" dirty="0"/>
              <a:t>Forming the Corporation: </a:t>
            </a:r>
            <a:br>
              <a:rPr lang="en-US" dirty="0"/>
            </a:br>
            <a:r>
              <a:rPr lang="en-US" dirty="0"/>
              <a:t>Applying the Size of Transaction Test</a:t>
            </a:r>
          </a:p>
        </p:txBody>
      </p:sp>
      <p:sp>
        <p:nvSpPr>
          <p:cNvPr id="8" name="Content Placeholder 4"/>
          <p:cNvSpPr txBox="1">
            <a:spLocks/>
          </p:cNvSpPr>
          <p:nvPr/>
        </p:nvSpPr>
        <p:spPr>
          <a:xfrm>
            <a:off x="1507559" y="1293357"/>
            <a:ext cx="6495538" cy="502657"/>
          </a:xfrm>
          <a:prstGeom prst="rect">
            <a:avLst/>
          </a:prstGeom>
        </p:spPr>
        <p:txBody>
          <a:bodyPr/>
          <a:lstStyle/>
          <a:p>
            <a:pPr defTabSz="685800" fontAlgn="base">
              <a:spcBef>
                <a:spcPct val="0"/>
              </a:spcBef>
              <a:spcAft>
                <a:spcPts val="900"/>
              </a:spcAft>
              <a:buClr>
                <a:schemeClr val="accent1"/>
              </a:buClr>
              <a:defRPr/>
            </a:pPr>
            <a:r>
              <a:rPr lang="en-US" b="1" i="1" dirty="0"/>
              <a:t>FOR EACH SHAREHOLDER FORMING CORPORATION:</a:t>
            </a:r>
          </a:p>
          <a:p>
            <a:pPr marL="136922" indent="-136922" defTabSz="685800" fontAlgn="base">
              <a:spcBef>
                <a:spcPct val="0"/>
              </a:spcBef>
              <a:spcAft>
                <a:spcPts val="900"/>
              </a:spcAft>
              <a:buClr>
                <a:schemeClr val="accent1"/>
              </a:buClr>
              <a:defRPr/>
            </a:pPr>
            <a:endParaRPr lang="en-US" b="1" i="1" dirty="0"/>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154096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purple triangle.png">
            <a:extLst>
              <a:ext uri="{FF2B5EF4-FFF2-40B4-BE49-F238E27FC236}">
                <a16:creationId xmlns:a16="http://schemas.microsoft.com/office/drawing/2014/main" id="{C460A020-28A2-2CA6-BCE1-49004275AA9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hlinkClick r:id="rId3" action="ppaction://hlinksldjump"/>
            <a:extLst>
              <a:ext uri="{FF2B5EF4-FFF2-40B4-BE49-F238E27FC236}">
                <a16:creationId xmlns:a16="http://schemas.microsoft.com/office/drawing/2014/main" id="{10FABA3F-E690-6D17-1930-463DF32813B6}"/>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8" name="TextBox 4"/>
          <p:cNvSpPr txBox="1">
            <a:spLocks noChangeArrowheads="1"/>
          </p:cNvSpPr>
          <p:nvPr/>
        </p:nvSpPr>
        <p:spPr bwMode="auto">
          <a:xfrm>
            <a:off x="2994855" y="2460304"/>
            <a:ext cx="3205921" cy="1054135"/>
          </a:xfrm>
          <a:prstGeom prst="rect">
            <a:avLst/>
          </a:prstGeom>
        </p:spPr>
        <p:txBody>
          <a:bodyPr wrap="square" anchor="ctr">
            <a:spAutoFit/>
          </a:bodyPr>
          <a:lstStyle/>
          <a:p>
            <a:pPr algn="ctr">
              <a:lnSpc>
                <a:spcPts val="2475"/>
              </a:lnSpc>
              <a:spcAft>
                <a:spcPts val="900"/>
              </a:spcAft>
              <a:buClr>
                <a:schemeClr val="accent1"/>
              </a:buClr>
              <a:defRPr/>
            </a:pPr>
            <a:r>
              <a:rPr lang="en-US" b="1" dirty="0">
                <a:solidFill>
                  <a:schemeClr val="bg1"/>
                </a:solidFill>
              </a:rPr>
              <a:t>An HSR Filing Is Required </a:t>
            </a:r>
            <a:r>
              <a:rPr lang="en-US" b="1" u="sng" dirty="0">
                <a:solidFill>
                  <a:schemeClr val="bg1"/>
                </a:solidFill>
              </a:rPr>
              <a:t>Unless an Exemption Applies</a:t>
            </a:r>
          </a:p>
        </p:txBody>
      </p:sp>
      <p:pic>
        <p:nvPicPr>
          <p:cNvPr id="28678" name="Picture 6" descr="next.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7"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5" action="ppaction://hlinksldjump"/>
          </p:cNvPr>
          <p:cNvSpPr/>
          <p:nvPr/>
        </p:nvSpPr>
        <p:spPr>
          <a:xfrm>
            <a:off x="3169444" y="2628900"/>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1" name="Title 1"/>
          <p:cNvSpPr>
            <a:spLocks noGrp="1"/>
          </p:cNvSpPr>
          <p:nvPr>
            <p:ph type="title"/>
          </p:nvPr>
        </p:nvSpPr>
        <p:spPr/>
        <p:txBody>
          <a:bodyPr/>
          <a:lstStyle/>
          <a:p>
            <a:r>
              <a:rPr lang="en-US" dirty="0"/>
              <a:t>Forming the Corporation:</a:t>
            </a:r>
            <a:br>
              <a:rPr lang="en-US" dirty="0"/>
            </a:br>
            <a:r>
              <a:rPr lang="en-US" dirty="0"/>
              <a:t>Is an HSR Filing Required?</a:t>
            </a:r>
          </a:p>
        </p:txBody>
      </p:sp>
      <p:pic>
        <p:nvPicPr>
          <p:cNvPr id="10" name="Picture 9"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000101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purple triangle.png">
            <a:extLst>
              <a:ext uri="{FF2B5EF4-FFF2-40B4-BE49-F238E27FC236}">
                <a16:creationId xmlns:a16="http://schemas.microsoft.com/office/drawing/2014/main" id="{565AC6A0-042C-43A9-C94D-03E786958B6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itle 1"/>
          <p:cNvSpPr>
            <a:spLocks noGrp="1"/>
          </p:cNvSpPr>
          <p:nvPr>
            <p:ph type="title"/>
          </p:nvPr>
        </p:nvSpPr>
        <p:spPr/>
        <p:txBody>
          <a:bodyPr/>
          <a:lstStyle/>
          <a:p>
            <a:r>
              <a:rPr lang="en-US" dirty="0"/>
              <a:t>Forming the Corporation: </a:t>
            </a:r>
            <a:br>
              <a:rPr lang="en-US" dirty="0"/>
            </a:br>
            <a:r>
              <a:rPr lang="en-US" dirty="0"/>
              <a:t>Is an HSR Filing Required?</a:t>
            </a:r>
          </a:p>
        </p:txBody>
      </p:sp>
      <p:sp>
        <p:nvSpPr>
          <p:cNvPr id="13318" name="TextBox 4">
            <a:hlinkClick r:id="rId3" action="ppaction://hlinksldjump"/>
          </p:cNvPr>
          <p:cNvSpPr txBox="1">
            <a:spLocks noChangeArrowheads="1"/>
          </p:cNvSpPr>
          <p:nvPr/>
        </p:nvSpPr>
        <p:spPr bwMode="auto">
          <a:xfrm>
            <a:off x="3015348" y="2439679"/>
            <a:ext cx="2913210" cy="1026243"/>
          </a:xfrm>
          <a:prstGeom prst="rect">
            <a:avLst/>
          </a:prstGeom>
        </p:spPr>
        <p:txBody>
          <a:bodyPr wrap="square" anchor="ctr">
            <a:spAutoFit/>
          </a:bodyPr>
          <a:lstStyle/>
          <a:p>
            <a:pPr algn="ctr">
              <a:lnSpc>
                <a:spcPts val="2475"/>
              </a:lnSpc>
              <a:spcAft>
                <a:spcPts val="900"/>
              </a:spcAft>
              <a:buClr>
                <a:schemeClr val="accent1"/>
              </a:buClr>
              <a:defRPr/>
            </a:pPr>
            <a:r>
              <a:rPr lang="en-US" b="1" dirty="0">
                <a:solidFill>
                  <a:schemeClr val="bg1"/>
                </a:solidFill>
              </a:rPr>
              <a:t>An HSR Filing Is Required If the </a:t>
            </a:r>
            <a:r>
              <a:rPr lang="en-US" b="1" u="sng" dirty="0">
                <a:solidFill>
                  <a:schemeClr val="bg1"/>
                </a:solidFill>
              </a:rPr>
              <a:t>Size-of-the-Persons Test</a:t>
            </a:r>
            <a:r>
              <a:rPr lang="en-US" b="1" dirty="0">
                <a:solidFill>
                  <a:schemeClr val="bg1"/>
                </a:solidFill>
              </a:rPr>
              <a:t> Is Met</a:t>
            </a:r>
          </a:p>
        </p:txBody>
      </p:sp>
      <p:pic>
        <p:nvPicPr>
          <p:cNvPr id="35846" name="Picture 6"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59203"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8385"/>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039430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8F7CEAE5-2AD7-85F4-D270-699C597E37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hlinkClick r:id="rId3" action="ppaction://hlinksldjump"/>
            <a:extLst>
              <a:ext uri="{FF2B5EF4-FFF2-40B4-BE49-F238E27FC236}">
                <a16:creationId xmlns:a16="http://schemas.microsoft.com/office/drawing/2014/main" id="{DC7CB850-86E2-0C11-13E3-E26E524507C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018"/>
          <a:stretch/>
        </p:blipFill>
        <p:spPr bwMode="auto">
          <a:xfrm>
            <a:off x="3695700" y="4505325"/>
            <a:ext cx="1752600" cy="5048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3" name="Title 1"/>
          <p:cNvSpPr>
            <a:spLocks noGrp="1"/>
          </p:cNvSpPr>
          <p:nvPr>
            <p:ph type="title"/>
          </p:nvPr>
        </p:nvSpPr>
        <p:spPr/>
        <p:txBody>
          <a:bodyPr/>
          <a:lstStyle/>
          <a:p>
            <a:r>
              <a:rPr lang="en-US" dirty="0"/>
              <a:t>Forming the Corporation:</a:t>
            </a:r>
            <a:br>
              <a:rPr lang="en-US" dirty="0"/>
            </a:br>
            <a:r>
              <a:rPr lang="en-US" dirty="0"/>
              <a:t>Is an HSR Filing Required?</a:t>
            </a:r>
          </a:p>
        </p:txBody>
      </p:sp>
      <p:sp>
        <p:nvSpPr>
          <p:cNvPr id="13318" name="TextBox 4"/>
          <p:cNvSpPr txBox="1">
            <a:spLocks noChangeArrowheads="1"/>
          </p:cNvSpPr>
          <p:nvPr/>
        </p:nvSpPr>
        <p:spPr bwMode="auto">
          <a:xfrm>
            <a:off x="3031687" y="2567968"/>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Filing Is Not Required</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974591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Valuing Voting Securities</a:t>
            </a:r>
          </a:p>
        </p:txBody>
      </p:sp>
      <p:sp>
        <p:nvSpPr>
          <p:cNvPr id="13" name="Rectangle 12"/>
          <p:cNvSpPr/>
          <p:nvPr/>
        </p:nvSpPr>
        <p:spPr>
          <a:xfrm>
            <a:off x="2531543" y="1844770"/>
            <a:ext cx="4317206"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Has the Price Been Set </a:t>
            </a:r>
            <a:br>
              <a:rPr lang="en-US" b="1" dirty="0"/>
            </a:br>
            <a:r>
              <a:rPr lang="en-US" b="1" dirty="0">
                <a:solidFill>
                  <a:schemeClr val="bg1"/>
                </a:solidFill>
              </a:rPr>
              <a:t>b</a:t>
            </a:r>
            <a:r>
              <a:rPr lang="en-US" b="1" dirty="0"/>
              <a:t>y Agreement?</a:t>
            </a:r>
          </a:p>
        </p:txBody>
      </p:sp>
      <p:pic>
        <p:nvPicPr>
          <p:cNvPr id="6149" name="Picture 15" descr="no.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0633" y="2942526"/>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6" descr="tes.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3808" y="2942526"/>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71600" y="4187210"/>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030335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1301" y="1528927"/>
            <a:ext cx="7621398" cy="954107"/>
          </a:xfrm>
          <a:prstGeom prst="rect">
            <a:avLst/>
          </a:prstGeom>
          <a:noFill/>
          <a:effectLst>
            <a:outerShdw blurRad="50800" dist="50800" dir="5400000" sx="1000" sy="1000" algn="ctr" rotWithShape="0">
              <a:srgbClr val="000000"/>
            </a:outerShdw>
          </a:effectLst>
        </p:spPr>
        <p:txBody>
          <a:bodyPr wrap="square" rtlCol="0">
            <a:spAutoFit/>
          </a:bodyPr>
          <a:lstStyle/>
          <a:p>
            <a:pPr algn="ctr"/>
            <a:r>
              <a:rPr lang="en-US" sz="2800" dirty="0">
                <a:solidFill>
                  <a:srgbClr val="263F6A"/>
                </a:solidFill>
              </a:rPr>
              <a:t>Check Back with Us for Updated Hart-Scott-Rodino Thresholds in February 2025</a:t>
            </a:r>
          </a:p>
        </p:txBody>
      </p:sp>
      <p:sp>
        <p:nvSpPr>
          <p:cNvPr id="9" name="TextBox 8"/>
          <p:cNvSpPr txBox="1"/>
          <p:nvPr/>
        </p:nvSpPr>
        <p:spPr>
          <a:xfrm>
            <a:off x="1016318" y="2928028"/>
            <a:ext cx="1937551" cy="300082"/>
          </a:xfrm>
          <a:prstGeom prst="rect">
            <a:avLst/>
          </a:prstGeom>
          <a:noFill/>
        </p:spPr>
        <p:txBody>
          <a:bodyPr wrap="square" rtlCol="0">
            <a:spAutoFit/>
          </a:bodyPr>
          <a:lstStyle/>
          <a:p>
            <a:r>
              <a:rPr lang="en-US" sz="1350" dirty="0"/>
              <a:t>Contacts:</a:t>
            </a:r>
          </a:p>
        </p:txBody>
      </p:sp>
      <p:sp>
        <p:nvSpPr>
          <p:cNvPr id="10" name="TextBox 9"/>
          <p:cNvSpPr txBox="1"/>
          <p:nvPr/>
        </p:nvSpPr>
        <p:spPr>
          <a:xfrm>
            <a:off x="1028474" y="3270272"/>
            <a:ext cx="2468412" cy="715581"/>
          </a:xfrm>
          <a:prstGeom prst="rect">
            <a:avLst/>
          </a:prstGeom>
          <a:noFill/>
        </p:spPr>
        <p:txBody>
          <a:bodyPr wrap="square" rtlCol="0">
            <a:spAutoFit/>
          </a:bodyPr>
          <a:lstStyle/>
          <a:p>
            <a:r>
              <a:rPr lang="en-US" sz="1350" dirty="0"/>
              <a:t>Scott Perlman</a:t>
            </a:r>
          </a:p>
          <a:p>
            <a:r>
              <a:rPr lang="en-US" sz="1350" dirty="0"/>
              <a:t>sperlman@mayerbrown.com</a:t>
            </a:r>
          </a:p>
          <a:p>
            <a:r>
              <a:rPr lang="en-US" sz="1350" dirty="0"/>
              <a:t>(202) 263-3201</a:t>
            </a:r>
          </a:p>
        </p:txBody>
      </p:sp>
      <p:pic>
        <p:nvPicPr>
          <p:cNvPr id="13" name="Picture 2">
            <a:hlinkClick r:id="rId2" action="ppaction://hlinksldjump"/>
          </p:cNvPr>
          <p:cNvPicPr>
            <a:picLocks noChangeAspect="1" noChangeArrowheads="1"/>
          </p:cNvPicPr>
          <p:nvPr/>
        </p:nvPicPr>
        <p:blipFill>
          <a:blip r:embed="rId3" cstate="print"/>
          <a:stretch>
            <a:fillRect/>
          </a:stretch>
        </p:blipFill>
        <p:spPr bwMode="auto">
          <a:xfrm>
            <a:off x="3631411" y="4230626"/>
            <a:ext cx="1881179" cy="55777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209077" y="3270272"/>
            <a:ext cx="2490307" cy="715581"/>
          </a:xfrm>
          <a:prstGeom prst="rect">
            <a:avLst/>
          </a:prstGeom>
          <a:noFill/>
        </p:spPr>
        <p:txBody>
          <a:bodyPr wrap="square" rtlCol="0">
            <a:spAutoFit/>
          </a:bodyPr>
          <a:lstStyle/>
          <a:p>
            <a:r>
              <a:rPr lang="nb-NO" sz="1350" dirty="0"/>
              <a:t>Oral Pottinger</a:t>
            </a:r>
          </a:p>
          <a:p>
            <a:r>
              <a:rPr lang="nb-NO" sz="1350" dirty="0"/>
              <a:t>opottinger@mayerbrown.com</a:t>
            </a:r>
          </a:p>
          <a:p>
            <a:r>
              <a:rPr lang="nb-NO" sz="1350" dirty="0"/>
              <a:t>(202) 263-3218</a:t>
            </a:r>
          </a:p>
        </p:txBody>
      </p:sp>
      <p:pic>
        <p:nvPicPr>
          <p:cNvPr id="4" name="Picture 3">
            <a:extLst>
              <a:ext uri="{FF2B5EF4-FFF2-40B4-BE49-F238E27FC236}">
                <a16:creationId xmlns:a16="http://schemas.microsoft.com/office/drawing/2014/main" id="{F5358F22-34D6-12E5-B93E-D6B81180D3C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88529"/>
          <a:stretch/>
        </p:blipFill>
        <p:spPr>
          <a:xfrm>
            <a:off x="-2380" y="0"/>
            <a:ext cx="9144000" cy="590550"/>
          </a:xfrm>
          <a:prstGeom prst="rect">
            <a:avLst/>
          </a:prstGeom>
        </p:spPr>
      </p:pic>
    </p:spTree>
    <p:extLst>
      <p:ext uri="{BB962C8B-B14F-4D97-AF65-F5344CB8AC3E}">
        <p14:creationId xmlns:p14="http://schemas.microsoft.com/office/powerpoint/2010/main" val="34144079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4"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p:txBody>
          <a:bodyPr/>
          <a:lstStyle/>
          <a:p>
            <a:r>
              <a:rPr lang="en-US" dirty="0"/>
              <a:t>Valuing Voting Securities</a:t>
            </a:r>
          </a:p>
        </p:txBody>
      </p:sp>
      <p:sp>
        <p:nvSpPr>
          <p:cNvPr id="8" name="TextBox 7"/>
          <p:cNvSpPr txBox="1"/>
          <p:nvPr/>
        </p:nvSpPr>
        <p:spPr>
          <a:xfrm>
            <a:off x="3117652" y="2434560"/>
            <a:ext cx="2864644" cy="1054135"/>
          </a:xfrm>
          <a:prstGeom prst="rect">
            <a:avLst/>
          </a:prstGeom>
          <a:noFill/>
        </p:spPr>
        <p:txBody>
          <a:bodyPr>
            <a:spAutoFit/>
          </a:bodyPr>
          <a:lstStyle/>
          <a:p>
            <a:pPr algn="ctr">
              <a:lnSpc>
                <a:spcPts val="2475"/>
              </a:lnSpc>
              <a:defRPr/>
            </a:pPr>
            <a:r>
              <a:rPr lang="en-US" b="1" dirty="0">
                <a:solidFill>
                  <a:schemeClr val="bg1"/>
                </a:solidFill>
              </a:rPr>
              <a:t>The Value is the Greater of the Market Price </a:t>
            </a:r>
            <a:r>
              <a:rPr lang="en-US" b="1" u="sng" dirty="0">
                <a:solidFill>
                  <a:schemeClr val="bg1"/>
                </a:solidFill>
              </a:rPr>
              <a:t>or</a:t>
            </a:r>
            <a:r>
              <a:rPr lang="en-US" b="1" dirty="0">
                <a:solidFill>
                  <a:schemeClr val="bg1"/>
                </a:solidFill>
              </a:rPr>
              <a:t> the Agreed Upon Price</a:t>
            </a:r>
            <a:endParaRPr lang="en-US" b="1" u="sng" dirty="0">
              <a:solidFill>
                <a:schemeClr val="bg1"/>
              </a:solidFill>
            </a:endParaRPr>
          </a:p>
        </p:txBody>
      </p:sp>
      <p:pic>
        <p:nvPicPr>
          <p:cNvPr id="8198"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0052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71600" y="4200525"/>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48518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 descr="purple triangle.png">
            <a:extLst>
              <a:ext uri="{FF2B5EF4-FFF2-40B4-BE49-F238E27FC236}">
                <a16:creationId xmlns:a16="http://schemas.microsoft.com/office/drawing/2014/main" id="{6B94D5C8-29D3-105B-CF94-D469DAE77D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p:cNvSpPr>
            <a:spLocks noGrp="1"/>
          </p:cNvSpPr>
          <p:nvPr>
            <p:ph type="title"/>
          </p:nvPr>
        </p:nvSpPr>
        <p:spPr/>
        <p:txBody>
          <a:bodyPr/>
          <a:lstStyle/>
          <a:p>
            <a:r>
              <a:rPr lang="en-US" dirty="0"/>
              <a:t>Valuing Voting Securities</a:t>
            </a:r>
          </a:p>
        </p:txBody>
      </p:sp>
      <p:sp>
        <p:nvSpPr>
          <p:cNvPr id="8" name="TextBox 7"/>
          <p:cNvSpPr txBox="1"/>
          <p:nvPr/>
        </p:nvSpPr>
        <p:spPr>
          <a:xfrm>
            <a:off x="3080980" y="2601569"/>
            <a:ext cx="2865835" cy="733534"/>
          </a:xfrm>
          <a:prstGeom prst="rect">
            <a:avLst/>
          </a:prstGeom>
        </p:spPr>
        <p:txBody>
          <a:bodyPr>
            <a:spAutoFit/>
          </a:bodyPr>
          <a:lstStyle/>
          <a:p>
            <a:pPr algn="ctr">
              <a:lnSpc>
                <a:spcPts val="2475"/>
              </a:lnSpc>
              <a:defRPr/>
            </a:pPr>
            <a:r>
              <a:rPr lang="en-US" b="1" dirty="0">
                <a:solidFill>
                  <a:schemeClr val="bg1"/>
                </a:solidFill>
              </a:rPr>
              <a:t>The Value is the </a:t>
            </a:r>
            <a:br>
              <a:rPr lang="en-US" b="1" dirty="0">
                <a:solidFill>
                  <a:schemeClr val="bg1"/>
                </a:solidFill>
              </a:rPr>
            </a:br>
            <a:r>
              <a:rPr lang="en-US" b="1" dirty="0">
                <a:solidFill>
                  <a:schemeClr val="bg1"/>
                </a:solidFill>
              </a:rPr>
              <a:t>Market Price</a:t>
            </a:r>
          </a:p>
        </p:txBody>
      </p:sp>
      <p:pic>
        <p:nvPicPr>
          <p:cNvPr id="9222"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00444"/>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71600" y="4202390"/>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578604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purple triangle.png">
            <a:extLst>
              <a:ext uri="{FF2B5EF4-FFF2-40B4-BE49-F238E27FC236}">
                <a16:creationId xmlns:a16="http://schemas.microsoft.com/office/drawing/2014/main" id="{B3AC624A-DE14-5803-543F-CFF90C26F90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96" y="15360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p:txBody>
          <a:bodyPr/>
          <a:lstStyle/>
          <a:p>
            <a:r>
              <a:rPr lang="en-US" dirty="0"/>
              <a:t>Valuing Voting Securities</a:t>
            </a:r>
          </a:p>
        </p:txBody>
      </p:sp>
      <p:sp>
        <p:nvSpPr>
          <p:cNvPr id="8" name="TextBox 7"/>
          <p:cNvSpPr txBox="1"/>
          <p:nvPr/>
        </p:nvSpPr>
        <p:spPr>
          <a:xfrm>
            <a:off x="3139083" y="2551554"/>
            <a:ext cx="2864644" cy="733534"/>
          </a:xfrm>
          <a:prstGeom prst="rect">
            <a:avLst/>
          </a:prstGeom>
          <a:noFill/>
        </p:spPr>
        <p:txBody>
          <a:bodyPr>
            <a:spAutoFit/>
          </a:bodyPr>
          <a:lstStyle/>
          <a:p>
            <a:pPr algn="ctr">
              <a:lnSpc>
                <a:spcPts val="2475"/>
              </a:lnSpc>
              <a:defRPr/>
            </a:pPr>
            <a:r>
              <a:rPr lang="en-US" b="1" dirty="0">
                <a:solidFill>
                  <a:schemeClr val="bg1"/>
                </a:solidFill>
              </a:rPr>
              <a:t>The Value is the Agreed Upon Price</a:t>
            </a:r>
            <a:endParaRPr lang="en-US" b="1" u="sng" dirty="0">
              <a:solidFill>
                <a:schemeClr val="bg1"/>
              </a:solidFill>
            </a:endParaRPr>
          </a:p>
        </p:txBody>
      </p:sp>
      <p:pic>
        <p:nvPicPr>
          <p:cNvPr id="10246"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9203" y="420052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71600" y="4200525"/>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98935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Mayer Brown">
  <a:themeElements>
    <a:clrScheme name="Mayer Brown">
      <a:dk1>
        <a:srgbClr val="414042"/>
      </a:dk1>
      <a:lt1>
        <a:srgbClr val="FFFFFF"/>
      </a:lt1>
      <a:dk2>
        <a:srgbClr val="00457C"/>
      </a:dk2>
      <a:lt2>
        <a:srgbClr val="C9CAC8"/>
      </a:lt2>
      <a:accent1>
        <a:srgbClr val="F8A800"/>
      </a:accent1>
      <a:accent2>
        <a:srgbClr val="63B1BC"/>
      </a:accent2>
      <a:accent3>
        <a:srgbClr val="C63928"/>
      </a:accent3>
      <a:accent4>
        <a:srgbClr val="7961AA"/>
      </a:accent4>
      <a:accent5>
        <a:srgbClr val="50968F"/>
      </a:accent5>
      <a:accent6>
        <a:srgbClr val="E57200"/>
      </a:accent6>
      <a:hlink>
        <a:srgbClr val="263F6A"/>
      </a:hlink>
      <a:folHlink>
        <a:srgbClr val="00B0F0"/>
      </a:folHlink>
    </a:clrScheme>
    <a:fontScheme name="Mayer Brown">
      <a:majorFont>
        <a:latin typeface="Segoe UI"/>
        <a:ea typeface="Georgia"/>
        <a:cs typeface="Segoe UI"/>
      </a:majorFont>
      <a:minorFont>
        <a:latin typeface="Segoe UI"/>
        <a:ea typeface="Calibri"/>
        <a:cs typeface="Segoe UI"/>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Brand Palette 1">
      <a:srgbClr val="F0FD36"/>
    </a:custClr>
    <a:custClr name="Brand Palette 2">
      <a:srgbClr val="F48998"/>
    </a:custClr>
    <a:custClr name="Brand Palette 3">
      <a:srgbClr val="3D3935"/>
    </a:custClr>
  </a:custClrLst>
  <a:extLst>
    <a:ext uri="{05A4C25C-085E-4340-85A3-A5531E510DB2}">
      <thm15:themeFamily xmlns:thm15="http://schemas.microsoft.com/office/thememl/2012/main" name="Mayer Brown Widescreen Presentation 16x9.potx" id="{A7B3E8F4-0D3A-4DB8-BDBC-1578B2253897}" vid="{CB0AC0FC-3889-44FF-A1AD-8F5EEA0C82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1 6 " ? > < p r o p e r t i e s   x m l n s = " h t t p : / / w w w . i m a n a g e . c o m / w o r k / x m l s c h e m a " >  
     < d o c u m e n t i d > A M E C U R R E N T ! 7 6 1 8 3 0 7 4 5 . 3 < / d o c u m e n t i d >  
     < s e n d e r i d > T W 0 5 6 6 4 4 < / s e n d e r i d >  
     < s e n d e r e m a i l > t w i g d e r @ m a y e r b r o w n . c o m < / s e n d e r e m a i l >  
     < l a s t m o d i f i e d > 2 0 2 4 - 0 2 - 0 5 T 1 8 : 4 8 : 1 6 . 0 0 0 0 0 0 0 - 0 5 : 0 0 < / l a s t m o d i f i e d >  
     < d a t a b a s e > A M E C U R R E N T < / d a t a b a s e >  
 < / p r o p e r t i e s > 
</file>

<file path=customXml/item4.xml>��< ? x m l   v e r s i o n = " 1 . 0 "   e n c o d i n g = " u t f - 1 6 " ? > < q 1 : O f f i c e   x m l n s : q 1 = " h t t p : / / s c h e m a s . m a c r o v i e w . c o m . a u / o f f i c e " >  
     < q 1 : A g r e e m e n t C o v e r N a m e > C h i c a g o < / q 1 : A g r e e m e n t C o v e r N a m e >  
     < q 1 : A g r e e m e n t P h r a s e I t e m s >  
         < q 1 : s t r i n g > I t   i s   A g r e e d < / q 1 : s t r i n g >  
         < q 1 : s t r i n g > T h i s   D e e d   w i t n e s s e s < / q 1 : s t r i n g >  
     < / q 1 : A g r e e m e n t P h r a s e I t e m s >  
     < q 1 : A g r e e m e n t T y p e I t e m s >  
         < q 1 : s t r i n g > A g r e e m e n t < / q 1 : s t r i n g >  
         < q 1 : s t r i n g > D e e d < / q 1 : s t r i n g >  
         < q 1 : s t r i n g > L e a s e < / q 1 : s t r i n g >  
     < / q 1 : A g r e e m e n t T y p e I t e m s >  
     < q 1 : A l t e r n a t e A d d r e s s >  
         < q 1 : M u l t i L i n e / >  
         < q 1 : S i n g l e L i n e / >  
     < / q 1 : A l t e r n a t e A d d r e s s >  
     < q 1 : B a r T e x t I t e m s / >  
     < q 1 : C l o s i n g I t e m s >  
         < q 1 : s t r i n g > B e s t   r e g a r d s < / q 1 : s t r i n g >  
         < q 1 : s t r i n g > C o r d i a l l y   y o u r s < / q 1 : s t r i n g >  
         < q 1 : s t r i n g > R e g a r d s < / q 1 : s t r i n g >  
         < q 1 : s t r i n g > S i n c e r e l y < / q 1 : s t r i n g >  
         < q 1 : s t r i n g > S i n c e r e l y   y o u r s < / q 1 : s t r i n g >  
         < q 1 : s t r i n g > V e r y   b e s t   r e g a r d s < / q 1 : s t r i n g >  
         < q 1 : s t r i n g > V e r y   t r u l y   y o u r s < / q 1 : s t r i n g >  
         < q 1 : s t r i n g > Y o u r s   f a i t h f u l l y < / q 1 : s t r i n g >  
         < q 1 : s t r i n g > Y o u r s   s i n c e r e l y < / q 1 : s t r i n g >  
         < q 1 : s t r i n g > Y o u r s   t r u l y < / q 1 : s t r i n g >  
         < q 1 : s t r i n g > Y o u r s   v e r y   t r u l y < / q 1 : s t r i n g >  
     < / q 1 : C l o s i n g I t e m s >  
     < q 1 : C u l t u r e C o d e > e n - U S < / q 1 : C u l t u r e C o d e >  
     < q 1 : C u l t u r e S t r i n g s >  
         < q 1 : T o B e O p e n e d B y A d d r e s s e e O n l y > T o   b e   o p e n e d   b y   a d d r e s s e e   o n l y < / q 1 : T o B e O p e n e d B y A d d r e s s e e O n l y >  
         < q 1 : F o r T h e A t t e n t i o n O f > F o r   t h e   a t t e n t i o n   o f < / q 1 : F o r T h e A t t e n t i o n O f >  
         < q 1 : Y o u r R e f > Y o u r   r e f < / q 1 : Y o u r R e f >  
         < q 1 : O u r R e f > O u r   r e f < / q 1 : O u r R e f >  
         < q 1 : D e a r > D e a r < / q 1 : D e a r >  
         < q 1 : O t h e r C o n t a c t > O t h e r   c o n t a c t < / q 1 : O t h e r C o n t a c t >  
         < q 1 : C o p y > c c < / q 1 : C o p y >  
         < q 1 : B l i n d C o p y > b c c < / q 1 : B l i n d C o p y >  
         < q 1 : F a c s i m i l e C o v e r S h e e t > F a c s i m i l e   c o v e r   s h e e t < / q 1 : F a c s i m i l e C o v e r S h e e t >  
         < q 1 : D a t e > D a t e < / q 1 : D a t e >  
         < q 1 : T o t a l P a g e s > T o t a l   p a g e s < / q 1 : T o t a l P a g e s >  
         < q 1 : T o > T o < / q 1 : T o >  
         < q 1 : C o m p a n y > C o m p a n y < / q 1 : C o m p a n y >  
         < q 1 : F a x > F a x < / q 1 : F a x >  
         < q 1 : T e l e p h o n e > T e l e p h o n e < / q 1 : T e l e p h o n e >  
         < q 1 : C o p y F a x > C o p y < / q 1 : C o p y F a x >  
         < q 1 : M e m o r a n d u m > M e m o r a n d u m < / q 1 : M e m o r a n d u m >  
         < q 1 : D e l i v e r y > D e l i v e r y < / q 1 : D e l i v e r y >  
         < q 1 : F r o m > F r o m < / q 1 : F r o m >  
         < q 1 : S u b j e c t > S u b j e c t < / q 1 : S u b j e c t >  
         < q 1 : I n t e r n a l M e m o r a n d u m > I n t e r n a l   M e m o r a n d u m < / q 1 : I n t e r n a l M e m o r a n d u m >  
         < q 1 : C l i e n t N a m e > C l i e n t   n a m e < / q 1 : C l i e n t N a m e >  
         < q 1 : M a t t e r N u m b e r > M a t t e r   n u m b e r < / q 1 : M a t t e r N u m b e r >  
         < q 1 : F i l e N o t e > F i l e   N o t e < / q 1 : F i l e N o t e >  
         < q 1 : B y > B y < / q 1 : B y >  
         < q 1 : D a t e A n d T i m e > D a t e   a n d   t i m e < / q 1 : D a t e A n d T i m e >  
         < q 1 : W i t h C o m p l i m e n t s > W i t h   C o m p l i m e n t s < / q 1 : W i t h C o m p l i m e n t s >  
         < q 1 : P r e p a r e d F o r > P r e p a r e d   f o r < / q 1 : P r e p a r e d F o r >  
         < q 1 : T a b l e O f C o n t e n t s > T a b l e   o f   C o n t e n t s < / q 1 : T a b l e O f C o n t e n t s >  
         < q 1 : D r a f t N o > D r a f t   N o < / q 1 : D r a f t N o >  
         < q 1 : D a t e d > D a t e d < / q 1 : D a t e d >  
         < q 1 : I n R e s p e c t O f > i n   r e s p e c t   o f < / q 1 : I n R e s p e c t O f >  
         < q 1 : A s > a s < / q 1 : A s >  
         < q 1 : A n d > a n d < / q 1 : A n d >  
         < q 1 : A s C a p a c i t y > A s   C a p a c i t y < / q 1 : A s C a p a c i t y >  
         < q 1 : C o n t e n t s > C o n t e n t s < / q 1 : C o n t e n t s >  
         < q 1 : C l a u s e > C l a u s e < / q 1 : C l a u s e >  
         < q 1 : P a g e > P a g e < / q 1 : P a g e >  
         < q 1 : S c h e d u l e s > S c h e d u l e s < / q 1 : S c h e d u l e s >  
         < q 1 : A t t a c h m e n t s > A p p e n d i c e s / A n n e x u r e s / E x h i b i t s < / q 1 : A t t a c h m e n t s >  
         < q 1 : A p p e n d i c e s > A p p e n d i c e s < / q 1 : A p p e n d i c e s >  
         < q 1 : T h i s > T H I S < / q 1 : T h i s >  
         < q 1 : I s D a t e d > i s   d a t e d < / q 1 : I s D a t e d >  
         < q 1 : A n d M a d e B e t w e e n > a n d   m a d e   b e t w e e n < / q 1 : A n d M a d e B e t w e e n >  
         < q 1 : O f > o f < / q 1 : O f >  
         < q 1 : A C o m p a n y I n c o r p o r a t e d U n d e r T h e L a w > a   c o m p a n y   i n c o r p o r a t e d   u n d e r   t h e   l a w s   o f < / q 1 : A C o m p a n y I n c o r p o r a t e d U n d e r T h e L a w >  
         < q 1 : W i t h R e g i s t r a t i o n N u m b e r > w i t h   r e g i s t r a t i o n   n u m b e r < / q 1 : W i t h R e g i s t r a t i o n N u m b e r >  
         < q 1 : A n d W h o s O f f i c e I s A t > a n d   w h o s e   r e g i s t e r e d   o f f i c e   i s   a t < / q 1 : A n d W h o s O f f i c e I s A t >  
         < q 1 : A t >   o f < / q 1 : A t >  
         < q 1 : T h e > t h e < / q 1 : T h e >  
         < q 1 : B a c k g r o u n d > B a c k g r o u n d < / q 1 : B a c k g r o u n d >  
         < q 1 : T h e P a r t i e s A g r e e T h a t > T H E   P A R T I E S   A G R E E   t h a t < / q 1 : T h e P a r t i e s A g r e e T h a t >  
         < q 1 : D e f i n i t i o n s A n d I n t e r p r e t a t i o n > D e f i n i t i o n s   a n d   I n t e r p r e t a t i o n < / q 1 : D e f i n i t i o n s A n d I n t e r p r e t a t i o n >  
         < q 1 : T h a t > T h a t < / q 1 : T h a t >  
         < q 1 : D e f i n i t i o n s > D e f i n i t i o n s < / q 1 : D e f i n i t i o n s >  
         < q 1 : I n T h i s > I n   t h i s < / q 1 : I n T h i s >  
         < q 1 : M e a n s > m e a n s < / q 1 : M e a n s >  
         < q 1 : E x e c u t i o n > E x e c u t i o n < / q 1 : E x e c u t i o n >  
         < q 1 : S e c t i o n > S e c t i o n   { 0 } < / q 1 : S e c t i o n >  
         < q 1 : S c h e d u l e > S c h e d u l e < / q 1 : S c h e d u l e >  
         < q 1 : P a r t > P a r t < / q 1 : P a r t >  
         < q 1 : N u m b e r e d P a r t > P a r t   { 0 } < / q 1 : N u m b e r e d P a r t >  
         < q 1 : T o c 4 L e f t I n d e n t > 0 < / q 1 : T o c 4 L e f t I n d e n t >  
         < q 1 : T o c 4 F i r s t L i n e I n d e n t > 0 < / q 1 : T o c 4 F i r s t L i n e I n d e n t >  
         < q 1 : A p p e n d i x > A p p e n d i x < / q 1 : A p p e n d i x >  
         < q 1 : A n n e x u r e > A n n e x u r e < / q 1 : A n n e x u r e >  
         < q 1 : E x h i b i t > E x h i b i t < / q 1 : E x h i b i t >  
     < / q 1 : C u l t u r e S t r i n g s >  
     < q 1 : D e l i v e r y I t e m s >  
         < q 1 : s t r i n g > B y   A i r   C o u r i e r < / q 1 : s t r i n g >  
         < q 1 : s t r i n g > B y   C e r t i f i e d   M a i l < / q 1 : s t r i n g >  
         < q 1 : s t r i n g > B y   C o u r i e r < / q 1 : s t r i n g >  
         < q 1 : s t r i n g > B y   E m a i l < / q 1 : s t r i n g >  
         < q 1 : s t r i n g > B y   E x p r e s s   M a i l < / q 1 : s t r i n g >  
         < q 1 : s t r i n g > B y   F a c s i m i l e < / q 1 : s t r i n g >  
         < q 1 : s t r i n g > B y   H a n d   D e l i v e r y < / q 1 : s t r i n g >  
         < q 1 : s t r i n g > B y   M e s s e n g e r < / q 1 : s t r i n g >  
         < q 1 : s t r i n g > B y   P o u c h < / q 1 : s t r i n g >  
         < q 1 : s t r i n g > B y   R e g i s t e r e d   M a i l < / q 1 : s t r i n g >  
         < q 1 : s t r i n g > B y   U P S < / q 1 : s t r i n g >  
     < / q 1 : D e l i v e r y I t e m s >  
     < q 1 : D i a l o g S e t t i n g s >  
         < I s A t t e n t i o n V i s i b l e   x m l n s = " h t t p : / / s c h e m a s . m a c r o v i e w . c o m . a u / d i a l o g s e t t i n g s " > t r u e < / I s A t t e n t i o n V i s i b l e >  
         < I s C o r a m V i s i b l e   x m l n s = " h t t p : / / s c h e m a s . m a c r o v i e w . c o m . a u / d i a l o g s e t t i n g s " > f a l s e < / I s C o r a m V i s i b l e >  
         < I s D e l i v e r y V i s i b l e   x m l n s = " h t t p : / / s c h e m a s . m a c r o v i e w . c o m . a u / d i a l o g s e t t i n g s " > t r u e < / I s D e l i v e r y V i s i b l e >  
         < I s O t h e r C o n t a c t V i s i b l e   x m l n s = " h t t p : / / s c h e m a s . m a c r o v i e w . c o m . a u / d i a l o g s e t t i n g s " > t r u e < / I s O t h e r C o n t a c t V i s i b l e >  
         < I s O u r R e f V i s i b l e   x m l n s = " h t t p : / / s c h e m a s . m a c r o v i e w . c o m . a u / d i a l o g s e t t i n g s " > t r u e < / I s O u r R e f V i s i b l e >  
         < I s P r i v a c y N o t i c e V i s i b l e   x m l n s = " h t t p : / / s c h e m a s . m a c r o v i e w . c o m . a u / d i a l o g s e t t i n g s " > f a l s e < / I s P r i v a c y N o t i c e V i s i b l e >  
         < I s S e n d e r 2 V i s i b l e   x m l n s = " h t t p : / / s c h e m a s . m a c r o v i e w . c o m . a u / d i a l o g s e t t i n g s " > t r u e < / I s S e n d e r 2 V i s i b l e >  
         < I s V e n u e V i s i b l e   x m l n s = " h t t p : / / s c h e m a s . m a c r o v i e w . c o m . a u / d i a l o g s e t t i n g s " > f a l s e < / I s V e n u e V i s i b l e >  
         < I s Y o u r R e f V i s i b l e   x m l n s = " h t t p : / / s c h e m a s . m a c r o v i e w . c o m . a u / d i a l o g s e t t i n g s " > t r u e < / I s Y o u r R e f V i s i b l e >  
     < / q 1 : D i a l o g S e t t i n g s >  
     < q 1 : D i s p l a y N a m e > C h i c a g o < / q 1 : D i s p l a y N a m e >  
     < q 1 : E n a b l e D a t a b a s e O n F o r m a t D o c u m e n t R e f e r e n c e V i e w > t r u e < / q 1 : E n a b l e D a t a b a s e O n F o r m a t D o c u m e n t R e f e r e n c e V i e w >  
     < q 1 : E n a b l e M a t t e r O n F o r m a t D o c u m e n t R e f e r e n c e V i e w > t r u e < / q 1 : E n a b l e M a t t e r O n F o r m a t D o c u m e n t R e f e r e n c e V i e w >  
     < q 1 : E n c l o s u r e I t e m s >  
         < q 1 : s t r i n g > A t t . < / q 1 : s t r i n g >  
         < q 1 : s t r i n g > A t t s . < / q 1 : s t r i n g >  
         < q 1 : s t r i n g > E n c . < / q 1 : s t r i n g >  
         < q 1 : s t r i n g > E n c l . < / q 1 : s t r i n g >  
         < q 1 : s t r i n g > E n c l o s u r e < / q 1 : s t r i n g >  
         < q 1 : s t r i n g > E n c l o s u r e s < / q 1 : s t r i n g >  
         < q 1 : s t r i n g > E n c l s < / q 1 : s t r i n g >  
         < q 1 : s t r i n g > E n c s . < / q 1 : s t r i n g >  
     < / q 1 : E n c l o s u r e I t e m s >  
     < q 1 : E n t i t y N a m e > M a y e r   B r o w n   L L P < / q 1 : E n t i t y N a m e >  
     < q 1 : E x c l u d e d T e m p l a t e s >  
         < q 1 : s t r i n g > C l i e n t   M e m o < / q 1 : s t r i n g >  
         < q 1 : s t r i n g > R e s e a r c h   M e m o < / q 1 : s t r i n g >  
         < q 1 : s t r i n g > A g r e e m e n t < / q 1 : s t r i n g >  
         < q 1 : s t r i n g > C o m p l i m e n t   S l i p < / q 1 : s t r i n g >  
         < q 1 : s t r i n g > I n t e r n a l   M e m o < / q 1 : s t r i n g >  
     < / q 1 : E x c l u d e d T e m p l a t e s >  
     < q 1 : F a c s i m i l e N u m b e r > + 1   3 1 2   7 0 1   7 7 1 1 < / q 1 : F a c s i m i l e N u m b e r >  
     < q 1 : F a x N o t i c e > T H I S   M E S S A G E   I S   I N T E N D E D   O N L Y   F O R   T H E   U S E   O F   T H E   I N D I V I D U A L   O R   E N T I T Y   T O   W H I C H   I T   I S   A D D R E S S E D   A N D   M A Y   C O N T A I N   I N F O R M A T I O N   T H A T   I S   P R I V I L E G E D ,   C O N F I D E N T I A L   A N D   E X E M P T   F R O M   D I S C L O S U R E   U N D E R   A P P L I C A B L E   L A W .   I F   T H E   R E A D E R   O F   T H I S   M E S S A G E   I S   N O T   T H E   I N T E N D E D   R E C I P I E N T ,   O R   T H E   E M P L O Y E E   O R   A G E N T   R E S P O N S I B L E   F O R   D E L I V E R I N G   T H E   M E S S A G E   T O   T H E   I N T E N D E D   R E C I P I E N T ,   Y O U   A R E   H E R E B Y   N O T I F I E D   T H A T   A N Y   D I S S E M I N A T I O N ,   D I S T R I B U T I O N   O R   C O P Y I N G   O F   T H I S   C O M M U N I C A T I O N   I S   S T R I C T L Y   P R O H I B I T E D .   I F   Y O U   H A V E   R E C E I V E D   T H I S   C O M M U N I C A T I O N   I N   E R R O R ,   P L E A S E   N O T I F Y   U S   I M M E D I A T E L Y   B Y   T E L E P H O N E   A N D   R E T U R N   T H E   O R I G I N A L   M E S S A G E   T O   U S   A T   T H E   A B O V E   A D D R E S S   B Y   M A I L .   T H A N K   Y O U . < / q 1 : F a x N o t i c e >  
     < q 1 : I n c l u d e S e n d e r F a x N u m b e r I n A d d r e s s B l o c k > t r u e < / q 1 : I n c l u d e S e n d e r F a x N u m b e r I n A d d r e s s B l o c k >  
     < q 1 : I n s e r t C o m p l i m e n t s S l i p L o g o O n C r e a t i o n > t r u e < / q 1 : I n s e r t C o m p l i m e n t s S l i p L o g o O n C r e a t i o n >  
     < q 1 : I s A s i a C u s t o m C o v e r s V i s i b l e > f a l s e < / q 1 : I s A s i a C u s t o m C o v e r s V i s i b l e >  
     < q 1 : I s A v a i l a b l e I n P o w e r P o i n t > t r u e < / q 1 : I s A v a i l a b l e I n P o w e r P o i n t >  
     < q 1 : H a s D y n a m i c S c h e d u l e N u m b e r i n g > f a l s e < / q 1 : H a s D y n a m i c S c h e d u l e N u m b e r i n g >  
     < q 1 : I s U k C u s t o m C o v e r s V i s i b l e > f a l s e < / q 1 : I s U k C u s t o m C o v e r s V i s i b l e >  
     < q 1 : I s U S C u s t o m C o v e r s V i s i b l e > t r u e < / q 1 : I s U S C u s t o m C o v e r s V i s i b l e >  
     < q 1 : L a b e l T e m p l a t e s >  
         < q 1 : s t r i n g > L a b e l s F i l e A Q 5 0 6 6 - 5 2 6 6 - 5 7 6 6 - 5 8 6 6 - 5 9 6 6 . d o t x < / q 1 : s t r i n g >  
         < q 1 : s t r i n g > L a b e l s A d d r e s s A Q 5 1 6 0 . d o t x < / q 1 : s t r i n g >  
         < q 1 : s t r i n g > L a b e l s A d d r e s s A Q 5 1 6 1 - 5 2 6 1 . d o t x < / q 1 : s t r i n g >  
         < q 1 : s t r i n g > L a b e l s A d d r e s s A Q 5 1 6 2 - 5 2 6 2 . d o t x < / q 1 : s t r i n g >  
         < q 1 : s t r i n g > L a b e l s S h i p p i n g A Q 5 1 6 3 - 5 2 6 3 . d o t x < / q 1 : s t r i n g >  
         < q 1 : s t r i n g > L a b e l s S h i p p i n g A Q 5 1 6 4 - 5 2 6 4 . d o t x < / q 1 : s t r i n g >  
         < q 1 : s t r i n g > L a b e l s F u l l P a g e A Q 5 1 6 5 . d o t x < / q 1 : s t r i n g >  
         < q 1 : s t r i n g > L a b e l s R e t u r n A Q 5 1 6 7 - 5 2 6 7 . d o t x < / q 1 : s t r i n g >  
         < q 1 : s t r i n g > L a b e l s A d d r e s s A Q 5 1 6 1 - 5 2 6 1 . d o t x < / q 1 : s t r i n g >  
         < q 1 : s t r i n g > L a b e l s A d d r e s s A Q 5 1 6 2 - 5 2 6 2 . d o t x < / q 1 : s t r i n g >  
         < q 1 : s t r i n g > L a b e l s T e n t A Q 5 3 0 5 . d o t x < / q 1 : s t r i n g >  
         < q 1 : s t r i n g > L a b e l s T e n t A Q 5 3 0 9 . d o t x < / q 1 : s t r i n g >  
         < q 1 : s t r i n g > L a b e l s F i l e A Q 5 3 6 6 . d o t x < / q 1 : s t r i n g >  
         < q 1 : s t r i n g > L a b e l s B a d g e A Q 5 3 8 4 . d o t x < / q 1 : s t r i n g >  
         < q 1 : s t r i n g > L a b e l s R o t a r y A Q 5 3 8 5 . d o t x < / q 1 : s t r i n g >  
         < q 1 : s t r i n g > L a b e l s R o t a r y A Q 5 3 8 6 . d o t x < / q 1 : s t r i n g >  
         < q 1 : s t r i n g > L a b e l s A d d r e s s A Q 5 6 6 0 - 5 6 3 0 . d o t x < / q 1 : s t r i n g >  
         < q 1 : s t r i n g > L a b e l s A d d r e s s A Q 5 6 6 0 - 5 6 3 0 . d o t x < / q 1 : s t r i n g >  
         < q 1 : s t r i n g > L a b e l s A d d r e s s A Q 5 6 6 2 . d o t x < / q 1 : s t r i n g >  
         < q 1 : s t r i n g > L a b e l s A d d r e s s A Q 5 6 6 3 . d o t x < / q 1 : s t r i n g >  
         < q 1 : s t r i n g > L a b e l s R e t u r n A Q 5 6 6 7 . d o t x < / q 1 : s t r i n g >  
         < q 1 : s t r i n g > L a b e l s N o t e C a r d A Q 8 3 1 5 . d o t x < / q 1 : s t r i n g >  
         < q 1 : s t r i n g > L a b e l s B i g T a b 5 A Q . d o t x < / q 1 : s t r i n g >  
         < q 1 : s t r i n g > L a b e l s B i g T a b 8 A Q . d o t x < / q 1 : s t r i n g >  
         < q 1 : s t r i n g > L a b e l s B i z C a r d A Q 8 3 7 1 . d o t x < / q 1 : s t r i n g >  
         < q 1 : s t r i n g > L a b e l s T a b b i e s E x h i b i t 2 8 0 9 2 _ 4 2 0 0 h p . d o t x < / q 1 : s t r i n g >  
         < q 1 : s t r i n g > L a b e l s T a b b i e s E x h i b i t 2 8 0 9 2 _ 8 0 0 0 h p . d o t x < / q 1 : s t r i n g >  
     < / q 1 : L a b e l T e m p l a t e s >  
     < q 1 : L o g o > M a y e r   B r o w n   L E T T E R < / q 1 : L o g o >  
     < q 1 : L o g o _ P o w e r P o i n t > M a y e r   B r o w n   L E T T E R < / q 1 : L o g o _ P o w e r P o i n t >  
     < q 1 : L o g o _ W o r d > M a y e r   B r o w n   L E T T E R < / q 1 : L o g o _ W o r d >  
     < q 1 : L o n g D a t e F o r m a t > M M M M   d ,   y y y y < / q 1 : L o n g D a t e F o r m a t >  
     < q 1 : N a m e > C h i c a g o   -   W a c k e r < / q 1 : N a m e >  
     < q 1 : P a p e r S i z e > L e t t e r < / q 1 : P a p e r S i z e >  
     < q 1 : P h o n e N u m b e r > + 1   3 1 2   7 8 2   0 6 0 0 < / q 1 : P h o n e N u m b e r >  
     < q 1 : P o w e r P o i n t D i s c l a i m e r > M a y e r 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  M a y e r   B r o w n   P r a c t i c e s  )   a n d   n o n - l e g a l   s e r v i c e   p r o v i d e r s ,   w h i c h   p r o v i d e   c o n s u l t a n c y   s e r v i c e s   ( t h e    M a y e r   B r o w n   C o n s u l t a n c i e s  ) .   T h e   M a y e r   B r o w n   P r a c t i c e s   a n d   M a y e r   B r o w n   C o n s u l t a n c i e s   a r e   e s t a b l i s h e d   i n   v a r i o u s   j u r i s d i c t i o n s   a n d   m a y   b e   a   l e g a l   p e r s o n   o r   a   p a r t n e r s h i p .   D e t a i l s   o f   t h e   i n d i v i d u a l   M a y e r   B r o w n   P r a c t i c e s   a n d   M a y e r   B r o w n   C o n s u l t a n c i e s   c a n   b e   f o u n d   i n   t h e   L e g a l   N o t i c e s   s e c t i o n   o f   o u r   w e b s i t e .    M a y e r   B r o w n    a n d   t h e   M a y e r   B r o w n   l o g o   a r e   t h e   t r a d e m a r k s   o f   M a y e r   B r o w n .   �   M a y e r   B r o w n .   A l l   r i g h t s   r e s e r v e d . < / q 1 : P o w e r P o i n t D i s c l a i m e r >  
     < q 1 : P o w e r P o i n t D i s c l a i m e r S l i d e T i t l e > D i s c l a i m e r < / q 1 : P o w e r P o i n t D i s c l a i m e r S l i d e T i t l e >  
     < q 1 : P o w e r P o i n t D i s c l a i m e r S l i d e C o n t e n t > T h e s e   m a t e r i a l s   a r e   p r o v i d e d   b y   M a y e r   B r o w n   a n d   r e f l e c t   i n f o r m a t i o n   a s   o f   t h e   d a t e   o f   p r e s e n t a t i o n .  
 T h e   c o n t e n t s   a r e   i n t e n d e d   t o   p r o v i d e   a   g e n e r a l   g u i d e   t o   t h e   s u b j e c t   m a t t e r   o n l y   a n d   s h o u l d   n o t   b e   t r e a t e d   a s   a   s u b s t i t u t e   f o r   s p e c i f i c   a d v i c e   c o n c e r n i n g   i n d i v i d u a l   s i t u a t i o n s .  
 Y o u   m a y   n o t   c o p y   o r   m o d i f y   t h e   m a t e r i a l s   o r   u s e   t h e m   f o r   a n y   p u r p o s e   w i t h o u t   o u r   e x p r e s s   p r i o r   w r i t t e n   p e r m i s s i o n . < / q 1 : P o w e r P o i n t D i s c l a i m e r S l i d e C o n t e n t >  
     < q 1 : P o w e r P o i n t L o g o S e t t i n g s _ 1 6 _ 9 >  
         < q 1 : T o p _ M a s t e r > 3 7 4 . 4 5 6 7 < / q 1 : T o p _ M a s t e r >  
         < q 1 : L e f t _ M a s t e r > 5 9 8 . 9 6 0 6 < / q 1 : L e f t _ M a s t e r >  
         < q 1 : W i d t h _ M a s t e r > 9 4 . 3 9 3 7 < / q 1 : W i d t h _ M a s t e r >  
         < q 1 : T o p _ T i t l e M a s t e r > 2 8 . 0 6 2 9 9 < / q 1 : T o p _ T i t l e M a s t e r >  
         < q 1 : L e f t _ T i t l e M a s t e r > 7 2 . 5 6 6 9 3 < / q 1 : L e f t _ T i t l e M a s t e r >  
         < q 1 : W i d t h _ T i t l e M a s t e r > 2 0 4 . 6 6 1 4 < / q 1 : W i d t h _ T i t l e M a s t e r >  
     < / q 1 : P o w e r P o i n t L o g o S e t t i n g s _ 1 6 _ 9 >  
     < q 1 : P o w e r P o i n t L o g o S e t t i n g s _ 4 _ 3 >  
         < q 1 : T o p _ M a s t e r > 5 1 1 . 6 5 3 5 < / q 1 : T o p _ M a s t e r >  
         < q 1 : L e f t _ M a s t e r > 5 8 4 . 2 2 0 5 < / q 1 : L e f t _ M a s t e r >  
         < q 1 : W i d t h _ M a s t e r > 1 0 7 . 4 3 3 1 < / q 1 : W i d t h _ M a s t e r >  
         < q 1 : T o p _ T i t l e M a s t e r > 4 3 . 0 8 6 6 1 < / q 1 : T o p _ T i t l e M a s t e r >  
         < q 1 : L e f t _ T i t l e M a s t e r > 7 1 . 4 3 3 0 7 < / q 1 : L e f t _ T i t l e M a s t e r >  
         < q 1 : W i d t h _ T i t l e M a s t e r > 2 0 3 . 8 1 1 < / q 1 : W i d t h _ T i t l e M a s t e r >  
     < / q 1 : P o w e r P o i n t L o g o S e t t i n g s _ 4 _ 3 >  
     < q 1 : P r i m a r y A d d r e s s >  
         < q 1 : A d d r e s s 1 > 7 1   S o u t h   W a c k e r   D r i v e < / q 1 : A d d r e s s 1 >  
         < q 1 : A d d r e s s 2 > C h i c a g o ,   I L   6 0 6 0 6 < / q 1 : A d d r e s s 2 >  
         < q 1 : A d d r e s s 3 > U n i t e d   S t a t e s   o f   A m e r i c a < / q 1 : A d d r e s s 3 >  
         < q 1 : M u l t i L i n e > 7 1   S o u t h   W a c k e r   D r i v e  
 C h i c a g o ,   I L   6 0 6 0 6  
 U n i t e d   S t a t e s   o f   A m e r i c a < / q 1 : M u l t i L i n e >  
         < q 1 : S i n g l e L i n e > 7 1   S o u t h   W a c k e r   D r i v e ,   C h i c a g o ,   I L   6 0 6 0 6 ,   U n i t e d   S t a t e s   o f   A m e r i c a < / q 1 : S i n g l e L i n e >  
     < / q 1 : P r i m a r y A d d r e s s >  
     < q 1 : P r i n t e r / >  
     < q 1 : P r i v a c y I t e m s / >  
     < q 1 : S a l u t a t i o n I t e m s >  
         < q 1 : s t r i n g > D r . < / q 1 : s t r i n g >  
         < q 1 : s t r i n g > M i s s < / q 1 : s t r i n g >  
         < q 1 : s t r i n g > M r . < / q 1 : s t r i n g >  
         < q 1 : s t r i n g > M r s . < / q 1 : s t r i n g >  
         < q 1 : s t r i n g > M s . < / q 1 : s t r i n g >  
         < q 1 : s t r i n g > P r o f . < / q 1 : s t r i n g >  
         < q 1 : s t r i n g > S i r / M a d a m < / q 1 : s t r i n g >  
     < / q 1 : S a l u t a t i o n I t e m s >  
     < q 1 : W a r n i n g I t e m s >  
         < q 1 : s t r i n g > A T T O R N E Y   W O R K   P R O D U C T < / q 1 : s t r i n g >  
         < q 1 : s t r i n g > A T T O R N E Y / C L I E N T   P R I V I L E G E < / q 1 : s t r i n g >  
         < q 1 : s t r i n g > C O N F I D E N T I A L < / q 1 : s t r i n g >  
         < q 1 : s t r i n g > P R I V A T E   & a m p ;   C O N F I D E N T I A L < / q 1 : s t r i n g >  
         < q 1 : s t r i n g > P R I V I L E G E D   A N D   C O N F I D E N T I A L < / q 1 : s t r i n g >  
         < q 1 : s t r i n g > P R I V I L E G E D   A N D   C O N F I D E N T I A L  
 A T T O R N E Y   W O R K   P R O D U C T < / q 1 : s t r i n g >  
         < q 1 : s t r i n g > P R I V I L E G E D   A N D   C O N F I D E N T I A L  
 A T T O R N E Y   W O R K   P R O D U C T   A N D / O R  
 A T T O R N E Y - C L I E N T   C O M M U N I C A T I O N < / q 1 : s t r i n g >  
     < / q 1 : W a r n i n g I t e m s >  
     < q 1 : W e b s i t e > m a y e r b r o w n . c o m < / q 1 : W e b s i t e >  
     < q 1 : W o r d D i s c l a i m e r > N o r t h   A m e r i c a . d o c x < / q 1 : W o r d D i s c l a i m e r >  
 < / q 1 : O f f i c 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B8F0B9-0E67-4078-BC0D-DAA3DBA233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6232FD2-5731-41EA-8222-C8F05199755D}">
  <ds:schemaRefs>
    <ds:schemaRef ds:uri="http://schemas.microsoft.com/office/2006/documentManagement/types"/>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B9A969F-959C-42F5-B984-DAA19F289C96}">
  <ds:schemaRefs>
    <ds:schemaRef ds:uri="http://www.imanage.com/work/xmlschema"/>
  </ds:schemaRefs>
</ds:datastoreItem>
</file>

<file path=customXml/itemProps4.xml><?xml version="1.0" encoding="utf-8"?>
<ds:datastoreItem xmlns:ds="http://schemas.openxmlformats.org/officeDocument/2006/customXml" ds:itemID="{6844D0CE-F2CF-4106-A484-05E9D4DF9B43}">
  <ds:schemaRefs>
    <ds:schemaRef ds:uri="http://schemas.macroview.com.au/office"/>
    <ds:schemaRef ds:uri="http://schemas.macroview.com.au/dialogsettings"/>
  </ds:schemaRefs>
</ds:datastoreItem>
</file>

<file path=customXml/itemProps5.xml><?xml version="1.0" encoding="utf-8"?>
<ds:datastoreItem xmlns:ds="http://schemas.openxmlformats.org/officeDocument/2006/customXml" ds:itemID="{F47A89F1-156F-4EAC-B931-85043D7F2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Mayer Brown Widescreen Presentation 16x9</Template>
  <TotalTime>53</TotalTime>
  <Words>2974</Words>
  <Application>Microsoft Office PowerPoint</Application>
  <PresentationFormat>On-screen Show (16:9)</PresentationFormat>
  <Paragraphs>224</Paragraphs>
  <Slides>60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Arial</vt:lpstr>
      <vt:lpstr>Calibri</vt:lpstr>
      <vt:lpstr>Segoe UI</vt:lpstr>
      <vt:lpstr>Segoe UI Light</vt:lpstr>
      <vt:lpstr>Mayer Brown</vt:lpstr>
      <vt:lpstr>Navigating Hart-Scott-Rodino Act Filing Requirements (2024)</vt:lpstr>
      <vt:lpstr>Introduction</vt:lpstr>
      <vt:lpstr>HSR Overview</vt:lpstr>
      <vt:lpstr>What does your transaction involve?</vt:lpstr>
      <vt:lpstr>Valuing Voting Securities</vt:lpstr>
      <vt:lpstr>Valuing Voting Securities</vt:lpstr>
      <vt:lpstr>Valuing Voting Securities</vt:lpstr>
      <vt:lpstr>Valuing Voting Securities</vt:lpstr>
      <vt:lpstr>Valuing Voting Securities</vt:lpstr>
      <vt:lpstr>Valuing Voting Securities</vt:lpstr>
      <vt:lpstr>Is an HSR Filing Required?</vt:lpstr>
      <vt:lpstr>Calculating the Value of Voting Securities Already Held</vt:lpstr>
      <vt:lpstr>Is an HSR Filing Required? </vt:lpstr>
      <vt:lpstr>Is an HSR Filing Required? </vt:lpstr>
      <vt:lpstr>Is an HSR Filing Required? </vt:lpstr>
      <vt:lpstr>Valuing Assets</vt:lpstr>
      <vt:lpstr>Valuing Assets</vt:lpstr>
      <vt:lpstr>Valuing Assets</vt:lpstr>
      <vt:lpstr>Valuing Assets</vt:lpstr>
      <vt:lpstr>Is an HSR Filing Required?</vt:lpstr>
      <vt:lpstr>Valuing Non-Corporate Interests  (LLCs, LLPs, etc.)</vt:lpstr>
      <vt:lpstr>If the Buyer Will Acquire a Controlling Interest in the Non-Corporate Entity:</vt:lpstr>
      <vt:lpstr>If the Buyer Will Not Acquire a Controlling Interest in the Non-Corporate Entity:</vt:lpstr>
      <vt:lpstr>If the Agreement Sets the Price for the Non-Corporate Interests Being Acquired:</vt:lpstr>
      <vt:lpstr>If the Agreement Does Not Set the Price for the Non-Corporate Interests Being Acquired:</vt:lpstr>
      <vt:lpstr>Is an HSR Filing Required?</vt:lpstr>
      <vt:lpstr>Is an HSR Filing Required? </vt:lpstr>
      <vt:lpstr>Is an HSR Filing Required? </vt:lpstr>
      <vt:lpstr>Is an HSR Filing Required? </vt:lpstr>
      <vt:lpstr>The Size-of-the-Persons Test</vt:lpstr>
      <vt:lpstr>Is the Size-of-the-Persons Test Met?</vt:lpstr>
      <vt:lpstr>The Size-of-the-Persons Test</vt:lpstr>
      <vt:lpstr>Is the Size-of-the-Persons Test Met?</vt:lpstr>
      <vt:lpstr>Is the Size-of-the-Persons Test Met?</vt:lpstr>
      <vt:lpstr>If the Acquired Person Is Engaged in Manufacturing</vt:lpstr>
      <vt:lpstr>If the Acquired Person Is Not Engaged in Manufacturing</vt:lpstr>
      <vt:lpstr>Is the Size-of-the-Persons Test Met?</vt:lpstr>
      <vt:lpstr>Is the Size-of-the-Persons Test Met?</vt:lpstr>
      <vt:lpstr>Forming Corporations:  Applying the Size-of-the-Persons Test</vt:lpstr>
      <vt:lpstr>Calculating the Total Assets of the Newly Formed Corporation</vt:lpstr>
      <vt:lpstr>Is an HSR Filing Required? </vt:lpstr>
      <vt:lpstr>Forming Corporations:  Applying the Size-of-the-Persons Test</vt:lpstr>
      <vt:lpstr>Calculating the Total Assets of the Newly Formed Corporation</vt:lpstr>
      <vt:lpstr>Is an HSR Filing Required? </vt:lpstr>
      <vt:lpstr>Commonly Used HSR Exemptions</vt:lpstr>
      <vt:lpstr>Commonly Used HSR Exemptions </vt:lpstr>
      <vt:lpstr>Commonly Used HSR Exemptions </vt:lpstr>
      <vt:lpstr>Commonly Used HSR Exemptions </vt:lpstr>
      <vt:lpstr>Commonly Used HSR Exemptions </vt:lpstr>
      <vt:lpstr>Commonly Used HSR Exemptions </vt:lpstr>
      <vt:lpstr>Commonly Used HSR Exemptions </vt:lpstr>
      <vt:lpstr>Commonly Used HSR Exemptions</vt:lpstr>
      <vt:lpstr>Forming the Corporation:  Applying the Size-of-Transaction Test</vt:lpstr>
      <vt:lpstr>Forming the Corporation:  Applying the Size-of-Transaction Test</vt:lpstr>
      <vt:lpstr>Forming the Corporation:  Applying the Size-of-Transaction Test</vt:lpstr>
      <vt:lpstr>Forming the Corporation:  Applying the Size of Transaction Test</vt:lpstr>
      <vt:lpstr>Forming the Corporation: Is an HSR Filing Required?</vt:lpstr>
      <vt:lpstr>Forming the Corporation:  Is an HSR Filing Required?</vt:lpstr>
      <vt:lpstr>Forming the Corporation: Is an HSR Filing Required?</vt:lpstr>
      <vt:lpstr>PowerPoint Presentation</vt:lpstr>
    </vt:vector>
  </TitlesOfParts>
  <Company>Mayer Brown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Tang, Gail</dc:creator>
  <cp:lastModifiedBy>Scott Perlman</cp:lastModifiedBy>
  <cp:revision>42</cp:revision>
  <cp:lastPrinted>2018-12-13T23:43:02Z</cp:lastPrinted>
  <dcterms:created xsi:type="dcterms:W3CDTF">2020-06-26T15:06:52Z</dcterms:created>
  <dcterms:modified xsi:type="dcterms:W3CDTF">2024-02-06T18:30:01Z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Type">
    <vt:lpwstr>Mayer Brown Presentation</vt:lpwstr>
  </property>
  <property fmtid="{D5CDD505-2E9C-101B-9397-08002B2CF9AE}" pid="3" name="MacroView Created Version">
    <vt:lpwstr>0.7.516.0</vt:lpwstr>
  </property>
  <property fmtid="{D5CDD505-2E9C-101B-9397-08002B2CF9AE}" pid="4" name="Office">
    <vt:lpwstr>Chicago - Wacker</vt:lpwstr>
  </property>
</Properties>
</file>