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5334" r:id="rId6"/>
  </p:sldMasterIdLst>
  <p:notesMasterIdLst>
    <p:notesMasterId r:id="rId67"/>
  </p:notesMasterIdLst>
  <p:handoutMasterIdLst>
    <p:handoutMasterId r:id="rId68"/>
  </p:handoutMasterIdLst>
  <p:sldIdLst>
    <p:sldId id="407" r:id="rId7"/>
    <p:sldId id="416" r:id="rId8"/>
    <p:sldId id="417" r:id="rId9"/>
    <p:sldId id="418" r:id="rId10"/>
    <p:sldId id="419" r:id="rId11"/>
    <p:sldId id="420" r:id="rId12"/>
    <p:sldId id="421" r:id="rId13"/>
    <p:sldId id="422" r:id="rId14"/>
    <p:sldId id="423" r:id="rId15"/>
    <p:sldId id="424" r:id="rId16"/>
    <p:sldId id="425" r:id="rId17"/>
    <p:sldId id="426" r:id="rId18"/>
    <p:sldId id="427" r:id="rId19"/>
    <p:sldId id="428" r:id="rId20"/>
    <p:sldId id="429" r:id="rId21"/>
    <p:sldId id="430" r:id="rId22"/>
    <p:sldId id="431" r:id="rId23"/>
    <p:sldId id="432" r:id="rId24"/>
    <p:sldId id="433" r:id="rId25"/>
    <p:sldId id="434" r:id="rId26"/>
    <p:sldId id="435" r:id="rId27"/>
    <p:sldId id="436" r:id="rId28"/>
    <p:sldId id="437" r:id="rId29"/>
    <p:sldId id="438" r:id="rId30"/>
    <p:sldId id="439" r:id="rId31"/>
    <p:sldId id="440" r:id="rId32"/>
    <p:sldId id="441" r:id="rId33"/>
    <p:sldId id="442" r:id="rId34"/>
    <p:sldId id="443" r:id="rId35"/>
    <p:sldId id="444" r:id="rId36"/>
    <p:sldId id="445" r:id="rId37"/>
    <p:sldId id="446" r:id="rId38"/>
    <p:sldId id="447" r:id="rId39"/>
    <p:sldId id="448" r:id="rId40"/>
    <p:sldId id="449" r:id="rId41"/>
    <p:sldId id="450" r:id="rId42"/>
    <p:sldId id="451" r:id="rId43"/>
    <p:sldId id="452" r:id="rId44"/>
    <p:sldId id="453" r:id="rId45"/>
    <p:sldId id="454" r:id="rId46"/>
    <p:sldId id="455" r:id="rId47"/>
    <p:sldId id="456" r:id="rId48"/>
    <p:sldId id="457" r:id="rId49"/>
    <p:sldId id="458" r:id="rId50"/>
    <p:sldId id="459" r:id="rId51"/>
    <p:sldId id="460" r:id="rId52"/>
    <p:sldId id="461" r:id="rId53"/>
    <p:sldId id="462" r:id="rId54"/>
    <p:sldId id="463" r:id="rId55"/>
    <p:sldId id="464" r:id="rId56"/>
    <p:sldId id="465" r:id="rId57"/>
    <p:sldId id="466" r:id="rId58"/>
    <p:sldId id="467" r:id="rId59"/>
    <p:sldId id="468" r:id="rId60"/>
    <p:sldId id="469" r:id="rId61"/>
    <p:sldId id="470" r:id="rId62"/>
    <p:sldId id="471" r:id="rId63"/>
    <p:sldId id="472" r:id="rId64"/>
    <p:sldId id="473" r:id="rId65"/>
    <p:sldId id="474" r:id="rId66"/>
  </p:sldIdLst>
  <p:sldSz cx="9144000" cy="5143500" type="screen16x9"/>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60" userDrawn="1">
          <p15:clr>
            <a:srgbClr val="A4A3A4"/>
          </p15:clr>
        </p15:guide>
        <p15:guide id="2" pos="2880" userDrawn="1">
          <p15:clr>
            <a:srgbClr val="A4A3A4"/>
          </p15:clr>
        </p15:guide>
        <p15:guide id="3" orient="horz" pos="2796" userDrawn="1">
          <p15:clr>
            <a:srgbClr val="A4A3A4"/>
          </p15:clr>
        </p15:guide>
        <p15:guide id="4" pos="4896" userDrawn="1">
          <p15:clr>
            <a:srgbClr val="A4A3A4"/>
          </p15:clr>
        </p15:guide>
        <p15:guide id="5" pos="86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A800"/>
    <a:srgbClr val="064D83"/>
    <a:srgbClr val="FAA818"/>
    <a:srgbClr val="00457C"/>
    <a:srgbClr val="0D456A"/>
    <a:srgbClr val="FFFFFF"/>
    <a:srgbClr val="F6F6F6"/>
    <a:srgbClr val="000000"/>
    <a:srgbClr val="0082C0"/>
    <a:srgbClr val="004A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726" autoAdjust="0"/>
    <p:restoredTop sz="87000" autoAdjust="0"/>
  </p:normalViewPr>
  <p:slideViewPr>
    <p:cSldViewPr showGuides="1">
      <p:cViewPr varScale="1">
        <p:scale>
          <a:sx n="150" d="100"/>
          <a:sy n="150" d="100"/>
        </p:scale>
        <p:origin x="468" y="120"/>
      </p:cViewPr>
      <p:guideLst>
        <p:guide orient="horz" pos="1860"/>
        <p:guide pos="2880"/>
        <p:guide orient="horz" pos="2796"/>
        <p:guide pos="4896"/>
        <p:guide pos="864"/>
      </p:guideLst>
    </p:cSldViewPr>
  </p:slideViewPr>
  <p:outlineViewPr>
    <p:cViewPr>
      <p:scale>
        <a:sx n="33" d="100"/>
        <a:sy n="33" d="100"/>
      </p:scale>
      <p:origin x="3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1" d="100"/>
          <a:sy n="81" d="100"/>
        </p:scale>
        <p:origin x="3864" y="84"/>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0.xml"/><Relationship Id="rId21" Type="http://schemas.openxmlformats.org/officeDocument/2006/relationships/slide" Target="slides/slide15.xml"/><Relationship Id="rId42" Type="http://schemas.openxmlformats.org/officeDocument/2006/relationships/slide" Target="slides/slide36.xml"/><Relationship Id="rId47" Type="http://schemas.openxmlformats.org/officeDocument/2006/relationships/slide" Target="slides/slide41.xml"/><Relationship Id="rId63" Type="http://schemas.openxmlformats.org/officeDocument/2006/relationships/slide" Target="slides/slide57.xml"/><Relationship Id="rId68" Type="http://schemas.openxmlformats.org/officeDocument/2006/relationships/handoutMaster" Target="handoutMasters/handoutMaster1.xml"/><Relationship Id="rId7" Type="http://schemas.openxmlformats.org/officeDocument/2006/relationships/slide" Target="slides/slide1.xml"/><Relationship Id="rId71"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9" Type="http://schemas.openxmlformats.org/officeDocument/2006/relationships/slide" Target="slides/slide2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slide" Target="slides/slide34.xml"/><Relationship Id="rId45" Type="http://schemas.openxmlformats.org/officeDocument/2006/relationships/slide" Target="slides/slide39.xml"/><Relationship Id="rId53" Type="http://schemas.openxmlformats.org/officeDocument/2006/relationships/slide" Target="slides/slide47.xml"/><Relationship Id="rId58" Type="http://schemas.openxmlformats.org/officeDocument/2006/relationships/slide" Target="slides/slide52.xml"/><Relationship Id="rId66" Type="http://schemas.openxmlformats.org/officeDocument/2006/relationships/slide" Target="slides/slide60.xml"/><Relationship Id="rId5" Type="http://schemas.openxmlformats.org/officeDocument/2006/relationships/customXml" Target="../customXml/item5.xml"/><Relationship Id="rId61" Type="http://schemas.openxmlformats.org/officeDocument/2006/relationships/slide" Target="slides/slide55.xml"/><Relationship Id="rId19" Type="http://schemas.openxmlformats.org/officeDocument/2006/relationships/slide" Target="slides/slide1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slide" Target="slides/slide37.xml"/><Relationship Id="rId48" Type="http://schemas.openxmlformats.org/officeDocument/2006/relationships/slide" Target="slides/slide42.xml"/><Relationship Id="rId56" Type="http://schemas.openxmlformats.org/officeDocument/2006/relationships/slide" Target="slides/slide50.xml"/><Relationship Id="rId64" Type="http://schemas.openxmlformats.org/officeDocument/2006/relationships/slide" Target="slides/slide58.xml"/><Relationship Id="rId69" Type="http://schemas.openxmlformats.org/officeDocument/2006/relationships/presProps" Target="presProps.xml"/><Relationship Id="rId8" Type="http://schemas.openxmlformats.org/officeDocument/2006/relationships/slide" Target="slides/slide2.xml"/><Relationship Id="rId51" Type="http://schemas.openxmlformats.org/officeDocument/2006/relationships/slide" Target="slides/slide45.xml"/><Relationship Id="rId72" Type="http://schemas.openxmlformats.org/officeDocument/2006/relationships/tableStyles" Target="tableStyles.xml"/><Relationship Id="rId3" Type="http://schemas.openxmlformats.org/officeDocument/2006/relationships/customXml" Target="../customXml/item3.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46" Type="http://schemas.openxmlformats.org/officeDocument/2006/relationships/slide" Target="slides/slide40.xml"/><Relationship Id="rId59" Type="http://schemas.openxmlformats.org/officeDocument/2006/relationships/slide" Target="slides/slide53.xml"/><Relationship Id="rId67" Type="http://schemas.openxmlformats.org/officeDocument/2006/relationships/notesMaster" Target="notesMasters/notesMaster1.xml"/><Relationship Id="rId20" Type="http://schemas.openxmlformats.org/officeDocument/2006/relationships/slide" Target="slides/slide14.xml"/><Relationship Id="rId41" Type="http://schemas.openxmlformats.org/officeDocument/2006/relationships/slide" Target="slides/slide35.xml"/><Relationship Id="rId54" Type="http://schemas.openxmlformats.org/officeDocument/2006/relationships/slide" Target="slides/slide48.xml"/><Relationship Id="rId62" Type="http://schemas.openxmlformats.org/officeDocument/2006/relationships/slide" Target="slides/slide56.xml"/><Relationship Id="rId7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49" Type="http://schemas.openxmlformats.org/officeDocument/2006/relationships/slide" Target="slides/slide43.xml"/><Relationship Id="rId57" Type="http://schemas.openxmlformats.org/officeDocument/2006/relationships/slide" Target="slides/slide51.xml"/><Relationship Id="rId10" Type="http://schemas.openxmlformats.org/officeDocument/2006/relationships/slide" Target="slides/slide4.xml"/><Relationship Id="rId31" Type="http://schemas.openxmlformats.org/officeDocument/2006/relationships/slide" Target="slides/slide25.xml"/><Relationship Id="rId44" Type="http://schemas.openxmlformats.org/officeDocument/2006/relationships/slide" Target="slides/slide38.xml"/><Relationship Id="rId52" Type="http://schemas.openxmlformats.org/officeDocument/2006/relationships/slide" Target="slides/slide46.xml"/><Relationship Id="rId60" Type="http://schemas.openxmlformats.org/officeDocument/2006/relationships/slide" Target="slides/slide54.xml"/><Relationship Id="rId65" Type="http://schemas.openxmlformats.org/officeDocument/2006/relationships/slide" Target="slides/slide59.xml"/><Relationship Id="rId4" Type="http://schemas.openxmlformats.org/officeDocument/2006/relationships/customXml" Target="../customXml/item4.xml"/><Relationship Id="rId9" Type="http://schemas.openxmlformats.org/officeDocument/2006/relationships/slide" Target="slides/slide3.xml"/><Relationship Id="rId13" Type="http://schemas.openxmlformats.org/officeDocument/2006/relationships/slide" Target="slides/slide7.xml"/><Relationship Id="rId18" Type="http://schemas.openxmlformats.org/officeDocument/2006/relationships/slide" Target="slides/slide12.xml"/><Relationship Id="rId39" Type="http://schemas.openxmlformats.org/officeDocument/2006/relationships/slide" Target="slides/slide33.xml"/><Relationship Id="rId34" Type="http://schemas.openxmlformats.org/officeDocument/2006/relationships/slide" Target="slides/slide28.xml"/><Relationship Id="rId50" Type="http://schemas.openxmlformats.org/officeDocument/2006/relationships/slide" Target="slides/slide44.xml"/><Relationship Id="rId55" Type="http://schemas.openxmlformats.org/officeDocument/2006/relationships/slide" Target="slides/slide4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08CD04F-BCA2-4F64-BEFE-2E32E628DD24}"/>
              </a:ext>
            </a:extLst>
          </p:cNvPr>
          <p:cNvSpPr>
            <a:spLocks noGrp="1"/>
          </p:cNvSpPr>
          <p:nvPr>
            <p:ph type="hdr" sz="quarter"/>
          </p:nvPr>
        </p:nvSpPr>
        <p:spPr>
          <a:xfrm>
            <a:off x="0" y="0"/>
            <a:ext cx="3170238" cy="481013"/>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0FE6CBE-E72F-4CB4-B6F1-3E50A764088F}"/>
              </a:ext>
            </a:extLst>
          </p:cNvPr>
          <p:cNvSpPr>
            <a:spLocks noGrp="1"/>
          </p:cNvSpPr>
          <p:nvPr>
            <p:ph type="dt" sz="quarter" idx="1"/>
          </p:nvPr>
        </p:nvSpPr>
        <p:spPr>
          <a:xfrm>
            <a:off x="4143375" y="0"/>
            <a:ext cx="3170238" cy="481013"/>
          </a:xfrm>
          <a:prstGeom prst="rect">
            <a:avLst/>
          </a:prstGeom>
        </p:spPr>
        <p:txBody>
          <a:bodyPr vert="horz" lIns="91440" tIns="45720" rIns="91440" bIns="45720" rtlCol="0"/>
          <a:lstStyle>
            <a:lvl1pPr algn="r">
              <a:defRPr sz="1200"/>
            </a:lvl1pPr>
          </a:lstStyle>
          <a:p>
            <a:fld id="{3FC78E7C-41E3-4856-A02D-2ACEC774D1BF}" type="datetimeFigureOut">
              <a:rPr lang="en-US" smtClean="0"/>
              <a:t>2/6/2024</a:t>
            </a:fld>
            <a:endParaRPr lang="en-US"/>
          </a:p>
        </p:txBody>
      </p:sp>
      <p:sp>
        <p:nvSpPr>
          <p:cNvPr id="4" name="Footer Placeholder 3">
            <a:extLst>
              <a:ext uri="{FF2B5EF4-FFF2-40B4-BE49-F238E27FC236}">
                <a16:creationId xmlns:a16="http://schemas.microsoft.com/office/drawing/2014/main" id="{2AED638D-FB07-4A95-8F02-88C12D33CC7A}"/>
              </a:ext>
            </a:extLst>
          </p:cNvPr>
          <p:cNvSpPr>
            <a:spLocks noGrp="1"/>
          </p:cNvSpPr>
          <p:nvPr>
            <p:ph type="ftr" sz="quarter" idx="2"/>
          </p:nvPr>
        </p:nvSpPr>
        <p:spPr>
          <a:xfrm>
            <a:off x="0" y="9120188"/>
            <a:ext cx="3170238" cy="48101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30514AD-20C0-408D-8DC1-AE81BB92EC94}"/>
              </a:ext>
            </a:extLst>
          </p:cNvPr>
          <p:cNvSpPr>
            <a:spLocks noGrp="1"/>
          </p:cNvSpPr>
          <p:nvPr>
            <p:ph type="sldNum" sz="quarter" idx="3"/>
          </p:nvPr>
        </p:nvSpPr>
        <p:spPr>
          <a:xfrm>
            <a:off x="4143375" y="9120188"/>
            <a:ext cx="3170238" cy="481012"/>
          </a:xfrm>
          <a:prstGeom prst="rect">
            <a:avLst/>
          </a:prstGeom>
        </p:spPr>
        <p:txBody>
          <a:bodyPr vert="horz" lIns="91440" tIns="45720" rIns="91440" bIns="45720" rtlCol="0" anchor="b"/>
          <a:lstStyle>
            <a:lvl1pPr algn="r">
              <a:defRPr sz="1200"/>
            </a:lvl1pPr>
          </a:lstStyle>
          <a:p>
            <a:fld id="{19A0ED9D-BEB2-4053-BB4D-093716F77044}" type="slidenum">
              <a:rPr lang="en-US" smtClean="0"/>
              <a:t>‹#›</a:t>
            </a:fld>
            <a:endParaRPr lang="en-US"/>
          </a:p>
        </p:txBody>
      </p:sp>
    </p:spTree>
    <p:extLst>
      <p:ext uri="{BB962C8B-B14F-4D97-AF65-F5344CB8AC3E}">
        <p14:creationId xmlns:p14="http://schemas.microsoft.com/office/powerpoint/2010/main" val="32242996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3" tIns="48332" rIns="96663" bIns="48332" rtlCol="0"/>
          <a:lstStyle>
            <a:lvl1pPr algn="l">
              <a:defRPr sz="1300"/>
            </a:lvl1pPr>
          </a:lstStyle>
          <a:p>
            <a:endParaRPr lang="en-US"/>
          </a:p>
        </p:txBody>
      </p:sp>
      <p:sp>
        <p:nvSpPr>
          <p:cNvPr id="3" name="Date Placeholder 2"/>
          <p:cNvSpPr>
            <a:spLocks noGrp="1"/>
          </p:cNvSpPr>
          <p:nvPr>
            <p:ph type="dt" idx="1"/>
          </p:nvPr>
        </p:nvSpPr>
        <p:spPr>
          <a:xfrm>
            <a:off x="4143588" y="0"/>
            <a:ext cx="3169920" cy="480060"/>
          </a:xfrm>
          <a:prstGeom prst="rect">
            <a:avLst/>
          </a:prstGeom>
        </p:spPr>
        <p:txBody>
          <a:bodyPr vert="horz" lIns="96663" tIns="48332" rIns="96663" bIns="48332" rtlCol="0"/>
          <a:lstStyle>
            <a:lvl1pPr algn="r">
              <a:defRPr sz="1300"/>
            </a:lvl1pPr>
          </a:lstStyle>
          <a:p>
            <a:fld id="{91DD5747-D80E-49A6-9522-B047FF2386C3}" type="datetimeFigureOut">
              <a:rPr lang="en-US" smtClean="0"/>
              <a:pPr/>
              <a:t>2/6/2024</a:t>
            </a:fld>
            <a:endParaRPr lang="en-US"/>
          </a:p>
        </p:txBody>
      </p:sp>
      <p:sp>
        <p:nvSpPr>
          <p:cNvPr id="4" name="Slide Image Placeholder 3"/>
          <p:cNvSpPr>
            <a:spLocks noGrp="1" noRot="1" noChangeAspect="1"/>
          </p:cNvSpPr>
          <p:nvPr>
            <p:ph type="sldImg" idx="2"/>
          </p:nvPr>
        </p:nvSpPr>
        <p:spPr>
          <a:xfrm>
            <a:off x="457200" y="719138"/>
            <a:ext cx="6400800" cy="3600450"/>
          </a:xfrm>
          <a:prstGeom prst="rect">
            <a:avLst/>
          </a:prstGeom>
          <a:noFill/>
          <a:ln w="12700">
            <a:solidFill>
              <a:prstClr val="black"/>
            </a:solidFill>
          </a:ln>
        </p:spPr>
        <p:txBody>
          <a:bodyPr vert="horz" lIns="96663" tIns="48332" rIns="96663" bIns="48332"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3" tIns="48332" rIns="96663" bIns="48332"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3"/>
            <a:ext cx="3169920" cy="480060"/>
          </a:xfrm>
          <a:prstGeom prst="rect">
            <a:avLst/>
          </a:prstGeom>
        </p:spPr>
        <p:txBody>
          <a:bodyPr vert="horz" lIns="96663" tIns="48332" rIns="96663" bIns="48332" rtlCol="0" anchor="b"/>
          <a:lstStyle>
            <a:lvl1pPr algn="l">
              <a:defRPr sz="1300"/>
            </a:lvl1pPr>
          </a:lstStyle>
          <a:p>
            <a:endParaRPr lang="en-US"/>
          </a:p>
        </p:txBody>
      </p:sp>
      <p:sp>
        <p:nvSpPr>
          <p:cNvPr id="7" name="Slide Number Placeholder 6"/>
          <p:cNvSpPr>
            <a:spLocks noGrp="1"/>
          </p:cNvSpPr>
          <p:nvPr>
            <p:ph type="sldNum" sz="quarter" idx="5"/>
          </p:nvPr>
        </p:nvSpPr>
        <p:spPr>
          <a:xfrm>
            <a:off x="4143588" y="9119473"/>
            <a:ext cx="3169920" cy="480060"/>
          </a:xfrm>
          <a:prstGeom prst="rect">
            <a:avLst/>
          </a:prstGeom>
        </p:spPr>
        <p:txBody>
          <a:bodyPr vert="horz" lIns="96663" tIns="48332" rIns="96663" bIns="48332" rtlCol="0" anchor="b"/>
          <a:lstStyle>
            <a:lvl1pPr algn="r">
              <a:defRPr sz="1300"/>
            </a:lvl1pPr>
          </a:lstStyle>
          <a:p>
            <a:fld id="{E99E8BE8-1EED-42D9-8FE9-A5059C64D408}"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57200" y="719138"/>
            <a:ext cx="6400800" cy="360045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E99E8BE8-1EED-42D9-8FE9-A5059C64D408}" type="slidenum">
              <a:rPr lang="en-US" smtClean="0"/>
              <a:pPr/>
              <a:t>1</a:t>
            </a:fld>
            <a:endParaRPr lang="en-US"/>
          </a:p>
        </p:txBody>
      </p:sp>
    </p:spTree>
    <p:extLst>
      <p:ext uri="{BB962C8B-B14F-4D97-AF65-F5344CB8AC3E}">
        <p14:creationId xmlns:p14="http://schemas.microsoft.com/office/powerpoint/2010/main" val="22702541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5087825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12097840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extLst>
      <p:ext uri="{BB962C8B-B14F-4D97-AF65-F5344CB8AC3E}">
        <p14:creationId xmlns:p14="http://schemas.microsoft.com/office/powerpoint/2010/main" val="241610609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 White">
    <p:spTree>
      <p:nvGrpSpPr>
        <p:cNvPr id="1" name=""/>
        <p:cNvGrpSpPr/>
        <p:nvPr/>
      </p:nvGrpSpPr>
      <p:grpSpPr>
        <a:xfrm>
          <a:off x="0" y="0"/>
          <a:ext cx="0" cy="0"/>
          <a:chOff x="0" y="0"/>
          <a:chExt cx="0" cy="0"/>
        </a:xfrm>
      </p:grpSpPr>
      <p:sp>
        <p:nvSpPr>
          <p:cNvPr id="2" name="Title 1"/>
          <p:cNvSpPr>
            <a:spLocks noGrp="1"/>
          </p:cNvSpPr>
          <p:nvPr>
            <p:ph type="ctrTitle"/>
          </p:nvPr>
        </p:nvSpPr>
        <p:spPr>
          <a:xfrm>
            <a:off x="923925" y="919247"/>
            <a:ext cx="7315200" cy="1117854"/>
          </a:xfrm>
        </p:spPr>
        <p:txBody>
          <a:bodyPr lIns="0" tIns="0" rIns="0" bIns="0" anchor="b" anchorCtr="0">
            <a:noAutofit/>
          </a:bodyPr>
          <a:lstStyle>
            <a:lvl1pPr>
              <a:lnSpc>
                <a:spcPts val="4500"/>
              </a:lnSpc>
              <a:defRPr sz="4000">
                <a:solidFill>
                  <a:schemeClr val="tx2"/>
                </a:solidFill>
                <a:latin typeface="Segoe UI Light" panose="020B0502040204020203" pitchFamily="34" charset="0"/>
                <a:cs typeface="Segoe UI Light" panose="020B0502040204020203" pitchFamily="34" charset="0"/>
              </a:defRPr>
            </a:lvl1pPr>
          </a:lstStyle>
          <a:p>
            <a:r>
              <a:rPr lang="en-US"/>
              <a:t>Click to edit Master title style</a:t>
            </a:r>
            <a:endParaRPr dirty="0"/>
          </a:p>
        </p:txBody>
      </p:sp>
      <p:sp>
        <p:nvSpPr>
          <p:cNvPr id="3" name="Subtitle 2"/>
          <p:cNvSpPr>
            <a:spLocks noGrp="1"/>
          </p:cNvSpPr>
          <p:nvPr>
            <p:ph type="subTitle" idx="1"/>
          </p:nvPr>
        </p:nvSpPr>
        <p:spPr>
          <a:xfrm>
            <a:off x="924715" y="2358329"/>
            <a:ext cx="7315200" cy="685800"/>
          </a:xfrm>
        </p:spPr>
        <p:txBody>
          <a:bodyPr lIns="0" tIns="0" rIns="0" bIns="0"/>
          <a:lstStyle>
            <a:lvl1pPr marL="0" indent="0" algn="l">
              <a:lnSpc>
                <a:spcPts val="2200"/>
              </a:lnSpc>
              <a:spcAft>
                <a:spcPts val="600"/>
              </a:spcAft>
              <a:buNone/>
              <a:defRPr sz="1800">
                <a:solidFill>
                  <a:schemeClr val="tx2"/>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8" name="Rectangle 7"/>
          <p:cNvSpPr/>
          <p:nvPr/>
        </p:nvSpPr>
        <p:spPr>
          <a:xfrm>
            <a:off x="381000" y="-1"/>
            <a:ext cx="154781" cy="1926771"/>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4"/>
          <p:cNvSpPr>
            <a:spLocks noGrp="1"/>
          </p:cNvSpPr>
          <p:nvPr>
            <p:ph type="body" sz="quarter" idx="10" hasCustomPrompt="1"/>
          </p:nvPr>
        </p:nvSpPr>
        <p:spPr>
          <a:xfrm>
            <a:off x="920750" y="3238184"/>
            <a:ext cx="2347913" cy="259398"/>
          </a:xfrm>
        </p:spPr>
        <p:txBody>
          <a:bodyPr anchor="ctr"/>
          <a:lstStyle>
            <a:lvl1pPr marL="0" indent="0">
              <a:spcAft>
                <a:spcPts val="200"/>
              </a:spcAft>
              <a:buNone/>
              <a:defRPr sz="1800">
                <a:solidFill>
                  <a:schemeClr val="tx2"/>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4" name="Text Placeholder 4"/>
          <p:cNvSpPr>
            <a:spLocks noGrp="1"/>
          </p:cNvSpPr>
          <p:nvPr>
            <p:ph type="body" sz="quarter" idx="12" hasCustomPrompt="1"/>
          </p:nvPr>
        </p:nvSpPr>
        <p:spPr>
          <a:xfrm>
            <a:off x="5891212" y="3238183"/>
            <a:ext cx="2347913" cy="259398"/>
          </a:xfrm>
        </p:spPr>
        <p:txBody>
          <a:bodyPr anchor="ctr"/>
          <a:lstStyle>
            <a:lvl1pPr marL="0" indent="0" algn="r">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[Month Year]</a:t>
            </a:r>
          </a:p>
        </p:txBody>
      </p:sp>
      <p:sp>
        <p:nvSpPr>
          <p:cNvPr id="17" name="Text Placeholder 4"/>
          <p:cNvSpPr>
            <a:spLocks noGrp="1"/>
          </p:cNvSpPr>
          <p:nvPr>
            <p:ph type="body" sz="quarter" idx="14" hasCustomPrompt="1"/>
          </p:nvPr>
        </p:nvSpPr>
        <p:spPr>
          <a:xfrm>
            <a:off x="3407568" y="3238183"/>
            <a:ext cx="2347913" cy="259398"/>
          </a:xfrm>
        </p:spPr>
        <p:txBody>
          <a:bodyPr anchor="ctr"/>
          <a:lstStyle>
            <a:lvl1pPr marL="0" indent="0">
              <a:spcAft>
                <a:spcPts val="200"/>
              </a:spcAft>
              <a:buNone/>
              <a:defRPr sz="1800">
                <a:solidFill>
                  <a:schemeClr val="tx2"/>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8" name="Text Placeholder 4"/>
          <p:cNvSpPr>
            <a:spLocks noGrp="1"/>
          </p:cNvSpPr>
          <p:nvPr>
            <p:ph type="body" sz="quarter" idx="15" hasCustomPrompt="1"/>
          </p:nvPr>
        </p:nvSpPr>
        <p:spPr>
          <a:xfrm>
            <a:off x="920209" y="3552475"/>
            <a:ext cx="2347913" cy="714725"/>
          </a:xfrm>
        </p:spPr>
        <p:txBody>
          <a:bodyPr/>
          <a:lstStyle>
            <a:lvl1pPr marL="0" indent="0">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9" name="Text Placeholder 4"/>
          <p:cNvSpPr>
            <a:spLocks noGrp="1"/>
          </p:cNvSpPr>
          <p:nvPr>
            <p:ph type="body" sz="quarter" idx="16" hasCustomPrompt="1"/>
          </p:nvPr>
        </p:nvSpPr>
        <p:spPr>
          <a:xfrm>
            <a:off x="3407027" y="3552474"/>
            <a:ext cx="2347913" cy="714725"/>
          </a:xfrm>
        </p:spPr>
        <p:txBody>
          <a:bodyPr/>
          <a:lstStyle>
            <a:lvl1pPr marL="0" indent="0">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0" name="Rectangle 9">
            <a:extLst>
              <a:ext uri="{FF2B5EF4-FFF2-40B4-BE49-F238E27FC236}">
                <a16:creationId xmlns:a16="http://schemas.microsoft.com/office/drawing/2014/main" id="{F280BB4D-F50F-42A5-8C8F-D8500C4E6015}"/>
              </a:ext>
            </a:extLst>
          </p:cNvPr>
          <p:cNvSpPr/>
          <p:nvPr userDrawn="1"/>
        </p:nvSpPr>
        <p:spPr>
          <a:xfrm>
            <a:off x="381000" y="-1"/>
            <a:ext cx="154781" cy="19267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21600" y="356400"/>
            <a:ext cx="2599200" cy="317681"/>
          </a:xfrm>
          <a:prstGeom prst="rect">
            <a:avLst/>
          </a:prstGeom>
        </p:spPr>
      </p:pic>
    </p:spTree>
    <p:extLst>
      <p:ext uri="{BB962C8B-B14F-4D97-AF65-F5344CB8AC3E}">
        <p14:creationId xmlns:p14="http://schemas.microsoft.com/office/powerpoint/2010/main" val="786656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b="74357"/>
          <a:stretch/>
        </p:blipFill>
        <p:spPr>
          <a:xfrm>
            <a:off x="-2380" y="-1"/>
            <a:ext cx="9144000" cy="1320085"/>
          </a:xfrm>
          <a:prstGeom prst="rect">
            <a:avLst/>
          </a:prstGeom>
        </p:spPr>
      </p:pic>
      <p:sp>
        <p:nvSpPr>
          <p:cNvPr id="2" name="Title 1"/>
          <p:cNvSpPr>
            <a:spLocks noGrp="1"/>
          </p:cNvSpPr>
          <p:nvPr>
            <p:ph type="title"/>
          </p:nvPr>
        </p:nvSpPr>
        <p:spPr>
          <a:xfrm>
            <a:off x="914400" y="270068"/>
            <a:ext cx="7307578" cy="822960"/>
          </a:xfrm>
        </p:spPr>
        <p:txBody>
          <a:bodyPr/>
          <a:lstStyle>
            <a:lvl1pPr>
              <a:defRPr>
                <a:solidFill>
                  <a:schemeClr val="bg1"/>
                </a:solidFill>
              </a:defRPr>
            </a:lvl1pPr>
          </a:lstStyle>
          <a:p>
            <a:r>
              <a:rPr lang="en-US"/>
              <a:t>Click to edit Master title style</a:t>
            </a:r>
            <a:endParaRPr dirty="0"/>
          </a:p>
        </p:txBody>
      </p:sp>
      <p:sp>
        <p:nvSpPr>
          <p:cNvPr id="8" name="Rectangle 7"/>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Rectangle 5">
            <a:extLst>
              <a:ext uri="{FF2B5EF4-FFF2-40B4-BE49-F238E27FC236}">
                <a16:creationId xmlns:a16="http://schemas.microsoft.com/office/drawing/2014/main" id="{3F77C26F-AB2C-4774-B505-0EC04A04B3F1}"/>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3E24E9F-7FCB-4E48-8ECE-44B20458F755}" type="slidenum">
              <a:rPr lang="en-GB" smtClean="0"/>
              <a:pPr/>
              <a:t>‹#›</a:t>
            </a:fld>
            <a:endParaRPr lang="en-GB" dirty="0"/>
          </a:p>
        </p:txBody>
      </p:sp>
      <p:pic>
        <p:nvPicPr>
          <p:cNvPr id="3"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1033442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3E24E9F-7FCB-4E48-8ECE-44B20458F755}" type="slidenum">
              <a:rPr lang="en-GB" smtClean="0"/>
              <a:pPr/>
              <a:t>‹#›</a:t>
            </a:fld>
            <a:endParaRPr lang="en-GB" dirty="0"/>
          </a:p>
        </p:txBody>
      </p:sp>
      <p:pic>
        <p:nvPicPr>
          <p:cNvPr id="2"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550831561"/>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1" y="259080"/>
            <a:ext cx="2551116" cy="822960"/>
          </a:xfrm>
        </p:spPr>
        <p:txBody>
          <a:bodyPr anchor="b"/>
          <a:lstStyle>
            <a:lvl1pPr algn="l">
              <a:defRPr sz="2600" b="0">
                <a:solidFill>
                  <a:schemeClr val="tx2"/>
                </a:solidFill>
              </a:defRPr>
            </a:lvl1pPr>
          </a:lstStyle>
          <a:p>
            <a:r>
              <a:rPr lang="en-US"/>
              <a:t>Click to edit Master title style</a:t>
            </a:r>
            <a:endParaRPr dirty="0"/>
          </a:p>
        </p:txBody>
      </p:sp>
      <p:sp>
        <p:nvSpPr>
          <p:cNvPr id="3" name="Content Placeholder 2"/>
          <p:cNvSpPr>
            <a:spLocks noGrp="1"/>
          </p:cNvSpPr>
          <p:nvPr>
            <p:ph idx="1"/>
          </p:nvPr>
        </p:nvSpPr>
        <p:spPr>
          <a:xfrm>
            <a:off x="3575050" y="259080"/>
            <a:ext cx="4613729" cy="4436955"/>
          </a:xfrm>
        </p:spPr>
        <p:txBody>
          <a:bodyPr/>
          <a:lstStyle>
            <a:lvl1pPr>
              <a:buClr>
                <a:schemeClr val="accent1"/>
              </a:buClr>
              <a:defRPr sz="1800"/>
            </a:lvl1pPr>
            <a:lvl2pPr>
              <a:buClr>
                <a:schemeClr val="accent1"/>
              </a:buClr>
              <a:defRPr sz="1600"/>
            </a:lvl2pPr>
            <a:lvl3pPr>
              <a:buClr>
                <a:schemeClr val="accent1"/>
              </a:buClr>
              <a:defRPr sz="1200"/>
            </a:lvl3pPr>
            <a:lvl4pPr>
              <a:buClr>
                <a:schemeClr val="accent1"/>
              </a:buClr>
              <a:defRPr sz="1200"/>
            </a:lvl4pPr>
            <a:lvl5pPr>
              <a:buClr>
                <a:schemeClr val="accent1"/>
              </a:buClr>
              <a:defRPr sz="12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914401" y="1203032"/>
            <a:ext cx="2551116" cy="34697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Rectangle 9"/>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a:extLst>
              <a:ext uri="{FF2B5EF4-FFF2-40B4-BE49-F238E27FC236}">
                <a16:creationId xmlns:a16="http://schemas.microsoft.com/office/drawing/2014/main" id="{C0728F04-57D4-4829-AEA4-E95D0E53589C}"/>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Date Placeholder 5"/>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E24E9F-7FCB-4E48-8ECE-44B20458F755}" type="slidenum">
              <a:rPr lang="en-GB" smtClean="0"/>
              <a:pPr/>
              <a:t>‹#›</a:t>
            </a:fld>
            <a:endParaRPr lang="en-GB" dirty="0"/>
          </a:p>
        </p:txBody>
      </p:sp>
      <p:pic>
        <p:nvPicPr>
          <p:cNvPr id="5"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2784337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600" b="0">
                <a:solidFill>
                  <a:schemeClr val="tx2"/>
                </a:solidFill>
              </a:defRPr>
            </a:lvl1pPr>
          </a:lstStyle>
          <a:p>
            <a:r>
              <a:rPr lang="en-US"/>
              <a:t>Click to edit Master title style</a:t>
            </a:r>
            <a:endParaRPr dirty="0"/>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1792288" y="4025517"/>
            <a:ext cx="5486400" cy="603647"/>
          </a:xfrm>
        </p:spPr>
        <p:txBody>
          <a:bodyPr/>
          <a:lstStyle>
            <a:lvl1pPr marL="0" indent="0">
              <a:buNone/>
              <a:defRPr sz="1400" b="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5"/>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E24E9F-7FCB-4E48-8ECE-44B20458F755}" type="slidenum">
              <a:rPr lang="en-GB" smtClean="0"/>
              <a:pPr/>
              <a:t>‹#›</a:t>
            </a:fld>
            <a:endParaRPr lang="en-GB" dirty="0"/>
          </a:p>
        </p:txBody>
      </p:sp>
      <p:pic>
        <p:nvPicPr>
          <p:cNvPr id="5"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383032791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914400" y="266699"/>
            <a:ext cx="7315199" cy="822960"/>
          </a:xfrm>
        </p:spPr>
        <p:txBody>
          <a:bodyPr/>
          <a:lstStyle>
            <a:lvl1pPr>
              <a:defRPr>
                <a:solidFill>
                  <a:schemeClr val="tx2"/>
                </a:solidFill>
              </a:defRPr>
            </a:lvl1pPr>
          </a:lstStyle>
          <a:p>
            <a:r>
              <a:rPr lang="en-US"/>
              <a:t>Click to edit Master title style</a:t>
            </a:r>
            <a:endParaRPr dirty="0"/>
          </a:p>
        </p:txBody>
      </p:sp>
      <p:sp>
        <p:nvSpPr>
          <p:cNvPr id="3" name="Vertical Text Placeholder 2"/>
          <p:cNvSpPr>
            <a:spLocks noGrp="1"/>
          </p:cNvSpPr>
          <p:nvPr>
            <p:ph type="body" orient="vert" idx="1"/>
          </p:nvPr>
        </p:nvSpPr>
        <p:spPr>
          <a:xfrm>
            <a:off x="914400" y="1228725"/>
            <a:ext cx="7315199" cy="3467310"/>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Rectangle 6">
            <a:extLst>
              <a:ext uri="{FF2B5EF4-FFF2-40B4-BE49-F238E27FC236}">
                <a16:creationId xmlns:a16="http://schemas.microsoft.com/office/drawing/2014/main" id="{37B55611-340A-4958-A976-5210CCB1EE1F}"/>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910504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7640" y="746125"/>
            <a:ext cx="1070610" cy="3780235"/>
          </a:xfrm>
        </p:spPr>
        <p:txBody>
          <a:bodyPr vert="eaVert"/>
          <a:lstStyle>
            <a:lvl1pPr>
              <a:defRPr>
                <a:solidFill>
                  <a:schemeClr val="tx2"/>
                </a:solidFill>
              </a:defRPr>
            </a:lvl1pPr>
          </a:lstStyle>
          <a:p>
            <a:r>
              <a:rPr lang="en-US"/>
              <a:t>Click to edit Master title style</a:t>
            </a:r>
            <a:endParaRPr dirty="0"/>
          </a:p>
        </p:txBody>
      </p:sp>
      <p:sp>
        <p:nvSpPr>
          <p:cNvPr id="3" name="Vertical Text Placeholder 2"/>
          <p:cNvSpPr>
            <a:spLocks noGrp="1"/>
          </p:cNvSpPr>
          <p:nvPr>
            <p:ph type="body" orient="vert" idx="1"/>
          </p:nvPr>
        </p:nvSpPr>
        <p:spPr>
          <a:xfrm>
            <a:off x="275058" y="746125"/>
            <a:ext cx="7390662" cy="3780235"/>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1" name="Rectangle 10"/>
          <p:cNvSpPr/>
          <p:nvPr/>
        </p:nvSpPr>
        <p:spPr>
          <a:xfrm rot="5400000">
            <a:off x="8422482" y="-279869"/>
            <a:ext cx="154781" cy="1288256"/>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7" name="Rectangle 6">
            <a:extLst>
              <a:ext uri="{FF2B5EF4-FFF2-40B4-BE49-F238E27FC236}">
                <a16:creationId xmlns:a16="http://schemas.microsoft.com/office/drawing/2014/main" id="{2443E15A-C525-4DD3-9B76-DE9CC1DD86B3}"/>
              </a:ext>
            </a:extLst>
          </p:cNvPr>
          <p:cNvSpPr/>
          <p:nvPr userDrawn="1"/>
        </p:nvSpPr>
        <p:spPr>
          <a:xfrm rot="5400000">
            <a:off x="8422482" y="-279869"/>
            <a:ext cx="154781" cy="128825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2325043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p:cSld name="End Slide - White">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60" y="0"/>
            <a:ext cx="9135879" cy="5143500"/>
          </a:xfrm>
          <a:prstGeom prst="rect">
            <a:avLst/>
          </a:prstGeom>
        </p:spPr>
      </p:pic>
      <p:sp>
        <p:nvSpPr>
          <p:cNvPr id="10" name="Mayer Brown Disclaimer"/>
          <p:cNvSpPr/>
          <p:nvPr/>
        </p:nvSpPr>
        <p:spPr>
          <a:xfrm>
            <a:off x="411480" y="4525670"/>
            <a:ext cx="8300085" cy="300082"/>
          </a:xfrm>
          <a:prstGeom prst="rect">
            <a:avLst/>
          </a:prstGeom>
        </p:spPr>
        <p:txBody>
          <a:bodyPr wrap="square">
            <a:spAutoFit/>
          </a:bodyPr>
          <a:lstStyle/>
          <a:p>
            <a:pPr marL="0" marR="0" lvl="0" indent="0" algn="just" defTabSz="914400" rtl="0" eaLnBrk="0" fontAlgn="base" latinLnBrk="0" hangingPunct="0">
              <a:lnSpc>
                <a:spcPct val="100000"/>
              </a:lnSpc>
              <a:spcBef>
                <a:spcPts val="0"/>
              </a:spcBef>
              <a:spcAft>
                <a:spcPts val="200"/>
              </a:spcAft>
              <a:buClrTx/>
              <a:buSzTx/>
              <a:buFontTx/>
              <a:buNone/>
              <a:tabLst/>
              <a:defRPr/>
            </a:pPr>
            <a:r>
              <a:rPr kumimoji="0" lang="en-US" sz="450" b="0" i="0" u="none" strike="noStrike" kern="1200" cap="none" spc="0" normalizeH="0" baseline="0" noProof="0" dirty="0">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rPr>
              <a:t>Mayer Brown is a global services provider comprising associated legal practices that are separate entities, including Mayer Brown LLP (Illinois, USA), Mayer Brown International LLP (England), Mayer Brown (a Hong Kong partnership) and </a:t>
            </a:r>
            <a:r>
              <a:rPr kumimoji="0" lang="en-US" sz="450" b="0" i="0" u="none" strike="noStrike" kern="1200" cap="none" spc="0" normalizeH="0" baseline="0" noProof="0" dirty="0" err="1">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rPr>
              <a:t>Tauil</a:t>
            </a:r>
            <a:r>
              <a:rPr kumimoji="0" lang="en-US" sz="450" b="0" i="0" u="none" strike="noStrike" kern="1200" cap="none" spc="0" normalizeH="0" baseline="0" noProof="0" dirty="0">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rPr>
              <a:t> &amp; </a:t>
            </a:r>
            <a:r>
              <a:rPr kumimoji="0" lang="en-US" sz="450" b="0" i="0" u="none" strike="noStrike" kern="1200" cap="none" spc="0" normalizeH="0" baseline="0" noProof="0" dirty="0" err="1">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rPr>
              <a:t>Chequer</a:t>
            </a:r>
            <a:r>
              <a:rPr kumimoji="0" lang="en-US" sz="450" b="0" i="0" u="none" strike="noStrike" kern="1200" cap="none" spc="0" normalizeH="0" baseline="0" noProof="0" dirty="0">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rPr>
              <a:t> </a:t>
            </a:r>
            <a:r>
              <a:rPr kumimoji="0" lang="en-US" sz="450" b="0" i="0" u="none" strike="noStrike" kern="1200" cap="none" spc="0" normalizeH="0" baseline="0" noProof="0" dirty="0" err="1">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rPr>
              <a:t>Advogados</a:t>
            </a:r>
            <a:r>
              <a:rPr kumimoji="0" lang="en-US" sz="450" b="0" i="0" u="none" strike="noStrike" kern="1200" cap="none" spc="0" normalizeH="0" baseline="0" noProof="0" dirty="0">
                <a:ln>
                  <a:noFill/>
                </a:ln>
                <a:solidFill>
                  <a:schemeClr val="bg1">
                    <a:lumMod val="65000"/>
                  </a:schemeClr>
                </a:solidFill>
                <a:effectLst/>
                <a:uLnTx/>
                <a:uFillTx/>
                <a:latin typeface="Segoe UI" panose="020B0502040204020203" pitchFamily="34" charset="0"/>
                <a:ea typeface="SimSun" panose="02010600030101010101" pitchFamily="2" charset="-122"/>
                <a:cs typeface="Segoe UI" panose="020B0502040204020203" pitchFamily="34" charset="0"/>
              </a:rPr>
              <a:t> (a Brazilian law partnership) (collectively the “Mayer Brown Practices”) and non-legal service providers, which provide consultancy services (the “Mayer Brown Consultancies”). The Mayer Brown Practices and Mayer Brown Consultancies are established in various jurisdictions and may be a legal person or a partnership. Details of the individual Mayer Brown Practices and Mayer Brown Consultancies can be found in the Legal Notices section of our website. “Mayer Brown” and the Mayer Brown logo are the trademarks of Mayer Brown. © Mayer Brown. All rights reserved.</a:t>
            </a:r>
          </a:p>
        </p:txBody>
      </p:sp>
      <p:sp>
        <p:nvSpPr>
          <p:cNvPr id="5" name="Mayer Brown Web Address"/>
          <p:cNvSpPr txBox="1">
            <a:spLocks/>
          </p:cNvSpPr>
          <p:nvPr/>
        </p:nvSpPr>
        <p:spPr>
          <a:xfrm>
            <a:off x="653224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800">
                <a:solidFill>
                  <a:schemeClr val="tx2"/>
                </a:solidFill>
                <a:ea typeface="SimSun" panose="02010600030101010101" pitchFamily="2" charset="-122"/>
              </a:rPr>
              <a:t>mayerbrown.com</a:t>
            </a:r>
            <a:endParaRPr lang="en-US" sz="800" dirty="0">
              <a:solidFill>
                <a:schemeClr val="tx2"/>
              </a:solidFill>
              <a:ea typeface="SimSun" panose="02010600030101010101" pitchFamily="2" charset="-122"/>
            </a:endParaRPr>
          </a:p>
        </p:txBody>
      </p:sp>
      <p:sp>
        <p:nvSpPr>
          <p:cNvPr id="6" name="Footer Placeholder 4"/>
          <p:cNvSpPr txBox="1">
            <a:spLocks/>
          </p:cNvSpPr>
          <p:nvPr/>
        </p:nvSpPr>
        <p:spPr>
          <a:xfrm>
            <a:off x="40957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tx2"/>
                </a:solidFill>
              </a:rPr>
              <a:t>Americas </a:t>
            </a:r>
            <a:r>
              <a:rPr lang="en-US" sz="800" dirty="0">
                <a:solidFill>
                  <a:schemeClr val="accent1"/>
                </a:solidFill>
              </a:rPr>
              <a:t>|</a:t>
            </a:r>
            <a:r>
              <a:rPr lang="en-US" sz="800" dirty="0">
                <a:solidFill>
                  <a:srgbClr val="FAA818"/>
                </a:solidFill>
              </a:rPr>
              <a:t> </a:t>
            </a:r>
            <a:r>
              <a:rPr lang="en-US" sz="800" dirty="0">
                <a:solidFill>
                  <a:schemeClr val="tx2"/>
                </a:solidFill>
              </a:rPr>
              <a:t>Asia </a:t>
            </a:r>
            <a:r>
              <a:rPr lang="en-US" sz="800" dirty="0">
                <a:solidFill>
                  <a:schemeClr val="accent1"/>
                </a:solidFill>
              </a:rPr>
              <a:t>|</a:t>
            </a:r>
            <a:r>
              <a:rPr lang="en-US" sz="800" dirty="0">
                <a:solidFill>
                  <a:srgbClr val="FAA818"/>
                </a:solidFill>
              </a:rPr>
              <a:t> </a:t>
            </a:r>
            <a:r>
              <a:rPr lang="en-US" sz="800" dirty="0">
                <a:solidFill>
                  <a:schemeClr val="tx2"/>
                </a:solidFill>
              </a:rPr>
              <a:t>Europe</a:t>
            </a:r>
            <a:r>
              <a:rPr lang="en-US" sz="800" baseline="0" dirty="0">
                <a:solidFill>
                  <a:schemeClr val="tx2"/>
                </a:solidFill>
              </a:rPr>
              <a:t> </a:t>
            </a:r>
            <a:r>
              <a:rPr lang="en-US" sz="800" baseline="0" dirty="0">
                <a:solidFill>
                  <a:schemeClr val="accent1"/>
                </a:solidFill>
              </a:rPr>
              <a:t>|</a:t>
            </a:r>
            <a:r>
              <a:rPr lang="en-US" sz="800" baseline="0" dirty="0">
                <a:solidFill>
                  <a:srgbClr val="FAA818"/>
                </a:solidFill>
              </a:rPr>
              <a:t> </a:t>
            </a:r>
            <a:r>
              <a:rPr lang="en-US" sz="800" baseline="0" dirty="0">
                <a:solidFill>
                  <a:schemeClr val="tx2"/>
                </a:solidFill>
              </a:rPr>
              <a:t>Middle East</a:t>
            </a:r>
            <a:endParaRPr lang="en-US" sz="800" dirty="0">
              <a:solidFill>
                <a:schemeClr val="tx2"/>
              </a:solidFill>
            </a:endParaRPr>
          </a:p>
        </p:txBody>
      </p:sp>
    </p:spTree>
    <p:extLst>
      <p:ext uri="{BB962C8B-B14F-4D97-AF65-F5344CB8AC3E}">
        <p14:creationId xmlns:p14="http://schemas.microsoft.com/office/powerpoint/2010/main" val="1782569852"/>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 White">
    <p:spTree>
      <p:nvGrpSpPr>
        <p:cNvPr id="1" name=""/>
        <p:cNvGrpSpPr/>
        <p:nvPr/>
      </p:nvGrpSpPr>
      <p:grpSpPr>
        <a:xfrm>
          <a:off x="0" y="0"/>
          <a:ext cx="0" cy="0"/>
          <a:chOff x="0" y="0"/>
          <a:chExt cx="0" cy="0"/>
        </a:xfrm>
      </p:grpSpPr>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0" y="0"/>
            <a:ext cx="9144000" cy="5148072"/>
          </a:xfrm>
          <a:prstGeom prst="rect">
            <a:avLst/>
          </a:prstGeom>
        </p:spPr>
      </p:pic>
      <p:sp>
        <p:nvSpPr>
          <p:cNvPr id="2" name="Title 1"/>
          <p:cNvSpPr>
            <a:spLocks noGrp="1"/>
          </p:cNvSpPr>
          <p:nvPr>
            <p:ph type="title" hasCustomPrompt="1"/>
          </p:nvPr>
        </p:nvSpPr>
        <p:spPr>
          <a:xfrm>
            <a:off x="914400" y="1759744"/>
            <a:ext cx="7302500" cy="1021556"/>
          </a:xfrm>
        </p:spPr>
        <p:txBody>
          <a:bodyPr anchor="t"/>
          <a:lstStyle>
            <a:lvl1pPr algn="l">
              <a:defRPr sz="4200" b="0" cap="none">
                <a:solidFill>
                  <a:schemeClr val="bg1"/>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914400" y="627460"/>
            <a:ext cx="7302500" cy="1125140"/>
          </a:xfrm>
        </p:spPr>
        <p:txBody>
          <a:bodyPr anchor="b"/>
          <a:lstStyle>
            <a:lvl1pPr marL="0" indent="0">
              <a:buNone/>
              <a:defRPr sz="2600" b="0">
                <a:solidFill>
                  <a:schemeClr val="bg1"/>
                </a:solidFill>
                <a:latin typeface="Segoe UI Light" panose="020B0502040204020203" pitchFamily="34" charset="0"/>
                <a:cs typeface="Segoe UI Light"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lvl1pPr>
              <a:defRPr>
                <a:solidFill>
                  <a:schemeClr val="bg1"/>
                </a:solidFill>
              </a:defRPr>
            </a:lvl1pPr>
          </a:lstStyle>
          <a:p>
            <a:endParaRPr lang="en-US" dirty="0"/>
          </a:p>
        </p:txBody>
      </p:sp>
      <p:sp>
        <p:nvSpPr>
          <p:cNvPr id="10" name="Slide Number Placeholder 9"/>
          <p:cNvSpPr>
            <a:spLocks noGrp="1"/>
          </p:cNvSpPr>
          <p:nvPr>
            <p:ph type="sldNum" sz="quarter" idx="12"/>
          </p:nvPr>
        </p:nvSpPr>
        <p:spPr/>
        <p:txBody>
          <a:bodyPr/>
          <a:lstStyle>
            <a:lvl1pPr>
              <a:defRPr>
                <a:solidFill>
                  <a:schemeClr val="bg1"/>
                </a:solidFill>
              </a:defRPr>
            </a:lvl1p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3040853430"/>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p:cSld name="Title Slide - Blue">
    <p:bg>
      <p:bgPr>
        <a:solidFill>
          <a:schemeClr val="tx2"/>
        </a:solidFill>
        <a:effectLst/>
      </p:bgPr>
    </p:bg>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80" y="0"/>
            <a:ext cx="9144000" cy="5148072"/>
          </a:xfrm>
          <a:prstGeom prst="rect">
            <a:avLst/>
          </a:prstGeom>
        </p:spPr>
      </p:pic>
      <p:sp>
        <p:nvSpPr>
          <p:cNvPr id="2" name="Title 1"/>
          <p:cNvSpPr>
            <a:spLocks noGrp="1"/>
          </p:cNvSpPr>
          <p:nvPr>
            <p:ph type="ctrTitle"/>
          </p:nvPr>
        </p:nvSpPr>
        <p:spPr>
          <a:xfrm>
            <a:off x="923925" y="919247"/>
            <a:ext cx="7315200" cy="1117854"/>
          </a:xfrm>
        </p:spPr>
        <p:txBody>
          <a:bodyPr lIns="0" tIns="0" rIns="0" bIns="0" anchor="b" anchorCtr="0">
            <a:noAutofit/>
          </a:bodyPr>
          <a:lstStyle>
            <a:lvl1pPr>
              <a:lnSpc>
                <a:spcPts val="4500"/>
              </a:lnSpc>
              <a:defRPr sz="4000">
                <a:solidFill>
                  <a:schemeClr val="bg1"/>
                </a:solidFill>
                <a:latin typeface="Segoe UI Light" panose="020B0502040204020203" pitchFamily="34" charset="0"/>
                <a:cs typeface="Segoe UI Light" panose="020B0502040204020203" pitchFamily="34" charset="0"/>
              </a:defRPr>
            </a:lvl1pPr>
          </a:lstStyle>
          <a:p>
            <a:r>
              <a:rPr lang="en-US"/>
              <a:t>Click to edit Master title style</a:t>
            </a:r>
            <a:endParaRPr dirty="0"/>
          </a:p>
        </p:txBody>
      </p:sp>
      <p:sp>
        <p:nvSpPr>
          <p:cNvPr id="3" name="Subtitle 2"/>
          <p:cNvSpPr>
            <a:spLocks noGrp="1"/>
          </p:cNvSpPr>
          <p:nvPr>
            <p:ph type="subTitle" idx="1"/>
          </p:nvPr>
        </p:nvSpPr>
        <p:spPr>
          <a:xfrm>
            <a:off x="924715" y="2358329"/>
            <a:ext cx="7315200" cy="685800"/>
          </a:xfrm>
        </p:spPr>
        <p:txBody>
          <a:bodyPr lIns="0" tIns="0" rIns="0" bIns="0"/>
          <a:lstStyle>
            <a:lvl1pPr marL="0" indent="0" algn="l">
              <a:lnSpc>
                <a:spcPts val="2200"/>
              </a:lnSpc>
              <a:spcAft>
                <a:spcPts val="600"/>
              </a:spcAft>
              <a:buNone/>
              <a:defRPr sz="1800">
                <a:solidFill>
                  <a:schemeClr val="bg1"/>
                </a:solidFill>
                <a:latin typeface="Segoe UI" panose="020B0502040204020203" pitchFamily="34" charset="0"/>
                <a:cs typeface="Segoe UI" panose="020B0502040204020203"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dirty="0"/>
          </a:p>
        </p:txBody>
      </p:sp>
      <p:sp>
        <p:nvSpPr>
          <p:cNvPr id="8" name="Rectangle 7"/>
          <p:cNvSpPr/>
          <p:nvPr/>
        </p:nvSpPr>
        <p:spPr>
          <a:xfrm>
            <a:off x="381000" y="-1"/>
            <a:ext cx="154781" cy="1926771"/>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Text Placeholder 4"/>
          <p:cNvSpPr>
            <a:spLocks noGrp="1"/>
          </p:cNvSpPr>
          <p:nvPr>
            <p:ph type="body" sz="quarter" idx="10" hasCustomPrompt="1"/>
          </p:nvPr>
        </p:nvSpPr>
        <p:spPr>
          <a:xfrm>
            <a:off x="920750" y="3730709"/>
            <a:ext cx="2347913" cy="259398"/>
          </a:xfrm>
        </p:spPr>
        <p:txBody>
          <a:bodyPr anchor="ctr"/>
          <a:lstStyle>
            <a:lvl1pPr marL="0" indent="0">
              <a:spcAft>
                <a:spcPts val="200"/>
              </a:spcAft>
              <a:buNone/>
              <a:defRPr sz="1800">
                <a:solidFill>
                  <a:schemeClr val="tx2"/>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4" name="Text Placeholder 4"/>
          <p:cNvSpPr>
            <a:spLocks noGrp="1"/>
          </p:cNvSpPr>
          <p:nvPr>
            <p:ph type="body" sz="quarter" idx="12" hasCustomPrompt="1"/>
          </p:nvPr>
        </p:nvSpPr>
        <p:spPr>
          <a:xfrm>
            <a:off x="5891212" y="3730708"/>
            <a:ext cx="2347913" cy="259398"/>
          </a:xfrm>
        </p:spPr>
        <p:txBody>
          <a:bodyPr anchor="ctr"/>
          <a:lstStyle>
            <a:lvl1pPr marL="0" indent="0" algn="r">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[Month Year]</a:t>
            </a:r>
          </a:p>
        </p:txBody>
      </p:sp>
      <p:sp>
        <p:nvSpPr>
          <p:cNvPr id="17" name="Text Placeholder 4"/>
          <p:cNvSpPr>
            <a:spLocks noGrp="1"/>
          </p:cNvSpPr>
          <p:nvPr>
            <p:ph type="body" sz="quarter" idx="14" hasCustomPrompt="1"/>
          </p:nvPr>
        </p:nvSpPr>
        <p:spPr>
          <a:xfrm>
            <a:off x="3407568" y="3730708"/>
            <a:ext cx="2347913" cy="259398"/>
          </a:xfrm>
        </p:spPr>
        <p:txBody>
          <a:bodyPr anchor="ctr"/>
          <a:lstStyle>
            <a:lvl1pPr marL="0" indent="0">
              <a:spcAft>
                <a:spcPts val="200"/>
              </a:spcAft>
              <a:buNone/>
              <a:defRPr sz="1800">
                <a:solidFill>
                  <a:schemeClr val="tx2"/>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Name</a:t>
            </a:r>
          </a:p>
        </p:txBody>
      </p:sp>
      <p:sp>
        <p:nvSpPr>
          <p:cNvPr id="18" name="Text Placeholder 4"/>
          <p:cNvSpPr>
            <a:spLocks noGrp="1"/>
          </p:cNvSpPr>
          <p:nvPr>
            <p:ph type="body" sz="quarter" idx="15" hasCustomPrompt="1"/>
          </p:nvPr>
        </p:nvSpPr>
        <p:spPr>
          <a:xfrm>
            <a:off x="920209" y="4045000"/>
            <a:ext cx="2347913" cy="714725"/>
          </a:xfrm>
        </p:spPr>
        <p:txBody>
          <a:bodyPr/>
          <a:lstStyle>
            <a:lvl1pPr marL="0" indent="0">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9" name="Text Placeholder 4"/>
          <p:cNvSpPr>
            <a:spLocks noGrp="1"/>
          </p:cNvSpPr>
          <p:nvPr>
            <p:ph type="body" sz="quarter" idx="16" hasCustomPrompt="1"/>
          </p:nvPr>
        </p:nvSpPr>
        <p:spPr>
          <a:xfrm>
            <a:off x="3407027" y="4044999"/>
            <a:ext cx="2347913" cy="714725"/>
          </a:xfrm>
        </p:spPr>
        <p:txBody>
          <a:bodyPr/>
          <a:lstStyle>
            <a:lvl1pPr marL="0" indent="0">
              <a:spcAft>
                <a:spcPts val="200"/>
              </a:spcAft>
              <a:buNone/>
              <a:defRPr sz="1100">
                <a:solidFill>
                  <a:schemeClr val="tx1"/>
                </a:solidFill>
              </a:defRPr>
            </a:lvl1pPr>
            <a:lvl2pPr marL="0" indent="0">
              <a:spcAft>
                <a:spcPts val="200"/>
              </a:spcAft>
              <a:buNone/>
              <a:defRPr/>
            </a:lvl2pPr>
            <a:lvl3pPr marL="0" indent="0">
              <a:spcAft>
                <a:spcPts val="200"/>
              </a:spcAft>
              <a:buNone/>
              <a:defRPr sz="1100" i="1">
                <a:solidFill>
                  <a:schemeClr val="bg2">
                    <a:lumMod val="50000"/>
                  </a:schemeClr>
                </a:solidFill>
              </a:defRPr>
            </a:lvl3pPr>
            <a:lvl4pPr marL="0" indent="0">
              <a:spcAft>
                <a:spcPts val="200"/>
              </a:spcAft>
              <a:buNone/>
              <a:defRPr sz="1100">
                <a:solidFill>
                  <a:schemeClr val="bg2">
                    <a:lumMod val="50000"/>
                  </a:schemeClr>
                </a:solidFill>
              </a:defRPr>
            </a:lvl4pPr>
            <a:lvl5pPr marL="0" indent="0">
              <a:spcAft>
                <a:spcPts val="200"/>
              </a:spcAft>
              <a:buNone/>
              <a:defRPr sz="1100">
                <a:solidFill>
                  <a:schemeClr val="bg2">
                    <a:lumMod val="50000"/>
                  </a:schemeClr>
                </a:solidFill>
              </a:defRPr>
            </a:lvl5pPr>
          </a:lstStyle>
          <a:p>
            <a:pPr lvl="0"/>
            <a:r>
              <a:rPr lang="en-US" dirty="0"/>
              <a:t>Title</a:t>
            </a:r>
            <a:br>
              <a:rPr lang="en-US" dirty="0"/>
            </a:br>
            <a:r>
              <a:rPr lang="en-US" dirty="0"/>
              <a:t>Phone</a:t>
            </a:r>
            <a:br>
              <a:rPr lang="en-US" dirty="0"/>
            </a:br>
            <a:r>
              <a:rPr lang="en-US" dirty="0"/>
              <a:t>Email</a:t>
            </a:r>
          </a:p>
        </p:txBody>
      </p:sp>
      <p:sp>
        <p:nvSpPr>
          <p:cNvPr id="10" name="Rectangle 9">
            <a:extLst>
              <a:ext uri="{FF2B5EF4-FFF2-40B4-BE49-F238E27FC236}">
                <a16:creationId xmlns:a16="http://schemas.microsoft.com/office/drawing/2014/main" id="{F280BB4D-F50F-42A5-8C8F-D8500C4E6015}"/>
              </a:ext>
            </a:extLst>
          </p:cNvPr>
          <p:cNvSpPr/>
          <p:nvPr userDrawn="1"/>
        </p:nvSpPr>
        <p:spPr>
          <a:xfrm>
            <a:off x="381000" y="-1"/>
            <a:ext cx="154781" cy="19267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pic>
        <p:nvPicPr>
          <p:cNvPr id="4"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21600" y="356400"/>
            <a:ext cx="2599200" cy="310525"/>
          </a:xfrm>
          <a:prstGeom prst="rect">
            <a:avLst/>
          </a:prstGeom>
        </p:spPr>
      </p:pic>
    </p:spTree>
    <p:extLst>
      <p:ext uri="{BB962C8B-B14F-4D97-AF65-F5344CB8AC3E}">
        <p14:creationId xmlns:p14="http://schemas.microsoft.com/office/powerpoint/2010/main" val="32987038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End Slide - Blue">
    <p:bg>
      <p:bgPr>
        <a:solidFill>
          <a:schemeClr val="tx2"/>
        </a:solidFill>
        <a:effectLst/>
      </p:bgPr>
    </p:bg>
    <p:spTree>
      <p:nvGrpSpPr>
        <p:cNvPr id="1" name=""/>
        <p:cNvGrpSpPr/>
        <p:nvPr/>
      </p:nvGrpSpPr>
      <p:grpSpPr>
        <a:xfrm>
          <a:off x="0" y="0"/>
          <a:ext cx="0" cy="0"/>
          <a:chOff x="0" y="0"/>
          <a:chExt cx="0" cy="0"/>
        </a:xfrm>
      </p:grpSpPr>
      <p:sp>
        <p:nvSpPr>
          <p:cNvPr id="10" name="Mayer Brown Disclaimer"/>
          <p:cNvSpPr/>
          <p:nvPr/>
        </p:nvSpPr>
        <p:spPr>
          <a:xfrm>
            <a:off x="411480" y="4525670"/>
            <a:ext cx="8300085" cy="300082"/>
          </a:xfrm>
          <a:prstGeom prst="rect">
            <a:avLst/>
          </a:prstGeom>
        </p:spPr>
        <p:txBody>
          <a:bodyPr wrap="square">
            <a:spAutoFit/>
          </a:bodyPr>
          <a:lstStyle/>
          <a:p>
            <a:pPr marL="0" marR="0" lvl="0" indent="0" algn="just" defTabSz="914400" rtl="0" eaLnBrk="0" fontAlgn="base" latinLnBrk="0" hangingPunct="0">
              <a:lnSpc>
                <a:spcPct val="100000"/>
              </a:lnSpc>
              <a:spcBef>
                <a:spcPts val="0"/>
              </a:spcBef>
              <a:spcAft>
                <a:spcPts val="200"/>
              </a:spcAft>
              <a:buClrTx/>
              <a:buSzTx/>
              <a:buFontTx/>
              <a:buNone/>
              <a:tabLst/>
              <a:defRPr/>
            </a:pPr>
            <a:r>
              <a:rPr kumimoji="0" lang="en-US" sz="450" b="0" i="0" u="none" strike="noStrike" kern="1200" cap="none" spc="0" normalizeH="0" baseline="0" noProof="0" dirty="0">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rPr>
              <a:t>Mayer Brown is a global services provider comprising associated legal practices that are separate entities, including Mayer Brown LLP (Illinois, USA), Mayer Brown International LLP (England), Mayer Brown (a Hong Kong partnership) and </a:t>
            </a:r>
            <a:r>
              <a:rPr kumimoji="0" lang="en-US" sz="450" b="0" i="0" u="none" strike="noStrike" kern="1200" cap="none" spc="0" normalizeH="0" baseline="0" noProof="0" dirty="0" err="1">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rPr>
              <a:t>Tauil</a:t>
            </a:r>
            <a:r>
              <a:rPr kumimoji="0" lang="en-US" sz="450" b="0" i="0" u="none" strike="noStrike" kern="1200" cap="none" spc="0" normalizeH="0" baseline="0" noProof="0" dirty="0">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rPr>
              <a:t> &amp; </a:t>
            </a:r>
            <a:r>
              <a:rPr kumimoji="0" lang="en-US" sz="450" b="0" i="0" u="none" strike="noStrike" kern="1200" cap="none" spc="0" normalizeH="0" baseline="0" noProof="0" dirty="0" err="1">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rPr>
              <a:t>Chequer</a:t>
            </a:r>
            <a:r>
              <a:rPr kumimoji="0" lang="en-US" sz="450" b="0" i="0" u="none" strike="noStrike" kern="1200" cap="none" spc="0" normalizeH="0" baseline="0" noProof="0" dirty="0">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rPr>
              <a:t> </a:t>
            </a:r>
            <a:r>
              <a:rPr kumimoji="0" lang="en-US" sz="450" b="0" i="0" u="none" strike="noStrike" kern="1200" cap="none" spc="0" normalizeH="0" baseline="0" noProof="0" dirty="0" err="1">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rPr>
              <a:t>Advogados</a:t>
            </a:r>
            <a:r>
              <a:rPr kumimoji="0" lang="en-US" sz="450" b="0" i="0" u="none" strike="noStrike" kern="1200" cap="none" spc="0" normalizeH="0" baseline="0" noProof="0" dirty="0">
                <a:ln>
                  <a:noFill/>
                </a:ln>
                <a:solidFill>
                  <a:schemeClr val="bg1"/>
                </a:solidFill>
                <a:effectLst/>
                <a:uLnTx/>
                <a:uFillTx/>
                <a:latin typeface="Segoe UI" panose="020B0502040204020203" pitchFamily="34" charset="0"/>
                <a:ea typeface="SimSun" panose="02010600030101010101" pitchFamily="2" charset="-122"/>
                <a:cs typeface="Segoe UI" panose="020B0502040204020203" pitchFamily="34" charset="0"/>
              </a:rPr>
              <a:t> (a Brazilian law partnership) (collectively the “Mayer Brown Practices”) and non-legal service providers, which provide consultancy services (the “Mayer Brown Consultancies”). The Mayer Brown Practices and Mayer Brown Consultancies are established in various jurisdictions and may be a legal person or a partnership. Details of the individual Mayer Brown Practices and Mayer Brown Consultancies can be found in the Legal Notices section of our website. “Mayer Brown” and the Mayer Brown logo are the trademarks of Mayer Brown. © Mayer Brown. All rights reserved.</a:t>
            </a:r>
          </a:p>
        </p:txBody>
      </p:sp>
      <p:sp>
        <p:nvSpPr>
          <p:cNvPr id="5" name="Mayer Brown Web Address"/>
          <p:cNvSpPr txBox="1">
            <a:spLocks/>
          </p:cNvSpPr>
          <p:nvPr/>
        </p:nvSpPr>
        <p:spPr>
          <a:xfrm>
            <a:off x="653224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800">
                <a:solidFill>
                  <a:schemeClr val="bg1"/>
                </a:solidFill>
                <a:ea typeface="SimSun" panose="02010600030101010101" pitchFamily="2" charset="-122"/>
              </a:rPr>
              <a:t>mayerbrown.com</a:t>
            </a:r>
            <a:endParaRPr lang="en-US" sz="800" dirty="0">
              <a:solidFill>
                <a:schemeClr val="bg1"/>
              </a:solidFill>
              <a:ea typeface="SimSun" panose="02010600030101010101" pitchFamily="2" charset="-122"/>
            </a:endParaRPr>
          </a:p>
        </p:txBody>
      </p:sp>
      <p:sp>
        <p:nvSpPr>
          <p:cNvPr id="6" name="Footer Placeholder 4"/>
          <p:cNvSpPr txBox="1">
            <a:spLocks/>
          </p:cNvSpPr>
          <p:nvPr/>
        </p:nvSpPr>
        <p:spPr>
          <a:xfrm>
            <a:off x="409575" y="4299203"/>
            <a:ext cx="2194560" cy="116586"/>
          </a:xfrm>
          <a:prstGeom prst="rect">
            <a:avLst/>
          </a:prstGeom>
        </p:spPr>
        <p:txBody>
          <a:bodyPr vert="horz" lIns="91440" tIns="45720" rIns="91440" bIns="45720" rtlCol="0" anchor="ctr"/>
          <a:lstStyle>
            <a:defPPr>
              <a:defRPr lang="en-US"/>
            </a:defPPr>
            <a:lvl1pPr marL="0" algn="l" defTabSz="914400" rtl="0" eaLnBrk="1" latinLnBrk="0" hangingPunct="1">
              <a:defRPr sz="900" kern="1200">
                <a:solidFill>
                  <a:srgbClr val="FAA818"/>
                </a:solidFill>
                <a:latin typeface="Segoe UI" panose="020B0502040204020203" pitchFamily="34" charset="0"/>
                <a:ea typeface="+mn-ea"/>
                <a:cs typeface="Segoe UI" panose="020B0502040204020203"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en-US" sz="800" dirty="0">
                <a:solidFill>
                  <a:schemeClr val="bg1"/>
                </a:solidFill>
              </a:rPr>
              <a:t>Americas </a:t>
            </a:r>
            <a:r>
              <a:rPr lang="en-US" sz="800" dirty="0">
                <a:solidFill>
                  <a:schemeClr val="accent1"/>
                </a:solidFill>
              </a:rPr>
              <a:t>|</a:t>
            </a:r>
            <a:r>
              <a:rPr lang="en-US" sz="800" dirty="0">
                <a:solidFill>
                  <a:schemeClr val="bg1"/>
                </a:solidFill>
              </a:rPr>
              <a:t> Asia </a:t>
            </a:r>
            <a:r>
              <a:rPr lang="en-US" sz="800" dirty="0">
                <a:solidFill>
                  <a:schemeClr val="accent1"/>
                </a:solidFill>
              </a:rPr>
              <a:t>|</a:t>
            </a:r>
            <a:r>
              <a:rPr lang="en-US" sz="800" dirty="0">
                <a:solidFill>
                  <a:schemeClr val="bg1"/>
                </a:solidFill>
              </a:rPr>
              <a:t> Europe</a:t>
            </a:r>
            <a:r>
              <a:rPr lang="en-US" sz="800" baseline="0" dirty="0">
                <a:solidFill>
                  <a:schemeClr val="bg1"/>
                </a:solidFill>
              </a:rPr>
              <a:t> </a:t>
            </a:r>
            <a:r>
              <a:rPr lang="en-US" sz="800" baseline="0" dirty="0">
                <a:solidFill>
                  <a:schemeClr val="accent1"/>
                </a:solidFill>
              </a:rPr>
              <a:t>|</a:t>
            </a:r>
            <a:r>
              <a:rPr lang="en-US" sz="800" baseline="0" dirty="0">
                <a:solidFill>
                  <a:schemeClr val="bg1"/>
                </a:solidFill>
              </a:rPr>
              <a:t> Middle East</a:t>
            </a:r>
            <a:endParaRPr lang="en-US" sz="800" dirty="0">
              <a:solidFill>
                <a:schemeClr val="bg1"/>
              </a:solidFill>
            </a:endParaRPr>
          </a:p>
        </p:txBody>
      </p:sp>
    </p:spTree>
    <p:extLst>
      <p:ext uri="{BB962C8B-B14F-4D97-AF65-F5344CB8AC3E}">
        <p14:creationId xmlns:p14="http://schemas.microsoft.com/office/powerpoint/2010/main" val="174526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 Blue">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914400" y="1759744"/>
            <a:ext cx="7302500" cy="1021556"/>
          </a:xfrm>
        </p:spPr>
        <p:txBody>
          <a:bodyPr anchor="t"/>
          <a:lstStyle>
            <a:lvl1pPr algn="l">
              <a:defRPr sz="4200" b="0" cap="none">
                <a:solidFill>
                  <a:schemeClr val="bg1"/>
                </a:solidFill>
                <a:latin typeface="Segoe UI Light" panose="020B0502040204020203" pitchFamily="34" charset="0"/>
                <a:cs typeface="Segoe UI Light" panose="020B0502040204020203" pitchFamily="34" charset="0"/>
              </a:defRPr>
            </a:lvl1pPr>
          </a:lstStyle>
          <a:p>
            <a:r>
              <a:rPr lang="en-US" dirty="0"/>
              <a:t>Click To Edit Master Title Style</a:t>
            </a:r>
          </a:p>
        </p:txBody>
      </p:sp>
      <p:sp>
        <p:nvSpPr>
          <p:cNvPr id="3" name="Text Placeholder 2"/>
          <p:cNvSpPr>
            <a:spLocks noGrp="1"/>
          </p:cNvSpPr>
          <p:nvPr>
            <p:ph type="body" idx="1" hasCustomPrompt="1"/>
          </p:nvPr>
        </p:nvSpPr>
        <p:spPr>
          <a:xfrm>
            <a:off x="914400" y="627460"/>
            <a:ext cx="7302500" cy="1125140"/>
          </a:xfrm>
        </p:spPr>
        <p:txBody>
          <a:bodyPr anchor="b"/>
          <a:lstStyle>
            <a:lvl1pPr marL="0" indent="0">
              <a:buNone/>
              <a:defRPr sz="2600" b="0">
                <a:solidFill>
                  <a:schemeClr val="bg1"/>
                </a:solidFill>
                <a:latin typeface="Segoe UI Light" panose="020B0502040204020203" pitchFamily="34" charset="0"/>
                <a:cs typeface="Segoe UI Light" panose="020B0502040204020203"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5" name="Date Placeholder 4"/>
          <p:cNvSpPr>
            <a:spLocks noGrp="1"/>
          </p:cNvSpPr>
          <p:nvPr>
            <p:ph type="dt" sz="half" idx="10"/>
          </p:nvPr>
        </p:nvSpPr>
        <p:spPr>
          <a:xfrm>
            <a:off x="6091117" y="4767900"/>
            <a:ext cx="1219200" cy="155448"/>
          </a:xfrm>
        </p:spPr>
        <p:txBody>
          <a:bodyPr/>
          <a:lstStyle>
            <a:lvl1pPr>
              <a:defRPr>
                <a:solidFill>
                  <a:schemeClr val="bg1"/>
                </a:solidFill>
              </a:defRPr>
            </a:lvl1pPr>
          </a:lstStyle>
          <a:p>
            <a:endParaRPr lang="en-US" dirty="0"/>
          </a:p>
        </p:txBody>
      </p:sp>
      <p:sp>
        <p:nvSpPr>
          <p:cNvPr id="6" name="Footer Placeholder 5"/>
          <p:cNvSpPr>
            <a:spLocks noGrp="1"/>
          </p:cNvSpPr>
          <p:nvPr>
            <p:ph type="ftr" sz="quarter" idx="11"/>
          </p:nvPr>
        </p:nvSpPr>
        <p:spPr>
          <a:xfrm>
            <a:off x="290513" y="4767900"/>
            <a:ext cx="3081337" cy="116586"/>
          </a:xfrm>
        </p:spPr>
        <p:txBody>
          <a:bodyPr/>
          <a:lstStyle>
            <a:lvl1pPr>
              <a:defRPr>
                <a:solidFill>
                  <a:schemeClr val="bg1"/>
                </a:solidFill>
              </a:defRPr>
            </a:lvl1pPr>
          </a:lstStyle>
          <a:p>
            <a:endParaRPr lang="en-US" dirty="0"/>
          </a:p>
        </p:txBody>
      </p:sp>
      <p:sp>
        <p:nvSpPr>
          <p:cNvPr id="7" name="Slide Number Placeholder 9"/>
          <p:cNvSpPr>
            <a:spLocks noGrp="1"/>
          </p:cNvSpPr>
          <p:nvPr>
            <p:ph type="sldNum" sz="quarter" idx="12"/>
          </p:nvPr>
        </p:nvSpPr>
        <p:spPr>
          <a:xfrm>
            <a:off x="4104322" y="4767900"/>
            <a:ext cx="914400" cy="155448"/>
          </a:xfrm>
        </p:spPr>
        <p:txBody>
          <a:bodyPr/>
          <a:lstStyle>
            <a:lvl1pPr>
              <a:defRPr>
                <a:solidFill>
                  <a:schemeClr val="bg1"/>
                </a:solidFill>
              </a:defRPr>
            </a:lvl1p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606799" y="4755600"/>
            <a:ext cx="1198800" cy="143220"/>
          </a:xfrm>
          <a:prstGeom prst="rect">
            <a:avLst/>
          </a:prstGeom>
        </p:spPr>
      </p:pic>
    </p:spTree>
    <p:extLst>
      <p:ext uri="{BB962C8B-B14F-4D97-AF65-F5344CB8AC3E}">
        <p14:creationId xmlns:p14="http://schemas.microsoft.com/office/powerpoint/2010/main" val="1748350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0" name="Picture 9"/>
          <p:cNvPicPr>
            <a:picLocks noChangeAspect="1"/>
          </p:cNvPicPr>
          <p:nvPr userDrawn="1"/>
        </p:nvPicPr>
        <p:blipFill rotWithShape="1">
          <a:blip r:embed="rId2" cstate="print">
            <a:extLst>
              <a:ext uri="{28A0092B-C50C-407E-A947-70E740481C1C}">
                <a14:useLocalDpi xmlns:a14="http://schemas.microsoft.com/office/drawing/2010/main" val="0"/>
              </a:ext>
            </a:extLst>
          </a:blip>
          <a:srcRect b="74357"/>
          <a:stretch/>
        </p:blipFill>
        <p:spPr>
          <a:xfrm>
            <a:off x="-2380" y="-1"/>
            <a:ext cx="9144000" cy="1320085"/>
          </a:xfrm>
          <a:prstGeom prst="rect">
            <a:avLst/>
          </a:prstGeom>
        </p:spPr>
      </p:pic>
      <p:sp>
        <p:nvSpPr>
          <p:cNvPr id="19" name="Rectangle 18"/>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 name="Title 1"/>
          <p:cNvSpPr>
            <a:spLocks noGrp="1"/>
          </p:cNvSpPr>
          <p:nvPr>
            <p:ph type="title"/>
          </p:nvPr>
        </p:nvSpPr>
        <p:spPr>
          <a:xfrm>
            <a:off x="914400" y="260351"/>
            <a:ext cx="7315199" cy="821850"/>
          </a:xfrm>
        </p:spPr>
        <p:txBody>
          <a:bodyPr anchor="b"/>
          <a:lstStyle>
            <a:lvl1pPr>
              <a:defRPr sz="2800">
                <a:solidFill>
                  <a:schemeClr val="bg1"/>
                </a:solidFill>
                <a:latin typeface="Segoe UI" panose="020B0502040204020203" pitchFamily="34" charset="0"/>
                <a:cs typeface="Segoe UI" panose="020B0502040204020203" pitchFamily="34" charset="0"/>
              </a:defRPr>
            </a:lvl1pPr>
          </a:lstStyle>
          <a:p>
            <a:r>
              <a:rPr lang="en-US"/>
              <a:t>Click to edit Master title style</a:t>
            </a:r>
            <a:endParaRPr dirty="0"/>
          </a:p>
        </p:txBody>
      </p:sp>
      <p:sp>
        <p:nvSpPr>
          <p:cNvPr id="3" name="Content Placeholder 2"/>
          <p:cNvSpPr>
            <a:spLocks noGrp="1"/>
          </p:cNvSpPr>
          <p:nvPr>
            <p:ph idx="1"/>
          </p:nvPr>
        </p:nvSpPr>
        <p:spPr>
          <a:xfrm>
            <a:off x="914400" y="1390650"/>
            <a:ext cx="7315199" cy="3305385"/>
          </a:xfrm>
        </p:spPr>
        <p:txBody>
          <a:bodyPr/>
          <a:lstStyle>
            <a:lvl1pPr marL="285750" indent="-285750">
              <a:buClr>
                <a:schemeClr val="accent1"/>
              </a:buClr>
              <a:buFont typeface="Arial" panose="020B0604020202020204" pitchFamily="34" charset="0"/>
              <a:buChar char="•"/>
              <a:defRPr sz="1800">
                <a:latin typeface="Segoe UI" panose="020B0502040204020203" pitchFamily="34" charset="0"/>
                <a:cs typeface="Segoe UI" panose="020B0502040204020203" pitchFamily="34" charset="0"/>
              </a:defRPr>
            </a:lvl1pPr>
            <a:lvl2pPr>
              <a:buClr>
                <a:schemeClr val="accent1"/>
              </a:buClr>
              <a:defRPr sz="1600">
                <a:latin typeface="Segoe UI" panose="020B0502040204020203" pitchFamily="34" charset="0"/>
                <a:cs typeface="Segoe UI" panose="020B0502040204020203" pitchFamily="34" charset="0"/>
              </a:defRPr>
            </a:lvl2pPr>
            <a:lvl3pPr>
              <a:buClr>
                <a:schemeClr val="accent1"/>
              </a:buClr>
              <a:defRPr sz="1200">
                <a:latin typeface="Segoe UI" panose="020B0502040204020203" pitchFamily="34" charset="0"/>
                <a:cs typeface="Segoe UI" panose="020B0502040204020203" pitchFamily="34" charset="0"/>
              </a:defRPr>
            </a:lvl3pPr>
            <a:lvl4pPr>
              <a:buClr>
                <a:schemeClr val="accent1"/>
              </a:buClr>
              <a:defRPr sz="1200">
                <a:latin typeface="Segoe UI" panose="020B0502040204020203" pitchFamily="34" charset="0"/>
                <a:cs typeface="Segoe UI" panose="020B0502040204020203" pitchFamily="34" charset="0"/>
              </a:defRPr>
            </a:lvl4pPr>
            <a:lvl5pPr>
              <a:buClr>
                <a:schemeClr val="accent1"/>
              </a:buClr>
              <a:defRPr sz="1200">
                <a:latin typeface="Segoe UI" panose="020B0502040204020203" pitchFamily="34" charset="0"/>
                <a:cs typeface="Segoe UI" panose="020B0502040204020203"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7" name="Rectangle 6">
            <a:extLst>
              <a:ext uri="{FF2B5EF4-FFF2-40B4-BE49-F238E27FC236}">
                <a16:creationId xmlns:a16="http://schemas.microsoft.com/office/drawing/2014/main" id="{2A99CF95-F6DC-4BB0-BCA7-86186416F3BE}"/>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53E24E9F-7FCB-4E48-8ECE-44B20458F755}" type="slidenum">
              <a:rPr lang="en-GB" smtClean="0"/>
              <a:pPr/>
              <a:t>‹#›</a:t>
            </a:fld>
            <a:endParaRPr lang="en-GB" dirty="0"/>
          </a:p>
        </p:txBody>
      </p:sp>
      <p:pic>
        <p:nvPicPr>
          <p:cNvPr id="4"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4293849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2" name="Picture 11"/>
          <p:cNvPicPr>
            <a:picLocks noChangeAspect="1"/>
          </p:cNvPicPr>
          <p:nvPr userDrawn="1"/>
        </p:nvPicPr>
        <p:blipFill rotWithShape="1">
          <a:blip r:embed="rId2" cstate="print">
            <a:extLst>
              <a:ext uri="{28A0092B-C50C-407E-A947-70E740481C1C}">
                <a14:useLocalDpi xmlns:a14="http://schemas.microsoft.com/office/drawing/2010/main" val="0"/>
              </a:ext>
            </a:extLst>
          </a:blip>
          <a:srcRect b="74357"/>
          <a:stretch/>
        </p:blipFill>
        <p:spPr>
          <a:xfrm>
            <a:off x="-2380" y="-1"/>
            <a:ext cx="9144000" cy="1320085"/>
          </a:xfrm>
          <a:prstGeom prst="rect">
            <a:avLst/>
          </a:prstGeom>
        </p:spPr>
      </p:pic>
      <p:sp>
        <p:nvSpPr>
          <p:cNvPr id="2" name="Title 1"/>
          <p:cNvSpPr>
            <a:spLocks noGrp="1"/>
          </p:cNvSpPr>
          <p:nvPr>
            <p:ph type="title"/>
          </p:nvPr>
        </p:nvSpPr>
        <p:spPr>
          <a:xfrm>
            <a:off x="914400" y="270445"/>
            <a:ext cx="7315199" cy="822960"/>
          </a:xfrm>
        </p:spPr>
        <p:txBody>
          <a:bodyPr/>
          <a:lstStyle>
            <a:lvl1pPr>
              <a:defRPr sz="2800">
                <a:solidFill>
                  <a:schemeClr val="bg1"/>
                </a:solidFill>
              </a:defRPr>
            </a:lvl1pPr>
          </a:lstStyle>
          <a:p>
            <a:r>
              <a:rPr lang="en-US"/>
              <a:t>Click to edit Master title style</a:t>
            </a:r>
            <a:endParaRPr dirty="0"/>
          </a:p>
        </p:txBody>
      </p:sp>
      <p:sp>
        <p:nvSpPr>
          <p:cNvPr id="3" name="Content Placeholder 2"/>
          <p:cNvSpPr>
            <a:spLocks noGrp="1"/>
          </p:cNvSpPr>
          <p:nvPr>
            <p:ph sz="half" idx="1"/>
          </p:nvPr>
        </p:nvSpPr>
        <p:spPr>
          <a:xfrm>
            <a:off x="914399" y="1373548"/>
            <a:ext cx="3474720" cy="3322487"/>
          </a:xfrm>
        </p:spPr>
        <p:txBody>
          <a:bodyPr/>
          <a:lstStyle>
            <a:lvl1pPr>
              <a:buClr>
                <a:schemeClr val="accent1"/>
              </a:buClr>
              <a:defRPr sz="1800"/>
            </a:lvl1pPr>
            <a:lvl2pPr>
              <a:buClr>
                <a:schemeClr val="accent1"/>
              </a:buClr>
              <a:defRPr sz="1600"/>
            </a:lvl2pPr>
            <a:lvl3pPr>
              <a:buClr>
                <a:schemeClr val="accent1"/>
              </a:buClr>
              <a:defRPr sz="1200"/>
            </a:lvl3pPr>
            <a:lvl4pPr>
              <a:buClr>
                <a:schemeClr val="accent1"/>
              </a:buClr>
              <a:defRPr sz="1200"/>
            </a:lvl4pPr>
            <a:lvl5pPr>
              <a:buClr>
                <a:schemeClr val="accent1"/>
              </a:buClr>
              <a:defRPr sz="1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4754878" y="1373548"/>
            <a:ext cx="3474720" cy="3322487"/>
          </a:xfrm>
        </p:spPr>
        <p:txBody>
          <a:bodyPr/>
          <a:lstStyle>
            <a:lvl1pPr>
              <a:buClr>
                <a:schemeClr val="accent1"/>
              </a:buClr>
              <a:defRPr sz="1800"/>
            </a:lvl1pPr>
            <a:lvl2pPr>
              <a:buClr>
                <a:schemeClr val="accent1"/>
              </a:buClr>
              <a:defRPr sz="1600"/>
            </a:lvl2pPr>
            <a:lvl3pPr>
              <a:buClr>
                <a:schemeClr val="accent1"/>
              </a:buClr>
              <a:defRPr sz="1200"/>
            </a:lvl3pPr>
            <a:lvl4pPr>
              <a:buClr>
                <a:schemeClr val="accent1"/>
              </a:buClr>
              <a:defRPr sz="1200"/>
            </a:lvl4pPr>
            <a:lvl5pPr>
              <a:buClr>
                <a:schemeClr val="accent1"/>
              </a:buClr>
              <a:defRPr sz="12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0" name="Rectangle 9"/>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Rectangle 7">
            <a:extLst>
              <a:ext uri="{FF2B5EF4-FFF2-40B4-BE49-F238E27FC236}">
                <a16:creationId xmlns:a16="http://schemas.microsoft.com/office/drawing/2014/main" id="{AE2355FE-A0D7-4C22-9E6D-41A0EF0FB496}"/>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6" name="Date Placeholder 5"/>
          <p:cNvSpPr>
            <a:spLocks noGrp="1"/>
          </p:cNvSpPr>
          <p:nvPr>
            <p:ph type="dt" sz="half" idx="10"/>
          </p:nvPr>
        </p:nvSpPr>
        <p:spPr/>
        <p:txBody>
          <a:bodyPr/>
          <a:lstStyle/>
          <a:p>
            <a:endParaRPr lang="en-US" dirty="0"/>
          </a:p>
        </p:txBody>
      </p:sp>
      <p:sp>
        <p:nvSpPr>
          <p:cNvPr id="7" name="Footer Placeholder 6"/>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3E24E9F-7FCB-4E48-8ECE-44B20458F755}" type="slidenum">
              <a:rPr lang="en-GB" smtClean="0"/>
              <a:pPr/>
              <a:t>‹#›</a:t>
            </a:fld>
            <a:endParaRPr lang="en-GB" dirty="0"/>
          </a:p>
        </p:txBody>
      </p:sp>
      <p:pic>
        <p:nvPicPr>
          <p:cNvPr id="5"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1254542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4" name="Picture 13"/>
          <p:cNvPicPr>
            <a:picLocks noChangeAspect="1"/>
          </p:cNvPicPr>
          <p:nvPr userDrawn="1"/>
        </p:nvPicPr>
        <p:blipFill rotWithShape="1">
          <a:blip r:embed="rId2" cstate="print">
            <a:extLst>
              <a:ext uri="{28A0092B-C50C-407E-A947-70E740481C1C}">
                <a14:useLocalDpi xmlns:a14="http://schemas.microsoft.com/office/drawing/2010/main" val="0"/>
              </a:ext>
            </a:extLst>
          </a:blip>
          <a:srcRect b="74357"/>
          <a:stretch/>
        </p:blipFill>
        <p:spPr>
          <a:xfrm>
            <a:off x="-2380" y="-1"/>
            <a:ext cx="9144000" cy="1320085"/>
          </a:xfrm>
          <a:prstGeom prst="rect">
            <a:avLst/>
          </a:prstGeom>
        </p:spPr>
      </p:pic>
      <p:sp>
        <p:nvSpPr>
          <p:cNvPr id="2" name="Title 1"/>
          <p:cNvSpPr>
            <a:spLocks noGrp="1"/>
          </p:cNvSpPr>
          <p:nvPr>
            <p:ph type="title"/>
          </p:nvPr>
        </p:nvSpPr>
        <p:spPr>
          <a:xfrm>
            <a:off x="914399" y="268471"/>
            <a:ext cx="7315199" cy="822960"/>
          </a:xfrm>
        </p:spPr>
        <p:txBody>
          <a:bodyPr/>
          <a:lstStyle>
            <a:lvl1pPr>
              <a:defRPr sz="2800">
                <a:solidFill>
                  <a:schemeClr val="bg1"/>
                </a:solidFill>
              </a:defRPr>
            </a:lvl1pPr>
          </a:lstStyle>
          <a:p>
            <a:r>
              <a:rPr lang="en-US" dirty="0"/>
              <a:t>Click to edit Master title style</a:t>
            </a:r>
            <a:endParaRPr dirty="0"/>
          </a:p>
        </p:txBody>
      </p:sp>
      <p:sp>
        <p:nvSpPr>
          <p:cNvPr id="3" name="Text Placeholder 2"/>
          <p:cNvSpPr>
            <a:spLocks noGrp="1"/>
          </p:cNvSpPr>
          <p:nvPr>
            <p:ph type="body" idx="1"/>
          </p:nvPr>
        </p:nvSpPr>
        <p:spPr>
          <a:xfrm>
            <a:off x="914400" y="1416036"/>
            <a:ext cx="3513909" cy="336090"/>
          </a:xfrm>
        </p:spPr>
        <p:txBody>
          <a:bodyPr anchor="ctr" anchorCtr="0"/>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914400" y="1795464"/>
            <a:ext cx="3513909" cy="2900571"/>
          </a:xfrm>
        </p:spPr>
        <p:txBody>
          <a:bodyPr/>
          <a:lstStyle>
            <a:lvl1pPr>
              <a:buClr>
                <a:schemeClr val="accent1"/>
              </a:buClr>
              <a:defRPr sz="1400"/>
            </a:lvl1pPr>
            <a:lvl2pPr>
              <a:buClr>
                <a:schemeClr val="accent1"/>
              </a:buClr>
              <a:defRPr sz="1200"/>
            </a:lvl2pPr>
            <a:lvl3pPr>
              <a:buClr>
                <a:schemeClr val="accent1"/>
              </a:buClr>
              <a:defRPr sz="1050"/>
            </a:lvl3pPr>
            <a:lvl4pPr>
              <a:buClr>
                <a:schemeClr val="accent1"/>
              </a:buClr>
              <a:defRPr sz="1050"/>
            </a:lvl4pPr>
            <a:lvl5pPr>
              <a:buClr>
                <a:schemeClr val="accent1"/>
              </a:buClr>
              <a:defRPr sz="105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4681362" y="1416036"/>
            <a:ext cx="3548236" cy="336090"/>
          </a:xfrm>
        </p:spPr>
        <p:txBody>
          <a:bodyPr anchor="ctr" anchorCtr="0"/>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81362" y="1795464"/>
            <a:ext cx="3548236" cy="2900571"/>
          </a:xfrm>
        </p:spPr>
        <p:txBody>
          <a:bodyPr/>
          <a:lstStyle>
            <a:lvl1pPr>
              <a:buClr>
                <a:schemeClr val="accent1"/>
              </a:buClr>
              <a:defRPr sz="1400"/>
            </a:lvl1pPr>
            <a:lvl2pPr>
              <a:buClr>
                <a:schemeClr val="accent1"/>
              </a:buClr>
              <a:defRPr sz="1200"/>
            </a:lvl2pPr>
            <a:lvl3pPr>
              <a:buClr>
                <a:schemeClr val="accent1"/>
              </a:buClr>
              <a:defRPr sz="1050"/>
            </a:lvl3pPr>
            <a:lvl4pPr>
              <a:buClr>
                <a:schemeClr val="accent1"/>
              </a:buClr>
              <a:defRPr sz="1050"/>
            </a:lvl4pPr>
            <a:lvl5pPr>
              <a:buClr>
                <a:schemeClr val="accent1"/>
              </a:buClr>
              <a:defRPr sz="105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12" name="Rectangle 11"/>
          <p:cNvSpPr/>
          <p:nvPr/>
        </p:nvSpPr>
        <p:spPr>
          <a:xfrm>
            <a:off x="381000" y="0"/>
            <a:ext cx="154781" cy="1005840"/>
          </a:xfrm>
          <a:prstGeom prst="rect">
            <a:avLst/>
          </a:prstGeom>
          <a:solidFill>
            <a:srgbClr val="FAA81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0" name="Rectangle 9">
            <a:extLst>
              <a:ext uri="{FF2B5EF4-FFF2-40B4-BE49-F238E27FC236}">
                <a16:creationId xmlns:a16="http://schemas.microsoft.com/office/drawing/2014/main" id="{58D8DE84-1A0A-4BBB-8A88-9C6AB27B1B7F}"/>
              </a:ext>
            </a:extLst>
          </p:cNvPr>
          <p:cNvSpPr/>
          <p:nvPr userDrawn="1"/>
        </p:nvSpPr>
        <p:spPr>
          <a:xfrm>
            <a:off x="381000" y="0"/>
            <a:ext cx="154781" cy="10058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8" name="Date Placeholder 7"/>
          <p:cNvSpPr>
            <a:spLocks noGrp="1"/>
          </p:cNvSpPr>
          <p:nvPr>
            <p:ph type="dt" sz="half" idx="10"/>
          </p:nvPr>
        </p:nvSpPr>
        <p:spPr/>
        <p:txBody>
          <a:bodyPr/>
          <a:lstStyle/>
          <a:p>
            <a:endParaRPr lang="en-US" dirty="0"/>
          </a:p>
        </p:txBody>
      </p:sp>
      <p:sp>
        <p:nvSpPr>
          <p:cNvPr id="9" name="Footer Placeholder 8"/>
          <p:cNvSpPr>
            <a:spLocks noGrp="1"/>
          </p:cNvSpPr>
          <p:nvPr>
            <p:ph type="ftr" sz="quarter" idx="11"/>
          </p:nvPr>
        </p:nvSpPr>
        <p:spPr/>
        <p:txBody>
          <a:bodyPr/>
          <a:lstStyle/>
          <a:p>
            <a:endParaRPr lang="en-US"/>
          </a:p>
        </p:txBody>
      </p:sp>
      <p:sp>
        <p:nvSpPr>
          <p:cNvPr id="11" name="Slide Number Placeholder 10"/>
          <p:cNvSpPr>
            <a:spLocks noGrp="1"/>
          </p:cNvSpPr>
          <p:nvPr>
            <p:ph type="sldNum" sz="quarter" idx="12"/>
          </p:nvPr>
        </p:nvSpPr>
        <p:spPr/>
        <p:txBody>
          <a:bodyPr/>
          <a:lstStyle/>
          <a:p>
            <a:fld id="{53E24E9F-7FCB-4E48-8ECE-44B20458F755}" type="slidenum">
              <a:rPr lang="en-GB" smtClean="0"/>
              <a:pPr/>
              <a:t>‹#›</a:t>
            </a:fld>
            <a:endParaRPr lang="en-GB" dirty="0"/>
          </a:p>
        </p:txBody>
      </p:sp>
      <p:pic>
        <p:nvPicPr>
          <p:cNvPr id="7" name="Mayer Brown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606799" y="4755600"/>
            <a:ext cx="1198800" cy="146520"/>
          </a:xfrm>
          <a:prstGeom prst="rect">
            <a:avLst/>
          </a:prstGeom>
        </p:spPr>
      </p:pic>
    </p:spTree>
    <p:extLst>
      <p:ext uri="{BB962C8B-B14F-4D97-AF65-F5344CB8AC3E}">
        <p14:creationId xmlns:p14="http://schemas.microsoft.com/office/powerpoint/2010/main" val="23031666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4400" y="264263"/>
            <a:ext cx="7315199" cy="822960"/>
          </a:xfrm>
          <a:prstGeom prst="rect">
            <a:avLst/>
          </a:prstGeom>
        </p:spPr>
        <p:txBody>
          <a:bodyPr vert="horz" lIns="0" tIns="0" rIns="0" bIns="0" rtlCol="0" anchor="b" anchorCtr="0">
            <a:noAutofit/>
          </a:bodyPr>
          <a:lstStyle/>
          <a:p>
            <a:r>
              <a:rPr lang="en-US"/>
              <a:t>Click to edit Master title style</a:t>
            </a:r>
            <a:endParaRPr dirty="0"/>
          </a:p>
        </p:txBody>
      </p:sp>
      <p:sp>
        <p:nvSpPr>
          <p:cNvPr id="3" name="Text Placeholder 2"/>
          <p:cNvSpPr>
            <a:spLocks noGrp="1"/>
          </p:cNvSpPr>
          <p:nvPr>
            <p:ph type="body" idx="1"/>
          </p:nvPr>
        </p:nvSpPr>
        <p:spPr>
          <a:xfrm>
            <a:off x="914400" y="1390650"/>
            <a:ext cx="7315199" cy="3309195"/>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14" name="Footer Placeholder 4"/>
          <p:cNvSpPr>
            <a:spLocks noGrp="1"/>
          </p:cNvSpPr>
          <p:nvPr>
            <p:ph type="ftr" sz="quarter" idx="3"/>
          </p:nvPr>
        </p:nvSpPr>
        <p:spPr>
          <a:xfrm>
            <a:off x="290513" y="4767900"/>
            <a:ext cx="3081337" cy="116586"/>
          </a:xfrm>
          <a:prstGeom prst="rect">
            <a:avLst/>
          </a:prstGeom>
        </p:spPr>
        <p:txBody>
          <a:bodyPr anchor="ctr"/>
          <a:lstStyle>
            <a:lvl1pPr>
              <a:defRPr sz="800">
                <a:solidFill>
                  <a:schemeClr val="tx2"/>
                </a:solidFill>
                <a:latin typeface="Segoe UI" panose="020B0502040204020203" pitchFamily="34" charset="0"/>
                <a:cs typeface="Segoe UI" panose="020B0502040204020203" pitchFamily="34" charset="0"/>
              </a:defRPr>
            </a:lvl1pPr>
          </a:lstStyle>
          <a:p>
            <a:endParaRPr lang="en-US"/>
          </a:p>
        </p:txBody>
      </p:sp>
      <p:sp>
        <p:nvSpPr>
          <p:cNvPr id="5" name="Date Placeholder 3"/>
          <p:cNvSpPr>
            <a:spLocks noGrp="1"/>
          </p:cNvSpPr>
          <p:nvPr>
            <p:ph type="dt" sz="half" idx="2"/>
          </p:nvPr>
        </p:nvSpPr>
        <p:spPr>
          <a:xfrm>
            <a:off x="6091117" y="4767900"/>
            <a:ext cx="1219200" cy="155448"/>
          </a:xfrm>
          <a:prstGeom prst="rect">
            <a:avLst/>
          </a:prstGeom>
        </p:spPr>
        <p:txBody>
          <a:bodyPr anchor="ctr"/>
          <a:lstStyle>
            <a:lvl1pPr algn="ctr">
              <a:defRPr sz="800">
                <a:solidFill>
                  <a:schemeClr val="tx2"/>
                </a:solidFill>
                <a:latin typeface="Segoe UI" panose="020B0502040204020203" pitchFamily="34" charset="0"/>
                <a:cs typeface="Segoe UI" panose="020B0502040204020203" pitchFamily="34" charset="0"/>
              </a:defRPr>
            </a:lvl1pPr>
          </a:lstStyle>
          <a:p>
            <a:endParaRPr lang="en-US" dirty="0"/>
          </a:p>
        </p:txBody>
      </p:sp>
      <p:sp>
        <p:nvSpPr>
          <p:cNvPr id="6" name="Slide Number Placeholder 5"/>
          <p:cNvSpPr>
            <a:spLocks noGrp="1"/>
          </p:cNvSpPr>
          <p:nvPr>
            <p:ph type="sldNum" sz="quarter" idx="4"/>
          </p:nvPr>
        </p:nvSpPr>
        <p:spPr>
          <a:xfrm>
            <a:off x="4104322" y="4767900"/>
            <a:ext cx="914400" cy="155448"/>
          </a:xfrm>
          <a:prstGeom prst="rect">
            <a:avLst/>
          </a:prstGeom>
        </p:spPr>
        <p:txBody>
          <a:bodyPr vert="horz" lIns="91440" tIns="45720" rIns="91440" bIns="45720" rtlCol="0" anchor="ctr"/>
          <a:lstStyle>
            <a:lvl1pPr algn="ctr">
              <a:defRPr sz="800">
                <a:solidFill>
                  <a:schemeClr val="tx2"/>
                </a:solidFill>
              </a:defRPr>
            </a:lvl1pPr>
          </a:lstStyle>
          <a:p>
            <a:fld id="{53E24E9F-7FCB-4E48-8ECE-44B20458F755}" type="slidenum">
              <a:rPr lang="en-GB" smtClean="0"/>
              <a:pPr/>
              <a:t>‹#›</a:t>
            </a:fld>
            <a:endParaRPr lang="en-GB" dirty="0"/>
          </a:p>
        </p:txBody>
      </p:sp>
    </p:spTree>
    <p:extLst>
      <p:ext uri="{BB962C8B-B14F-4D97-AF65-F5344CB8AC3E}">
        <p14:creationId xmlns:p14="http://schemas.microsoft.com/office/powerpoint/2010/main" val="2254969823"/>
      </p:ext>
    </p:extLst>
  </p:cSld>
  <p:clrMap bg1="lt1" tx1="dk1" bg2="lt2" tx2="dk2" accent1="accent1" accent2="accent2" accent3="accent3" accent4="accent4" accent5="accent5" accent6="accent6" hlink="hlink" folHlink="folHlink"/>
  <p:sldLayoutIdLst>
    <p:sldLayoutId id="2147485335" r:id="rId1"/>
    <p:sldLayoutId id="2147485336" r:id="rId2"/>
    <p:sldLayoutId id="2147485338" r:id="rId3"/>
    <p:sldLayoutId id="2147485348" r:id="rId4"/>
    <p:sldLayoutId id="2147485347" r:id="rId5"/>
    <p:sldLayoutId id="2147485349" r:id="rId6"/>
    <p:sldLayoutId id="2147485337" r:id="rId7"/>
    <p:sldLayoutId id="2147485339" r:id="rId8"/>
    <p:sldLayoutId id="2147485340" r:id="rId9"/>
    <p:sldLayoutId id="2147485341" r:id="rId10"/>
    <p:sldLayoutId id="2147485342" r:id="rId11"/>
    <p:sldLayoutId id="2147485343" r:id="rId12"/>
    <p:sldLayoutId id="2147485344" r:id="rId13"/>
    <p:sldLayoutId id="2147485345" r:id="rId14"/>
    <p:sldLayoutId id="2147485346" r:id="rId15"/>
  </p:sldLayoutIdLst>
  <p:hf hdr="0" ftr="0" dt="0"/>
  <p:txStyles>
    <p:titleStyle>
      <a:lvl1pPr algn="l" defTabSz="914400" rtl="0" eaLnBrk="1" latinLnBrk="0" hangingPunct="1">
        <a:spcBef>
          <a:spcPct val="0"/>
        </a:spcBef>
        <a:buNone/>
        <a:defRPr sz="2800" kern="1200">
          <a:solidFill>
            <a:schemeClr val="tx2"/>
          </a:solidFill>
          <a:latin typeface="Segoe UI" panose="020B0502040204020203" pitchFamily="34" charset="0"/>
          <a:ea typeface="+mj-ea"/>
          <a:cs typeface="Segoe UI" panose="020B0502040204020203" pitchFamily="34" charset="0"/>
        </a:defRPr>
      </a:lvl1pPr>
    </p:titleStyle>
    <p:bodyStyle>
      <a:lvl1pPr marL="182880" indent="-182880" algn="l" defTabSz="914400" rtl="0" eaLnBrk="1" latinLnBrk="0" hangingPunct="1">
        <a:spcBef>
          <a:spcPts val="0"/>
        </a:spcBef>
        <a:spcAft>
          <a:spcPts val="1200"/>
        </a:spcAft>
        <a:buClr>
          <a:srgbClr val="FAA818"/>
        </a:buClr>
        <a:buFont typeface="Arial" pitchFamily="34" charset="0"/>
        <a:buChar char="•"/>
        <a:defRPr sz="1800" kern="1200">
          <a:solidFill>
            <a:schemeClr val="tx1"/>
          </a:solidFill>
          <a:latin typeface="Segoe UI" panose="020B0502040204020203" pitchFamily="34" charset="0"/>
          <a:ea typeface="+mn-ea"/>
          <a:cs typeface="Segoe UI" panose="020B0502040204020203" pitchFamily="34" charset="0"/>
        </a:defRPr>
      </a:lvl1pPr>
      <a:lvl2pPr marL="730250" indent="-273050" algn="l" defTabSz="914400" rtl="0" eaLnBrk="1" latinLnBrk="0" hangingPunct="1">
        <a:spcBef>
          <a:spcPts val="0"/>
        </a:spcBef>
        <a:spcAft>
          <a:spcPts val="1200"/>
        </a:spcAft>
        <a:buClr>
          <a:srgbClr val="FAA818"/>
        </a:buClr>
        <a:buFont typeface="Arial" pitchFamily="34" charset="0"/>
        <a:buChar char="–"/>
        <a:defRPr sz="1600" kern="1200">
          <a:solidFill>
            <a:schemeClr val="tx1"/>
          </a:solidFill>
          <a:latin typeface="Segoe UI" panose="020B0502040204020203" pitchFamily="34" charset="0"/>
          <a:ea typeface="+mn-ea"/>
          <a:cs typeface="Segoe UI" panose="020B0502040204020203" pitchFamily="34" charset="0"/>
        </a:defRPr>
      </a:lvl2pPr>
      <a:lvl3pPr marL="1097280" indent="-182880" algn="l" defTabSz="914400" rtl="0" eaLnBrk="1" latinLnBrk="0" hangingPunct="1">
        <a:spcBef>
          <a:spcPts val="0"/>
        </a:spcBef>
        <a:spcAft>
          <a:spcPts val="1200"/>
        </a:spcAft>
        <a:buClr>
          <a:srgbClr val="FAA818"/>
        </a:buClr>
        <a:buFont typeface="Arial" pitchFamily="34" charset="0"/>
        <a:buChar char="•"/>
        <a:defRPr sz="1200" kern="1200">
          <a:solidFill>
            <a:schemeClr val="tx1"/>
          </a:solidFill>
          <a:latin typeface="Segoe UI" panose="020B0502040204020203" pitchFamily="34" charset="0"/>
          <a:ea typeface="+mn-ea"/>
          <a:cs typeface="Segoe UI" panose="020B0502040204020203" pitchFamily="34" charset="0"/>
        </a:defRPr>
      </a:lvl3pPr>
      <a:lvl4pPr marL="1645920" indent="-274320" algn="l" defTabSz="914400" rtl="0" eaLnBrk="1" latinLnBrk="0" hangingPunct="1">
        <a:spcBef>
          <a:spcPts val="0"/>
        </a:spcBef>
        <a:spcAft>
          <a:spcPts val="1200"/>
        </a:spcAft>
        <a:buClr>
          <a:srgbClr val="FAA818"/>
        </a:buClr>
        <a:buFont typeface="Arial" pitchFamily="34" charset="0"/>
        <a:buChar char="–"/>
        <a:defRPr sz="1200" kern="1200">
          <a:solidFill>
            <a:schemeClr val="tx1"/>
          </a:solidFill>
          <a:latin typeface="Segoe UI" panose="020B0502040204020203" pitchFamily="34" charset="0"/>
          <a:ea typeface="+mn-ea"/>
          <a:cs typeface="Segoe UI" panose="020B0502040204020203" pitchFamily="34" charset="0"/>
        </a:defRPr>
      </a:lvl4pPr>
      <a:lvl5pPr marL="2011680" indent="-182880" algn="l" defTabSz="914400" rtl="0" eaLnBrk="1" latinLnBrk="0" hangingPunct="1">
        <a:spcBef>
          <a:spcPts val="0"/>
        </a:spcBef>
        <a:spcAft>
          <a:spcPts val="1200"/>
        </a:spcAft>
        <a:buClr>
          <a:srgbClr val="FAA818"/>
        </a:buClr>
        <a:buFont typeface="Arial" pitchFamily="34" charset="0"/>
        <a:buChar char="•"/>
        <a:defRPr sz="1200" kern="1200">
          <a:solidFill>
            <a:schemeClr val="tx1"/>
          </a:solidFill>
          <a:latin typeface="Segoe UI" panose="020B0502040204020203" pitchFamily="34" charset="0"/>
          <a:ea typeface="+mn-ea"/>
          <a:cs typeface="Segoe UI" panose="020B0502040204020203"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slide" Target="slide13.xml"/><Relationship Id="rId7" Type="http://schemas.openxmlformats.org/officeDocument/2006/relationships/image" Target="../media/image13.png"/><Relationship Id="rId2" Type="http://schemas.openxmlformats.org/officeDocument/2006/relationships/slide" Target="slide12.xml"/><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15.xml"/><Relationship Id="rId4" Type="http://schemas.openxmlformats.org/officeDocument/2006/relationships/slide" Target="slide14.xml"/></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 Target="slide11.xml"/><Relationship Id="rId1" Type="http://schemas.openxmlformats.org/officeDocument/2006/relationships/slideLayout" Target="../slideLayouts/slideLayout7.xml"/><Relationship Id="rId5" Type="http://schemas.openxmlformats.org/officeDocument/2006/relationships/image" Target="../media/image13.png"/><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slide" Target="slide45.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 Id="rId9" Type="http://schemas.openxmlformats.org/officeDocument/2006/relationships/image" Target="../media/image16.png"/></Relationships>
</file>

<file path=ppt/slides/_rels/slide14.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slide" Target="slide30.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 Id="rId9" Type="http://schemas.openxmlformats.org/officeDocument/2006/relationships/image" Target="../media/image16.png"/></Relationships>
</file>

<file path=ppt/slides/_rels/slide15.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60.xml"/><Relationship Id="rId5" Type="http://schemas.openxmlformats.org/officeDocument/2006/relationships/image" Target="../media/image13.png"/><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slide" Target="slide2.xml"/><Relationship Id="rId2" Type="http://schemas.openxmlformats.org/officeDocument/2006/relationships/slide" Target="slide18.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2.png"/><Relationship Id="rId4" Type="http://schemas.openxmlformats.org/officeDocument/2006/relationships/slide" Target="slide17.xml"/></Relationships>
</file>

<file path=ppt/slides/_rels/slide1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19.xml"/><Relationship Id="rId7" Type="http://schemas.openxmlformats.org/officeDocument/2006/relationships/slide" Target="slide2.xml"/><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4.xml"/><Relationship Id="rId5" Type="http://schemas.openxmlformats.org/officeDocument/2006/relationships/slide" Target="slide18.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3" Type="http://schemas.openxmlformats.org/officeDocument/2006/relationships/slide" Target="slide19.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s>
</file>

<file path=ppt/slides/_rels/slide19.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3" Type="http://schemas.openxmlformats.org/officeDocument/2006/relationships/hyperlink" Target="mailto:opottinger@mayerbrown.com" TargetMode="External"/><Relationship Id="rId2" Type="http://schemas.openxmlformats.org/officeDocument/2006/relationships/hyperlink" Target="mailto:sperlman@mayerbrown.com" TargetMode="External"/><Relationship Id="rId1" Type="http://schemas.openxmlformats.org/officeDocument/2006/relationships/slideLayout" Target="../slideLayouts/slideLayout7.xml"/><Relationship Id="rId5" Type="http://schemas.openxmlformats.org/officeDocument/2006/relationships/image" Target="../media/image8.png"/><Relationship Id="rId4" Type="http://schemas.openxmlformats.org/officeDocument/2006/relationships/slide" Target="slide4.xml"/></Relationships>
</file>

<file path=ppt/slides/_rels/slide20.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slide" Target="slide27.xml"/><Relationship Id="rId1" Type="http://schemas.openxmlformats.org/officeDocument/2006/relationships/slideLayout" Target="../slideLayouts/slideLayout10.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slide" Target="slide29.xml"/></Relationships>
</file>

<file path=ppt/slides/_rels/slide2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slide" Target="slide2.xml"/><Relationship Id="rId2" Type="http://schemas.openxmlformats.org/officeDocument/2006/relationships/slide" Target="slide23.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2.png"/><Relationship Id="rId4" Type="http://schemas.openxmlformats.org/officeDocument/2006/relationships/slide" Target="slide22.xml"/></Relationships>
</file>

<file path=ppt/slides/_rels/slide22.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25.xml"/><Relationship Id="rId7" Type="http://schemas.openxmlformats.org/officeDocument/2006/relationships/slide" Target="slide4.xml"/><Relationship Id="rId2" Type="http://schemas.openxmlformats.org/officeDocument/2006/relationships/notesSlide" Target="../notesSlides/notesSlide3.xml"/><Relationship Id="rId1" Type="http://schemas.openxmlformats.org/officeDocument/2006/relationships/slideLayout" Target="../slideLayouts/slideLayout10.xml"/><Relationship Id="rId6" Type="http://schemas.openxmlformats.org/officeDocument/2006/relationships/image" Target="../media/image12.png"/><Relationship Id="rId5" Type="http://schemas.openxmlformats.org/officeDocument/2006/relationships/slide" Target="slide24.xml"/><Relationship Id="rId4" Type="http://schemas.openxmlformats.org/officeDocument/2006/relationships/image" Target="../media/image11.png"/><Relationship Id="rId9" Type="http://schemas.openxmlformats.org/officeDocument/2006/relationships/image" Target="../media/image13.png"/></Relationships>
</file>

<file path=ppt/slides/_rels/slide23.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60.xml"/><Relationship Id="rId5" Type="http://schemas.openxmlformats.org/officeDocument/2006/relationships/image" Target="../media/image13.png"/><Relationship Id="rId4" Type="http://schemas.openxmlformats.org/officeDocument/2006/relationships/slide" Target="slide2.xml"/></Relationships>
</file>

<file path=ppt/slides/_rels/slide24.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slide" Target="slide26.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 Id="rId9" Type="http://schemas.openxmlformats.org/officeDocument/2006/relationships/image" Target="../media/image16.png"/></Relationships>
</file>

<file path=ppt/slides/_rels/slide25.xml.rels><?xml version="1.0" encoding="UTF-8" standalone="yes"?>
<Relationships xmlns="http://schemas.openxmlformats.org/package/2006/relationships"><Relationship Id="rId3" Type="http://schemas.openxmlformats.org/officeDocument/2006/relationships/slide" Target="slide26.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s>
</file>

<file path=ppt/slides/_rels/slide26.xml.rels><?xml version="1.0" encoding="UTF-8" standalone="yes"?>
<Relationships xmlns="http://schemas.openxmlformats.org/package/2006/relationships"><Relationship Id="rId3" Type="http://schemas.openxmlformats.org/officeDocument/2006/relationships/slide" Target="slide28.xml"/><Relationship Id="rId7" Type="http://schemas.openxmlformats.org/officeDocument/2006/relationships/image" Target="../media/image13.png"/><Relationship Id="rId2" Type="http://schemas.openxmlformats.org/officeDocument/2006/relationships/slide" Target="slide27.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slide" Target="slide29.xml"/></Relationships>
</file>

<file path=ppt/slides/_rels/slide27.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slide" Target="slide45.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 Id="rId9" Type="http://schemas.openxmlformats.org/officeDocument/2006/relationships/image" Target="../media/image16.png"/></Relationships>
</file>

<file path=ppt/slides/_rels/slide28.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29.xml"/><Relationship Id="rId7" Type="http://schemas.openxmlformats.org/officeDocument/2006/relationships/slide" Target="slide2.xml"/><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4.xml"/><Relationship Id="rId5" Type="http://schemas.openxmlformats.org/officeDocument/2006/relationships/image" Target="../media/image15.png"/><Relationship Id="rId10" Type="http://schemas.openxmlformats.org/officeDocument/2006/relationships/image" Target="../media/image16.png"/><Relationship Id="rId4" Type="http://schemas.openxmlformats.org/officeDocument/2006/relationships/slide" Target="slide30.xml"/><Relationship Id="rId9" Type="http://schemas.openxmlformats.org/officeDocument/2006/relationships/slide" Target="slide60.xml"/></Relationships>
</file>

<file path=ppt/slides/_rels/slide29.xml.rels><?xml version="1.0" encoding="UTF-8" standalone="yes"?>
<Relationships xmlns="http://schemas.openxmlformats.org/package/2006/relationships"><Relationship Id="rId3" Type="http://schemas.openxmlformats.org/officeDocument/2006/relationships/slide" Target="slide4.xml"/><Relationship Id="rId7"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60.xml"/><Relationship Id="rId5" Type="http://schemas.openxmlformats.org/officeDocument/2006/relationships/image" Target="../media/image13.png"/><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slide" Target="slide2.xml"/><Relationship Id="rId2" Type="http://schemas.openxmlformats.org/officeDocument/2006/relationships/slide" Target="slide32.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2.png"/><Relationship Id="rId4" Type="http://schemas.openxmlformats.org/officeDocument/2006/relationships/slide" Target="slide31.xml"/></Relationships>
</file>

<file path=ppt/slides/_rels/slide31.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60.xml"/><Relationship Id="rId7" Type="http://schemas.openxmlformats.org/officeDocument/2006/relationships/slide" Target="slide4.xml"/><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image" Target="../media/image15.png"/><Relationship Id="rId5" Type="http://schemas.openxmlformats.org/officeDocument/2006/relationships/slide" Target="slide45.xml"/><Relationship Id="rId4" Type="http://schemas.openxmlformats.org/officeDocument/2006/relationships/image" Target="../media/image16.png"/><Relationship Id="rId9" Type="http://schemas.openxmlformats.org/officeDocument/2006/relationships/image" Target="../media/image13.png"/></Relationships>
</file>

<file path=ppt/slides/_rels/slide3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slide" Target="slide2.xml"/><Relationship Id="rId2" Type="http://schemas.openxmlformats.org/officeDocument/2006/relationships/slide" Target="slide36.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2.png"/><Relationship Id="rId4" Type="http://schemas.openxmlformats.org/officeDocument/2006/relationships/slide" Target="slide35.xml"/></Relationships>
</file>

<file path=ppt/slides/_rels/slide3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60.xml"/><Relationship Id="rId7" Type="http://schemas.openxmlformats.org/officeDocument/2006/relationships/slide" Target="slide2.xml"/><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image" Target="../media/image15.png"/><Relationship Id="rId5" Type="http://schemas.openxmlformats.org/officeDocument/2006/relationships/slide" Target="slide45.xml"/><Relationship Id="rId4" Type="http://schemas.openxmlformats.org/officeDocument/2006/relationships/image" Target="../media/image16.png"/></Relationships>
</file>

<file path=ppt/slides/_rels/slide34.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slide" Target="slide60.xml"/><Relationship Id="rId7" Type="http://schemas.openxmlformats.org/officeDocument/2006/relationships/slide" Target="slide44.xml"/><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image" Target="../media/image16.png"/></Relationships>
</file>

<file path=ppt/slides/_rels/slide3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slide" Target="slide2.xml"/><Relationship Id="rId2" Type="http://schemas.openxmlformats.org/officeDocument/2006/relationships/slide" Target="slide38.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2.png"/><Relationship Id="rId4" Type="http://schemas.openxmlformats.org/officeDocument/2006/relationships/slide" Target="slide37.xml"/></Relationships>
</file>

<file path=ppt/slides/_rels/slide3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slide" Target="slide2.xml"/><Relationship Id="rId2" Type="http://schemas.openxmlformats.org/officeDocument/2006/relationships/slide" Target="slide38.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2.png"/><Relationship Id="rId4" Type="http://schemas.openxmlformats.org/officeDocument/2006/relationships/slide" Target="slide37.xml"/></Relationships>
</file>

<file path=ppt/slides/_rels/slide3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38.xml"/><Relationship Id="rId7" Type="http://schemas.openxmlformats.org/officeDocument/2006/relationships/slide" Target="slide2.xml"/><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4.xml"/><Relationship Id="rId5" Type="http://schemas.openxmlformats.org/officeDocument/2006/relationships/image" Target="../media/image15.png"/><Relationship Id="rId4" Type="http://schemas.openxmlformats.org/officeDocument/2006/relationships/slide" Target="slide45.xml"/></Relationships>
</file>

<file path=ppt/slides/_rels/slide38.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14.png"/><Relationship Id="rId1" Type="http://schemas.openxmlformats.org/officeDocument/2006/relationships/slideLayout" Target="../slideLayouts/slideLayout10.xml"/><Relationship Id="rId5" Type="http://schemas.openxmlformats.org/officeDocument/2006/relationships/image" Target="../media/image13.png"/><Relationship Id="rId4" Type="http://schemas.openxmlformats.org/officeDocument/2006/relationships/slide" Target="slide2.xml"/></Relationships>
</file>

<file path=ppt/slides/_rels/slide39.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4.xml"/><Relationship Id="rId7" Type="http://schemas.openxmlformats.org/officeDocument/2006/relationships/image" Target="../media/image12.png"/><Relationship Id="rId2" Type="http://schemas.openxmlformats.org/officeDocument/2006/relationships/slide" Target="slide40.xml"/><Relationship Id="rId1" Type="http://schemas.openxmlformats.org/officeDocument/2006/relationships/slideLayout" Target="../slideLayouts/slideLayout7.xml"/><Relationship Id="rId6" Type="http://schemas.openxmlformats.org/officeDocument/2006/relationships/slide" Target="slide41.xml"/><Relationship Id="rId5" Type="http://schemas.openxmlformats.org/officeDocument/2006/relationships/image" Target="../media/image11.png"/><Relationship Id="rId4" Type="http://schemas.openxmlformats.org/officeDocument/2006/relationships/slide" Target="slide42.xml"/><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slide" Target="slide5.xml"/><Relationship Id="rId1" Type="http://schemas.openxmlformats.org/officeDocument/2006/relationships/slideLayout" Target="../slideLayouts/slideLayout10.xml"/><Relationship Id="rId5" Type="http://schemas.openxmlformats.org/officeDocument/2006/relationships/slide" Target="slide53.xml"/><Relationship Id="rId4" Type="http://schemas.openxmlformats.org/officeDocument/2006/relationships/slide" Target="slide21.xml"/></Relationships>
</file>

<file path=ppt/slides/_rels/slide40.xml.rels><?xml version="1.0" encoding="UTF-8" standalone="yes"?>
<Relationships xmlns="http://schemas.openxmlformats.org/package/2006/relationships"><Relationship Id="rId3" Type="http://schemas.openxmlformats.org/officeDocument/2006/relationships/slide" Target="slide39.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image" Target="../media/image15.png"/></Relationships>
</file>

<file path=ppt/slides/_rels/slide41.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slide" Target="slide60.xml"/><Relationship Id="rId7" Type="http://schemas.openxmlformats.org/officeDocument/2006/relationships/slide" Target="slide4.xml"/><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image" Target="../media/image15.png"/><Relationship Id="rId5" Type="http://schemas.openxmlformats.org/officeDocument/2006/relationships/slide" Target="slide45.xml"/><Relationship Id="rId4" Type="http://schemas.openxmlformats.org/officeDocument/2006/relationships/image" Target="../media/image16.png"/><Relationship Id="rId9" Type="http://schemas.openxmlformats.org/officeDocument/2006/relationships/image" Target="../media/image13.png"/></Relationships>
</file>

<file path=ppt/slides/_rels/slide42.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44.xml"/><Relationship Id="rId7" Type="http://schemas.openxmlformats.org/officeDocument/2006/relationships/slide" Target="slide2.xml"/><Relationship Id="rId2" Type="http://schemas.openxmlformats.org/officeDocument/2006/relationships/slide" Target="slide43.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slide" Target="slide41.xml"/><Relationship Id="rId4" Type="http://schemas.openxmlformats.org/officeDocument/2006/relationships/image" Target="../media/image11.png"/></Relationships>
</file>

<file path=ppt/slides/_rels/slide43.xml.rels><?xml version="1.0" encoding="UTF-8" standalone="yes"?>
<Relationships xmlns="http://schemas.openxmlformats.org/package/2006/relationships"><Relationship Id="rId3" Type="http://schemas.openxmlformats.org/officeDocument/2006/relationships/slide" Target="slide42.xml"/><Relationship Id="rId2" Type="http://schemas.openxmlformats.org/officeDocument/2006/relationships/slide" Target="slide4.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image" Target="../media/image15.png"/></Relationships>
</file>

<file path=ppt/slides/_rels/slide44.xml.rels><?xml version="1.0" encoding="UTF-8" standalone="yes"?>
<Relationships xmlns="http://schemas.openxmlformats.org/package/2006/relationships"><Relationship Id="rId3" Type="http://schemas.openxmlformats.org/officeDocument/2006/relationships/slide" Target="slide60.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6.png"/></Relationships>
</file>

<file path=ppt/slides/_rels/slide4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5.png"/><Relationship Id="rId7" Type="http://schemas.openxmlformats.org/officeDocument/2006/relationships/slide" Target="slide60.xml"/><Relationship Id="rId2" Type="http://schemas.openxmlformats.org/officeDocument/2006/relationships/slide" Target="slide46.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slide" Target="slide4.xml"/></Relationships>
</file>

<file path=ppt/slides/_rels/slide4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5.png"/><Relationship Id="rId7" Type="http://schemas.openxmlformats.org/officeDocument/2006/relationships/slide" Target="slide60.xml"/><Relationship Id="rId2" Type="http://schemas.openxmlformats.org/officeDocument/2006/relationships/slide" Target="slide47.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slide" Target="slide4.xml"/></Relationships>
</file>

<file path=ppt/slides/_rels/slide4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 Target="slide48.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slide" Target="slide4.xml"/></Relationships>
</file>

<file path=ppt/slides/_rels/slide4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 Target="slide49.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slide" Target="slide4.xml"/></Relationships>
</file>

<file path=ppt/slides/_rels/slide49.xml.rels><?xml version="1.0" encoding="UTF-8" standalone="yes"?>
<Relationships xmlns="http://schemas.openxmlformats.org/package/2006/relationships"><Relationship Id="rId8" Type="http://schemas.openxmlformats.org/officeDocument/2006/relationships/slide" Target="slide60.xml"/><Relationship Id="rId3" Type="http://schemas.openxmlformats.org/officeDocument/2006/relationships/slide" Target="slide50.xml"/><Relationship Id="rId7" Type="http://schemas.openxmlformats.org/officeDocument/2006/relationships/image" Target="../media/image13.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 Id="rId9" Type="http://schemas.openxmlformats.org/officeDocument/2006/relationships/image" Target="../media/image16.png"/></Relationships>
</file>

<file path=ppt/slides/_rels/slide5.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slide" Target="slide2.xml"/><Relationship Id="rId2" Type="http://schemas.openxmlformats.org/officeDocument/2006/relationships/slide" Target="slide9.xml"/><Relationship Id="rId1" Type="http://schemas.openxmlformats.org/officeDocument/2006/relationships/slideLayout" Target="../slideLayouts/slideLayout7.xml"/><Relationship Id="rId6" Type="http://schemas.openxmlformats.org/officeDocument/2006/relationships/slide" Target="slide4.xml"/><Relationship Id="rId5" Type="http://schemas.openxmlformats.org/officeDocument/2006/relationships/image" Target="../media/image12.png"/><Relationship Id="rId4" Type="http://schemas.openxmlformats.org/officeDocument/2006/relationships/slide" Target="slide6.xml"/></Relationships>
</file>

<file path=ppt/slides/_rels/slide5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 Target="slide51.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slide" Target="slide4.xml"/></Relationships>
</file>

<file path=ppt/slides/_rels/slide5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slide" Target="slide52.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slide" Target="slide2.xml"/><Relationship Id="rId4" Type="http://schemas.openxmlformats.org/officeDocument/2006/relationships/slide" Target="slide4.xml"/></Relationships>
</file>

<file path=ppt/slides/_rels/slide5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4.xml"/><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5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11.png"/><Relationship Id="rId7" Type="http://schemas.openxmlformats.org/officeDocument/2006/relationships/slide" Target="slide2.xml"/><Relationship Id="rId2" Type="http://schemas.openxmlformats.org/officeDocument/2006/relationships/slide" Target="slide55.xml"/><Relationship Id="rId1" Type="http://schemas.openxmlformats.org/officeDocument/2006/relationships/slideLayout" Target="../slideLayouts/slideLayout10.xml"/><Relationship Id="rId6" Type="http://schemas.openxmlformats.org/officeDocument/2006/relationships/slide" Target="slide4.xml"/><Relationship Id="rId5" Type="http://schemas.openxmlformats.org/officeDocument/2006/relationships/image" Target="../media/image12.png"/><Relationship Id="rId4" Type="http://schemas.openxmlformats.org/officeDocument/2006/relationships/slide" Target="slide54.xml"/></Relationships>
</file>

<file path=ppt/slides/_rels/slide54.xml.rels><?xml version="1.0" encoding="UTF-8" standalone="yes"?>
<Relationships xmlns="http://schemas.openxmlformats.org/package/2006/relationships"><Relationship Id="rId3" Type="http://schemas.openxmlformats.org/officeDocument/2006/relationships/slide" Target="slide56.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s>
</file>

<file path=ppt/slides/_rels/slide55.xml.rels><?xml version="1.0" encoding="UTF-8" standalone="yes"?>
<Relationships xmlns="http://schemas.openxmlformats.org/package/2006/relationships"><Relationship Id="rId3" Type="http://schemas.openxmlformats.org/officeDocument/2006/relationships/slide" Target="slide56.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s>
</file>

<file path=ppt/slides/_rels/slide56.xml.rels><?xml version="1.0" encoding="UTF-8" standalone="yes"?>
<Relationships xmlns="http://schemas.openxmlformats.org/package/2006/relationships"><Relationship Id="rId3" Type="http://schemas.openxmlformats.org/officeDocument/2006/relationships/slide" Target="slide58.xml"/><Relationship Id="rId7" Type="http://schemas.openxmlformats.org/officeDocument/2006/relationships/image" Target="../media/image13.png"/><Relationship Id="rId2" Type="http://schemas.openxmlformats.org/officeDocument/2006/relationships/slide" Target="slide57.xml"/><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slide" Target="slide59.xml"/></Relationships>
</file>

<file path=ppt/slides/_rels/slide5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60.xml"/><Relationship Id="rId7" Type="http://schemas.openxmlformats.org/officeDocument/2006/relationships/slide" Target="slide4.xml"/><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image" Target="../media/image15.png"/><Relationship Id="rId5" Type="http://schemas.openxmlformats.org/officeDocument/2006/relationships/slide" Target="slide45.xml"/><Relationship Id="rId4" Type="http://schemas.openxmlformats.org/officeDocument/2006/relationships/image" Target="../media/image16.png"/></Relationships>
</file>

<file path=ppt/slides/_rels/slide58.xml.rels><?xml version="1.0" encoding="UTF-8" standalone="yes"?>
<Relationships xmlns="http://schemas.openxmlformats.org/package/2006/relationships"><Relationship Id="rId3" Type="http://schemas.openxmlformats.org/officeDocument/2006/relationships/slide" Target="slide35.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4.xml"/><Relationship Id="rId5" Type="http://schemas.openxmlformats.org/officeDocument/2006/relationships/image" Target="../media/image15.png"/><Relationship Id="rId4" Type="http://schemas.openxmlformats.org/officeDocument/2006/relationships/slide" Target="slide39.xml"/></Relationships>
</file>

<file path=ppt/slides/_rels/slide59.xml.rels><?xml version="1.0" encoding="UTF-8" standalone="yes"?>
<Relationships xmlns="http://schemas.openxmlformats.org/package/2006/relationships"><Relationship Id="rId3" Type="http://schemas.openxmlformats.org/officeDocument/2006/relationships/slide" Target="slide60.xml"/><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image" Target="../media/image13.png"/><Relationship Id="rId5" Type="http://schemas.openxmlformats.org/officeDocument/2006/relationships/slide" Target="slide4.xml"/><Relationship Id="rId4" Type="http://schemas.openxmlformats.org/officeDocument/2006/relationships/image" Target="../media/image16.png"/></Relationships>
</file>

<file path=ppt/slides/_rels/slide6.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slide" Target="slide8.xml"/><Relationship Id="rId7" Type="http://schemas.openxmlformats.org/officeDocument/2006/relationships/slide" Target="slide2.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slide" Target="slide7.xml"/><Relationship Id="rId4" Type="http://schemas.openxmlformats.org/officeDocument/2006/relationships/image" Target="../media/image11.png"/></Relationships>
</file>

<file path=ppt/slides/_rels/slide60.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slide" Target="slide60.xml"/><Relationship Id="rId1" Type="http://schemas.openxmlformats.org/officeDocument/2006/relationships/slideLayout" Target="../slideLayouts/slideLayout1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s>
</file>

<file path=ppt/slides/_rels/slide8.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s>
</file>

<file path=ppt/slides/_rels/slide9.xml.rels><?xml version="1.0" encoding="UTF-8" standalone="yes"?>
<Relationships xmlns="http://schemas.openxmlformats.org/package/2006/relationships"><Relationship Id="rId3" Type="http://schemas.openxmlformats.org/officeDocument/2006/relationships/slide" Target="slide11.xml"/><Relationship Id="rId7" Type="http://schemas.openxmlformats.org/officeDocument/2006/relationships/image" Target="../media/image13.png"/><Relationship Id="rId2" Type="http://schemas.openxmlformats.org/officeDocument/2006/relationships/image" Target="../media/image14.png"/><Relationship Id="rId1" Type="http://schemas.openxmlformats.org/officeDocument/2006/relationships/slideLayout" Target="../slideLayouts/slideLayout10.xml"/><Relationship Id="rId6" Type="http://schemas.openxmlformats.org/officeDocument/2006/relationships/slide" Target="slide2.xml"/><Relationship Id="rId5" Type="http://schemas.openxmlformats.org/officeDocument/2006/relationships/slide" Target="slide4.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28163" y="1342264"/>
            <a:ext cx="7892904" cy="1229486"/>
          </a:xfrm>
        </p:spPr>
        <p:txBody>
          <a:bodyPr/>
          <a:lstStyle/>
          <a:p>
            <a:r>
              <a:rPr lang="en-US" sz="4800" b="1" dirty="0"/>
              <a:t>Navigating Hart-Scott-</a:t>
            </a:r>
            <a:r>
              <a:rPr lang="en-US" sz="4800" b="1" dirty="0" err="1"/>
              <a:t>Rodino</a:t>
            </a:r>
            <a:r>
              <a:rPr lang="en-US" sz="4800" b="1" dirty="0"/>
              <a:t> Act Filing Requirements (2024)</a:t>
            </a:r>
            <a:endParaRPr lang="en-US" dirty="0"/>
          </a:p>
        </p:txBody>
      </p:sp>
      <p:sp>
        <p:nvSpPr>
          <p:cNvPr id="11" name="TextBox 9"/>
          <p:cNvSpPr txBox="1">
            <a:spLocks noChangeArrowheads="1"/>
          </p:cNvSpPr>
          <p:nvPr/>
        </p:nvSpPr>
        <p:spPr bwMode="auto">
          <a:xfrm>
            <a:off x="698129" y="4595587"/>
            <a:ext cx="2294993" cy="530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Calibri" pitchFamily="34" charset="0"/>
              </a:defRPr>
            </a:lvl1pPr>
            <a:lvl2pPr marL="742950" indent="-285750" eaLnBrk="0" hangingPunct="0">
              <a:defRPr>
                <a:solidFill>
                  <a:schemeClr val="tx1"/>
                </a:solidFill>
                <a:latin typeface="Calibri" pitchFamily="34" charset="0"/>
                <a:cs typeface="Calibri" pitchFamily="34" charset="0"/>
              </a:defRPr>
            </a:lvl2pPr>
            <a:lvl3pPr marL="1143000" indent="-228600" eaLnBrk="0" hangingPunct="0">
              <a:defRPr>
                <a:solidFill>
                  <a:schemeClr val="tx1"/>
                </a:solidFill>
                <a:latin typeface="Calibri" pitchFamily="34" charset="0"/>
                <a:cs typeface="Calibri" pitchFamily="34" charset="0"/>
              </a:defRPr>
            </a:lvl3pPr>
            <a:lvl4pPr marL="1600200" indent="-228600" eaLnBrk="0" hangingPunct="0">
              <a:defRPr>
                <a:solidFill>
                  <a:schemeClr val="tx1"/>
                </a:solidFill>
                <a:latin typeface="Calibri" pitchFamily="34" charset="0"/>
                <a:cs typeface="Calibri" pitchFamily="34" charset="0"/>
              </a:defRPr>
            </a:lvl4pPr>
            <a:lvl5pPr marL="2057400" indent="-228600" eaLnBrk="0" hangingPunct="0">
              <a:defRPr>
                <a:solidFill>
                  <a:schemeClr val="tx1"/>
                </a:solidFill>
                <a:latin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cs typeface="Calibri" pitchFamily="34" charset="0"/>
              </a:defRPr>
            </a:lvl9pPr>
          </a:lstStyle>
          <a:p>
            <a:pPr eaLnBrk="1" hangingPunct="1"/>
            <a:r>
              <a:rPr lang="en-US" sz="1050" dirty="0">
                <a:solidFill>
                  <a:schemeClr val="tx2"/>
                </a:solidFill>
                <a:latin typeface="Segoe UI" panose="020B0502040204020203" pitchFamily="34" charset="0"/>
                <a:cs typeface="Segoe UI" panose="020B0502040204020203" pitchFamily="34" charset="0"/>
              </a:rPr>
              <a:t>Scott P. Perlman</a:t>
            </a:r>
          </a:p>
          <a:p>
            <a:pPr eaLnBrk="1" hangingPunct="1"/>
            <a:r>
              <a:rPr lang="en-US" sz="900" dirty="0">
                <a:solidFill>
                  <a:schemeClr val="bg1">
                    <a:lumMod val="50000"/>
                  </a:schemeClr>
                </a:solidFill>
              </a:rPr>
              <a:t>sperlman@mayerbrown.com</a:t>
            </a:r>
          </a:p>
          <a:p>
            <a:pPr eaLnBrk="1" hangingPunct="1">
              <a:spcAft>
                <a:spcPts val="900"/>
              </a:spcAft>
            </a:pPr>
            <a:r>
              <a:rPr lang="en-US" sz="900" dirty="0">
                <a:solidFill>
                  <a:schemeClr val="bg1">
                    <a:lumMod val="50000"/>
                  </a:schemeClr>
                </a:solidFill>
              </a:rPr>
              <a:t>(202) 263-3201</a:t>
            </a:r>
          </a:p>
        </p:txBody>
      </p:sp>
      <p:sp>
        <p:nvSpPr>
          <p:cNvPr id="13" name="TextBox 10"/>
          <p:cNvSpPr txBox="1">
            <a:spLocks noChangeArrowheads="1"/>
          </p:cNvSpPr>
          <p:nvPr/>
        </p:nvSpPr>
        <p:spPr bwMode="auto">
          <a:xfrm>
            <a:off x="2590800" y="4578385"/>
            <a:ext cx="2123597" cy="556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Calibri" pitchFamily="34" charset="0"/>
              </a:defRPr>
            </a:lvl1pPr>
            <a:lvl2pPr marL="742950" indent="-285750" eaLnBrk="0" hangingPunct="0">
              <a:defRPr>
                <a:solidFill>
                  <a:schemeClr val="tx1"/>
                </a:solidFill>
                <a:latin typeface="Calibri" pitchFamily="34" charset="0"/>
                <a:cs typeface="Calibri" pitchFamily="34" charset="0"/>
              </a:defRPr>
            </a:lvl2pPr>
            <a:lvl3pPr marL="1143000" indent="-228600" eaLnBrk="0" hangingPunct="0">
              <a:defRPr>
                <a:solidFill>
                  <a:schemeClr val="tx1"/>
                </a:solidFill>
                <a:latin typeface="Calibri" pitchFamily="34" charset="0"/>
                <a:cs typeface="Calibri" pitchFamily="34" charset="0"/>
              </a:defRPr>
            </a:lvl3pPr>
            <a:lvl4pPr marL="1600200" indent="-228600" eaLnBrk="0" hangingPunct="0">
              <a:defRPr>
                <a:solidFill>
                  <a:schemeClr val="tx1"/>
                </a:solidFill>
                <a:latin typeface="Calibri" pitchFamily="34" charset="0"/>
                <a:cs typeface="Calibri" pitchFamily="34" charset="0"/>
              </a:defRPr>
            </a:lvl4pPr>
            <a:lvl5pPr marL="2057400" indent="-228600" eaLnBrk="0" hangingPunct="0">
              <a:defRPr>
                <a:solidFill>
                  <a:schemeClr val="tx1"/>
                </a:solidFill>
                <a:latin typeface="Calibri" pitchFamily="34" charset="0"/>
                <a:cs typeface="Calibri" pitchFamily="34" charset="0"/>
              </a:defRPr>
            </a:lvl5pPr>
            <a:lvl6pPr marL="2514600" indent="-228600" eaLnBrk="0" fontAlgn="base" hangingPunct="0">
              <a:spcBef>
                <a:spcPct val="0"/>
              </a:spcBef>
              <a:spcAft>
                <a:spcPct val="0"/>
              </a:spcAft>
              <a:defRPr>
                <a:solidFill>
                  <a:schemeClr val="tx1"/>
                </a:solidFill>
                <a:latin typeface="Calibri" pitchFamily="34" charset="0"/>
                <a:cs typeface="Calibri" pitchFamily="34" charset="0"/>
              </a:defRPr>
            </a:lvl6pPr>
            <a:lvl7pPr marL="2971800" indent="-228600" eaLnBrk="0" fontAlgn="base" hangingPunct="0">
              <a:spcBef>
                <a:spcPct val="0"/>
              </a:spcBef>
              <a:spcAft>
                <a:spcPct val="0"/>
              </a:spcAft>
              <a:defRPr>
                <a:solidFill>
                  <a:schemeClr val="tx1"/>
                </a:solidFill>
                <a:latin typeface="Calibri" pitchFamily="34" charset="0"/>
                <a:cs typeface="Calibri" pitchFamily="34" charset="0"/>
              </a:defRPr>
            </a:lvl7pPr>
            <a:lvl8pPr marL="3429000" indent="-228600" eaLnBrk="0" fontAlgn="base" hangingPunct="0">
              <a:spcBef>
                <a:spcPct val="0"/>
              </a:spcBef>
              <a:spcAft>
                <a:spcPct val="0"/>
              </a:spcAft>
              <a:defRPr>
                <a:solidFill>
                  <a:schemeClr val="tx1"/>
                </a:solidFill>
                <a:latin typeface="Calibri" pitchFamily="34" charset="0"/>
                <a:cs typeface="Calibri" pitchFamily="34" charset="0"/>
              </a:defRPr>
            </a:lvl8pPr>
            <a:lvl9pPr marL="3886200" indent="-228600" eaLnBrk="0" fontAlgn="base" hangingPunct="0">
              <a:spcBef>
                <a:spcPct val="0"/>
              </a:spcBef>
              <a:spcAft>
                <a:spcPct val="0"/>
              </a:spcAft>
              <a:defRPr>
                <a:solidFill>
                  <a:schemeClr val="tx1"/>
                </a:solidFill>
                <a:latin typeface="Calibri" pitchFamily="34" charset="0"/>
                <a:cs typeface="Calibri" pitchFamily="34" charset="0"/>
              </a:defRPr>
            </a:lvl9pPr>
          </a:lstStyle>
          <a:p>
            <a:pPr eaLnBrk="1" hangingPunct="1">
              <a:spcAft>
                <a:spcPts val="200"/>
              </a:spcAft>
              <a:buClr>
                <a:srgbClr val="FAA818"/>
              </a:buClr>
            </a:pPr>
            <a:r>
              <a:rPr lang="en-US" sz="1050" dirty="0">
                <a:solidFill>
                  <a:schemeClr val="tx2"/>
                </a:solidFill>
                <a:latin typeface="Segoe UI" panose="020B0502040204020203" pitchFamily="34" charset="0"/>
                <a:cs typeface="Segoe UI" panose="020B0502040204020203" pitchFamily="34" charset="0"/>
              </a:rPr>
              <a:t>Oral Pottinger</a:t>
            </a:r>
          </a:p>
          <a:p>
            <a:pPr eaLnBrk="1" hangingPunct="1"/>
            <a:r>
              <a:rPr lang="en-US" sz="900" dirty="0">
                <a:solidFill>
                  <a:schemeClr val="bg1">
                    <a:lumMod val="50000"/>
                  </a:schemeClr>
                </a:solidFill>
              </a:rPr>
              <a:t>opottinger@mayerbrown.com</a:t>
            </a:r>
          </a:p>
          <a:p>
            <a:pPr eaLnBrk="1" hangingPunct="1"/>
            <a:r>
              <a:rPr lang="en-US" sz="900" dirty="0">
                <a:solidFill>
                  <a:schemeClr val="bg1">
                    <a:lumMod val="50000"/>
                  </a:schemeClr>
                </a:solidFill>
              </a:rPr>
              <a:t>(202) 263-3218</a:t>
            </a:r>
          </a:p>
        </p:txBody>
      </p:sp>
      <p:pic>
        <p:nvPicPr>
          <p:cNvPr id="16" name="Picture 12"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62272" y="4187190"/>
            <a:ext cx="810128" cy="50292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Picture 16"/>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803974" y="3602298"/>
            <a:ext cx="865991" cy="914400"/>
          </a:xfrm>
          <a:prstGeom prst="rect">
            <a:avLst/>
          </a:prstGeom>
        </p:spPr>
      </p:pic>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2667000" y="3602298"/>
            <a:ext cx="865991" cy="914400"/>
          </a:xfrm>
          <a:prstGeom prst="rect">
            <a:avLst/>
          </a:prstGeom>
        </p:spPr>
      </p:pic>
    </p:spTree>
    <p:extLst>
      <p:ext uri="{BB962C8B-B14F-4D97-AF65-F5344CB8AC3E}">
        <p14:creationId xmlns:p14="http://schemas.microsoft.com/office/powerpoint/2010/main" val="70137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4" descr="purple triangle.png">
            <a:extLst>
              <a:ext uri="{FF2B5EF4-FFF2-40B4-BE49-F238E27FC236}">
                <a16:creationId xmlns:a16="http://schemas.microsoft.com/office/drawing/2014/main" id="{B02482D8-91D2-5601-AE8C-D25A492D4D8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7" name="Title 1"/>
          <p:cNvSpPr>
            <a:spLocks noGrp="1"/>
          </p:cNvSpPr>
          <p:nvPr>
            <p:ph type="title"/>
          </p:nvPr>
        </p:nvSpPr>
        <p:spPr/>
        <p:txBody>
          <a:bodyPr/>
          <a:lstStyle/>
          <a:p>
            <a:r>
              <a:rPr lang="en-US" dirty="0"/>
              <a:t>Valuing Voting Securities</a:t>
            </a:r>
          </a:p>
        </p:txBody>
      </p:sp>
      <p:sp>
        <p:nvSpPr>
          <p:cNvPr id="8" name="TextBox 7"/>
          <p:cNvSpPr txBox="1"/>
          <p:nvPr/>
        </p:nvSpPr>
        <p:spPr>
          <a:xfrm>
            <a:off x="2819291" y="2599055"/>
            <a:ext cx="3471863" cy="733534"/>
          </a:xfrm>
          <a:prstGeom prst="rect">
            <a:avLst/>
          </a:prstGeom>
        </p:spPr>
        <p:txBody>
          <a:bodyPr>
            <a:spAutoFit/>
          </a:bodyPr>
          <a:lstStyle/>
          <a:p>
            <a:pPr algn="ctr">
              <a:lnSpc>
                <a:spcPts val="2475"/>
              </a:lnSpc>
              <a:defRPr/>
            </a:pPr>
            <a:r>
              <a:rPr lang="en-US" b="1" dirty="0">
                <a:solidFill>
                  <a:schemeClr val="bg1"/>
                </a:solidFill>
              </a:rPr>
              <a:t>The Value is the Fair Market Value of the Voting Securities</a:t>
            </a:r>
          </a:p>
        </p:txBody>
      </p:sp>
      <p:pic>
        <p:nvPicPr>
          <p:cNvPr id="11270" name="Picture 12"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198460"/>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71600" y="4198460"/>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94008293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4"/>
          <p:cNvSpPr txBox="1">
            <a:spLocks/>
          </p:cNvSpPr>
          <p:nvPr/>
        </p:nvSpPr>
        <p:spPr>
          <a:xfrm>
            <a:off x="1534503" y="1313588"/>
            <a:ext cx="6171009" cy="689372"/>
          </a:xfrm>
          <a:prstGeom prst="rect">
            <a:avLst/>
          </a:prstGeom>
        </p:spPr>
        <p:txBody>
          <a:bodyPr/>
          <a:lstStyle/>
          <a:p>
            <a:pPr>
              <a:lnSpc>
                <a:spcPts val="2025"/>
              </a:lnSpc>
              <a:spcAft>
                <a:spcPts val="900"/>
              </a:spcAft>
              <a:buClr>
                <a:schemeClr val="accent1"/>
              </a:buClr>
              <a:defRPr/>
            </a:pPr>
            <a:r>
              <a:rPr lang="en-US" sz="1500" i="1" dirty="0"/>
              <a:t>Add the value of any voting securities already held to the value of the voting securities being acquired </a:t>
            </a:r>
            <a:r>
              <a:rPr lang="en-US" sz="1500" i="1" dirty="0">
                <a:hlinkClick r:id="rId2" action="ppaction://hlinksldjump"/>
              </a:rPr>
              <a:t>(CALCULATION HELP)</a:t>
            </a:r>
            <a:endParaRPr lang="en-US" sz="1500" i="1" dirty="0"/>
          </a:p>
          <a:p>
            <a:pPr>
              <a:lnSpc>
                <a:spcPts val="2025"/>
              </a:lnSpc>
              <a:spcAft>
                <a:spcPts val="900"/>
              </a:spcAft>
              <a:buClr>
                <a:schemeClr val="accent1"/>
              </a:buClr>
              <a:defRPr/>
            </a:pPr>
            <a:endParaRPr lang="en-US" sz="1500" i="1" dirty="0"/>
          </a:p>
          <a:p>
            <a:pPr marL="547688" lvl="1" indent="-204788">
              <a:lnSpc>
                <a:spcPts val="2025"/>
              </a:lnSpc>
              <a:spcAft>
                <a:spcPts val="900"/>
              </a:spcAft>
              <a:buClr>
                <a:schemeClr val="accent1"/>
              </a:buClr>
              <a:defRPr/>
            </a:pPr>
            <a:endParaRPr lang="en-US" sz="1500" i="1" dirty="0"/>
          </a:p>
          <a:p>
            <a:pPr marL="547688" lvl="1" indent="-204788">
              <a:lnSpc>
                <a:spcPts val="2025"/>
              </a:lnSpc>
              <a:spcAft>
                <a:spcPts val="900"/>
              </a:spcAft>
              <a:buClr>
                <a:schemeClr val="accent1"/>
              </a:buClr>
              <a:defRPr/>
            </a:pPr>
            <a:endParaRPr lang="en-US" sz="1650" i="1" dirty="0"/>
          </a:p>
        </p:txBody>
      </p:sp>
      <p:sp>
        <p:nvSpPr>
          <p:cNvPr id="12291" name="Title 3"/>
          <p:cNvSpPr>
            <a:spLocks noGrp="1"/>
          </p:cNvSpPr>
          <p:nvPr>
            <p:ph type="title"/>
          </p:nvPr>
        </p:nvSpPr>
        <p:spPr/>
        <p:txBody>
          <a:bodyPr/>
          <a:lstStyle/>
          <a:p>
            <a:r>
              <a:rPr lang="en-US" dirty="0"/>
              <a:t>Is an HSR Filing Required?</a:t>
            </a:r>
          </a:p>
        </p:txBody>
      </p:sp>
      <p:sp>
        <p:nvSpPr>
          <p:cNvPr id="15" name="Rectangle 14">
            <a:hlinkClick r:id="rId3" action="ppaction://hlinksldjump"/>
          </p:cNvPr>
          <p:cNvSpPr/>
          <p:nvPr/>
        </p:nvSpPr>
        <p:spPr>
          <a:xfrm>
            <a:off x="2461405" y="2014319"/>
            <a:ext cx="4317206" cy="796529"/>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Exceeds $</a:t>
            </a:r>
            <a:r>
              <a:rPr lang="en-US" b="1" dirty="0">
                <a:solidFill>
                  <a:schemeClr val="bg1"/>
                </a:solidFill>
              </a:rPr>
              <a:t>478</a:t>
            </a:r>
            <a:r>
              <a:rPr lang="en-US" b="1" dirty="0"/>
              <a:t> Million?</a:t>
            </a:r>
          </a:p>
        </p:txBody>
      </p:sp>
      <p:sp>
        <p:nvSpPr>
          <p:cNvPr id="16" name="Rectangle 15">
            <a:hlinkClick r:id="rId4" action="ppaction://hlinksldjump"/>
          </p:cNvPr>
          <p:cNvSpPr/>
          <p:nvPr/>
        </p:nvSpPr>
        <p:spPr>
          <a:xfrm>
            <a:off x="2462595" y="3066831"/>
            <a:ext cx="4318397" cy="796529"/>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sz="1700" b="1" dirty="0"/>
              <a:t>Total Value Is Less Than or Equal to </a:t>
            </a:r>
          </a:p>
          <a:p>
            <a:pPr algn="ctr">
              <a:defRPr/>
            </a:pPr>
            <a:r>
              <a:rPr lang="en-US" sz="1700" b="1" dirty="0"/>
              <a:t>$</a:t>
            </a:r>
            <a:r>
              <a:rPr lang="en-US" sz="1600" b="1" dirty="0">
                <a:solidFill>
                  <a:schemeClr val="bg1"/>
                </a:solidFill>
              </a:rPr>
              <a:t>478</a:t>
            </a:r>
            <a:r>
              <a:rPr lang="en-US" sz="1700" b="1" dirty="0">
                <a:solidFill>
                  <a:schemeClr val="bg1"/>
                </a:solidFill>
              </a:rPr>
              <a:t> Million and More Than $119.5 </a:t>
            </a:r>
            <a:r>
              <a:rPr lang="en-US" sz="1700" b="1" dirty="0"/>
              <a:t>Million?</a:t>
            </a:r>
          </a:p>
        </p:txBody>
      </p:sp>
      <p:sp>
        <p:nvSpPr>
          <p:cNvPr id="17" name="Rectangle 16">
            <a:hlinkClick r:id="rId5" action="ppaction://hlinksldjump"/>
          </p:cNvPr>
          <p:cNvSpPr/>
          <p:nvPr/>
        </p:nvSpPr>
        <p:spPr>
          <a:xfrm>
            <a:off x="2461405" y="4101779"/>
            <a:ext cx="4318397" cy="796529"/>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Is </a:t>
            </a:r>
            <a:r>
              <a:rPr lang="en-US" b="1" dirty="0">
                <a:solidFill>
                  <a:schemeClr val="bg1"/>
                </a:solidFill>
              </a:rPr>
              <a:t>$</a:t>
            </a:r>
            <a:r>
              <a:rPr lang="en-US" sz="1800" b="1" dirty="0">
                <a:solidFill>
                  <a:schemeClr val="bg1"/>
                </a:solidFill>
              </a:rPr>
              <a:t> 119.5</a:t>
            </a:r>
            <a:r>
              <a:rPr lang="en-US" b="1" dirty="0">
                <a:solidFill>
                  <a:schemeClr val="bg1"/>
                </a:solidFill>
              </a:rPr>
              <a:t> </a:t>
            </a:r>
            <a:r>
              <a:rPr lang="en-US" b="1" dirty="0"/>
              <a:t>Million or Less?</a:t>
            </a: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71600" y="4187210"/>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157287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p:txBody>
          <a:bodyPr/>
          <a:lstStyle/>
          <a:p>
            <a:r>
              <a:rPr lang="en-US" dirty="0"/>
              <a:t>Calculating the Value of Voting Securities Already Held</a:t>
            </a:r>
          </a:p>
        </p:txBody>
      </p:sp>
      <p:sp>
        <p:nvSpPr>
          <p:cNvPr id="41987" name="Content Placeholder 4"/>
          <p:cNvSpPr>
            <a:spLocks noGrp="1"/>
          </p:cNvSpPr>
          <p:nvPr>
            <p:ph idx="1"/>
          </p:nvPr>
        </p:nvSpPr>
        <p:spPr/>
        <p:txBody>
          <a:bodyPr/>
          <a:lstStyle/>
          <a:p>
            <a:r>
              <a:rPr lang="en-US" dirty="0"/>
              <a:t>To calculate the value of voting securities already held, first determine if the voting securities are publicly traded. </a:t>
            </a:r>
          </a:p>
          <a:p>
            <a:pPr lvl="1"/>
            <a:r>
              <a:rPr lang="en-US" dirty="0"/>
              <a:t>Publicly traded voting securities that were held prior to the current transaction are valued at the publicly traded market price.</a:t>
            </a:r>
          </a:p>
          <a:p>
            <a:pPr lvl="1"/>
            <a:r>
              <a:rPr lang="en-US" dirty="0"/>
              <a:t>Non-publicly traded voting securities that were held prior to the current transaction are valued at fair market value. </a:t>
            </a:r>
          </a:p>
        </p:txBody>
      </p:sp>
      <p:sp>
        <p:nvSpPr>
          <p:cNvPr id="5" name="Rectangle 4">
            <a:hlinkClick r:id="" action="ppaction://noaction"/>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6"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9203" y="4195108"/>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TART OVER.png">
            <a:hlinkClick r:id="rId4" action="ppaction://hlinksldjump"/>
          </p:cNvPr>
          <p:cNvPicPr>
            <a:picLocks noChangeAspect="1"/>
          </p:cNvPicPr>
          <p:nvPr/>
        </p:nvPicPr>
        <p:blipFill>
          <a:blip r:embed="rId5" cstate="print"/>
          <a:stretch>
            <a:fillRect/>
          </a:stretch>
        </p:blipFill>
        <p:spPr>
          <a:xfrm>
            <a:off x="1371600" y="4190661"/>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1364761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purple triangle.png">
            <a:extLst>
              <a:ext uri="{FF2B5EF4-FFF2-40B4-BE49-F238E27FC236}">
                <a16:creationId xmlns:a16="http://schemas.microsoft.com/office/drawing/2014/main" id="{C36ADED6-073B-1A04-2283-6196DDDBB64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720" y="1504950"/>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5" name="Picture 8"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186237"/>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6" name="Title 1"/>
          <p:cNvSpPr>
            <a:spLocks noGrp="1"/>
          </p:cNvSpPr>
          <p:nvPr>
            <p:ph type="title"/>
          </p:nvPr>
        </p:nvSpPr>
        <p:spPr/>
        <p:txBody>
          <a:bodyPr/>
          <a:lstStyle/>
          <a:p>
            <a:r>
              <a:rPr lang="en-US" dirty="0"/>
              <a:t>Is an HSR Filing Required? </a:t>
            </a:r>
          </a:p>
        </p:txBody>
      </p:sp>
      <p:sp>
        <p:nvSpPr>
          <p:cNvPr id="13318" name="TextBox 4"/>
          <p:cNvSpPr txBox="1">
            <a:spLocks noChangeArrowheads="1"/>
          </p:cNvSpPr>
          <p:nvPr/>
        </p:nvSpPr>
        <p:spPr bwMode="auto">
          <a:xfrm>
            <a:off x="2895600" y="2628108"/>
            <a:ext cx="3402806" cy="705642"/>
          </a:xfrm>
          <a:prstGeom prst="rect">
            <a:avLst/>
          </a:prstGeom>
        </p:spPr>
        <p:txBody>
          <a:bodyPr>
            <a:spAutoFit/>
          </a:bodyPr>
          <a:lstStyle/>
          <a:p>
            <a:pPr algn="ctr">
              <a:lnSpc>
                <a:spcPts val="2475"/>
              </a:lnSpc>
              <a:spcAft>
                <a:spcPts val="900"/>
              </a:spcAft>
              <a:buClr>
                <a:schemeClr val="accent1"/>
              </a:buClr>
              <a:defRPr/>
            </a:pPr>
            <a:r>
              <a:rPr lang="en-US" b="1" dirty="0">
                <a:solidFill>
                  <a:schemeClr val="bg1"/>
                </a:solidFill>
              </a:rPr>
              <a:t>An HSR Filing Is Required Unless an </a:t>
            </a:r>
            <a:r>
              <a:rPr lang="en-US" b="1" u="sng" dirty="0">
                <a:solidFill>
                  <a:schemeClr val="bg1"/>
                </a:solidFill>
              </a:rPr>
              <a:t>Exemption Applies</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2" name="Rectangle 1">
            <a:hlinkClick r:id="rId3" action="ppaction://hlinksldjump"/>
          </p:cNvPr>
          <p:cNvSpPr/>
          <p:nvPr/>
        </p:nvSpPr>
        <p:spPr>
          <a:xfrm>
            <a:off x="3425189" y="2483548"/>
            <a:ext cx="2286000" cy="472679"/>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u="sng"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181790"/>
            <a:ext cx="813749" cy="502879"/>
          </a:xfrm>
          <a:prstGeom prst="rect">
            <a:avLst/>
          </a:prstGeom>
          <a:ln>
            <a:noFill/>
          </a:ln>
          <a:effectLst>
            <a:outerShdw blurRad="292100" dist="139700" dir="2700000" algn="tl" rotWithShape="0">
              <a:srgbClr val="333333">
                <a:alpha val="65000"/>
              </a:srgbClr>
            </a:outerShdw>
          </a:effectLst>
        </p:spPr>
      </p:pic>
      <p:pic>
        <p:nvPicPr>
          <p:cNvPr id="2050" name="Picture 2">
            <a:hlinkClick r:id="rId8" action="ppaction://hlinksldjump"/>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805384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A1E97703-B23E-C4ED-6651-D7D42543AAF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39" name="Picture 8"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67606"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40" name="Title 1"/>
          <p:cNvSpPr>
            <a:spLocks noGrp="1"/>
          </p:cNvSpPr>
          <p:nvPr>
            <p:ph type="title"/>
          </p:nvPr>
        </p:nvSpPr>
        <p:spPr/>
        <p:txBody>
          <a:bodyPr/>
          <a:lstStyle/>
          <a:p>
            <a:r>
              <a:rPr lang="en-US" dirty="0"/>
              <a:t>Is an HSR Filing Required? </a:t>
            </a:r>
          </a:p>
        </p:txBody>
      </p:sp>
      <p:sp>
        <p:nvSpPr>
          <p:cNvPr id="13318" name="TextBox 4"/>
          <p:cNvSpPr txBox="1">
            <a:spLocks noChangeArrowheads="1"/>
          </p:cNvSpPr>
          <p:nvPr/>
        </p:nvSpPr>
        <p:spPr bwMode="auto">
          <a:xfrm>
            <a:off x="2884884" y="2590421"/>
            <a:ext cx="3402806" cy="1054135"/>
          </a:xfrm>
          <a:prstGeom prst="rect">
            <a:avLst/>
          </a:prstGeom>
        </p:spPr>
        <p:txBody>
          <a:bodyPr>
            <a:spAutoFit/>
          </a:bodyPr>
          <a:lstStyle/>
          <a:p>
            <a:pPr algn="ctr">
              <a:lnSpc>
                <a:spcPts val="2475"/>
              </a:lnSpc>
              <a:spcAft>
                <a:spcPts val="900"/>
              </a:spcAft>
              <a:buClr>
                <a:schemeClr val="accent1"/>
              </a:buClr>
              <a:defRPr/>
            </a:pPr>
            <a:r>
              <a:rPr lang="en-US" sz="1600" b="1" dirty="0">
                <a:solidFill>
                  <a:schemeClr val="bg1"/>
                </a:solidFill>
              </a:rPr>
              <a:t>An HSR Filing Is Required If the  </a:t>
            </a:r>
            <a:br>
              <a:rPr lang="en-US" sz="1600" b="1" dirty="0">
                <a:solidFill>
                  <a:schemeClr val="bg1"/>
                </a:solidFill>
              </a:rPr>
            </a:br>
            <a:r>
              <a:rPr lang="en-US" sz="1600" b="1" u="sng" dirty="0">
                <a:solidFill>
                  <a:schemeClr val="bg1"/>
                </a:solidFill>
              </a:rPr>
              <a:t>Size-of-the-Persons Test </a:t>
            </a:r>
            <a:br>
              <a:rPr lang="en-US" sz="1600" b="1" u="sng" dirty="0">
                <a:solidFill>
                  <a:schemeClr val="bg1"/>
                </a:solidFill>
              </a:rPr>
            </a:br>
            <a:r>
              <a:rPr lang="en-US" sz="1600" b="1" dirty="0">
                <a:solidFill>
                  <a:schemeClr val="bg1"/>
                </a:solidFill>
              </a:rPr>
              <a:t>Is Met</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2" name="Rectangle 1">
            <a:hlinkClick r:id="rId3" action="ppaction://hlinksldjump"/>
          </p:cNvPr>
          <p:cNvSpPr/>
          <p:nvPr/>
        </p:nvSpPr>
        <p:spPr>
          <a:xfrm>
            <a:off x="3221831" y="2507456"/>
            <a:ext cx="2728913" cy="271463"/>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5" name="Picture 2">
            <a:hlinkClick r:id="rId8" action="ppaction://hlinksldjump"/>
            <a:extLst>
              <a:ext uri="{FF2B5EF4-FFF2-40B4-BE49-F238E27FC236}">
                <a16:creationId xmlns:a16="http://schemas.microsoft.com/office/drawing/2014/main" id="{39633B18-7765-7467-BF96-45EB3F2FD16D}"/>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8283460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F2970181-8D1F-04AC-8710-C52725210AE1}"/>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8" name="Title 1"/>
          <p:cNvSpPr>
            <a:spLocks noGrp="1"/>
          </p:cNvSpPr>
          <p:nvPr>
            <p:ph type="title"/>
          </p:nvPr>
        </p:nvSpPr>
        <p:spPr/>
        <p:txBody>
          <a:bodyPr/>
          <a:lstStyle/>
          <a:p>
            <a:r>
              <a:rPr lang="en-US" dirty="0"/>
              <a:t>Is an HSR Filing Required? </a:t>
            </a:r>
          </a:p>
        </p:txBody>
      </p:sp>
      <p:sp>
        <p:nvSpPr>
          <p:cNvPr id="13318" name="TextBox 4"/>
          <p:cNvSpPr txBox="1">
            <a:spLocks noChangeArrowheads="1"/>
          </p:cNvSpPr>
          <p:nvPr/>
        </p:nvSpPr>
        <p:spPr bwMode="auto">
          <a:xfrm>
            <a:off x="2869406" y="2707353"/>
            <a:ext cx="3403997" cy="412934"/>
          </a:xfrm>
          <a:prstGeom prst="rect">
            <a:avLst/>
          </a:prstGeom>
        </p:spPr>
        <p:txBody>
          <a:bodyPr>
            <a:spAutoFit/>
          </a:bodyPr>
          <a:lstStyle/>
          <a:p>
            <a:pPr algn="ctr">
              <a:lnSpc>
                <a:spcPts val="2475"/>
              </a:lnSpc>
              <a:spcAft>
                <a:spcPts val="900"/>
              </a:spcAft>
              <a:buClr>
                <a:schemeClr val="accent1"/>
              </a:buClr>
              <a:defRPr/>
            </a:pPr>
            <a:r>
              <a:rPr lang="en-US" b="1" dirty="0">
                <a:solidFill>
                  <a:schemeClr val="bg1"/>
                </a:solidFill>
              </a:rPr>
              <a:t>No HSR Filing Is Require</a:t>
            </a:r>
            <a:r>
              <a:rPr lang="en-US" sz="2100" b="1" dirty="0">
                <a:solidFill>
                  <a:schemeClr val="bg1"/>
                </a:solidFill>
              </a:rPr>
              <a:t>d</a:t>
            </a:r>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2" name="Picture 2">
            <a:hlinkClick r:id="rId6" action="ppaction://hlinksldjump"/>
            <a:extLst>
              <a:ext uri="{FF2B5EF4-FFF2-40B4-BE49-F238E27FC236}">
                <a16:creationId xmlns:a16="http://schemas.microsoft.com/office/drawing/2014/main" id="{AAAFF7A8-1B06-6CE5-727F-B958E2688908}"/>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645632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3"/>
          <p:cNvSpPr>
            <a:spLocks noGrp="1"/>
          </p:cNvSpPr>
          <p:nvPr>
            <p:ph type="title"/>
          </p:nvPr>
        </p:nvSpPr>
        <p:spPr/>
        <p:txBody>
          <a:bodyPr/>
          <a:lstStyle/>
          <a:p>
            <a:r>
              <a:rPr lang="en-US" dirty="0"/>
              <a:t>Valuing Assets</a:t>
            </a:r>
          </a:p>
        </p:txBody>
      </p:sp>
      <p:sp>
        <p:nvSpPr>
          <p:cNvPr id="22" name="Content Placeholder 4"/>
          <p:cNvSpPr txBox="1">
            <a:spLocks/>
          </p:cNvSpPr>
          <p:nvPr/>
        </p:nvSpPr>
        <p:spPr bwMode="auto">
          <a:xfrm>
            <a:off x="981907" y="1396127"/>
            <a:ext cx="6683988" cy="834628"/>
          </a:xfrm>
          <a:prstGeom prst="rect">
            <a:avLst/>
          </a:prstGeom>
          <a:noFill/>
          <a:ln w="9525">
            <a:noFill/>
            <a:miter lim="800000"/>
            <a:headEnd/>
            <a:tailEnd/>
          </a:ln>
        </p:spPr>
        <p:txBody>
          <a:bodyPr lIns="0" tIns="0" rIns="0" bIns="0"/>
          <a:lstStyle/>
          <a:p>
            <a:pPr>
              <a:lnSpc>
                <a:spcPts val="2025"/>
              </a:lnSpc>
              <a:spcAft>
                <a:spcPts val="900"/>
              </a:spcAft>
              <a:buClr>
                <a:schemeClr val="accent1"/>
              </a:buClr>
              <a:defRPr/>
            </a:pPr>
            <a:r>
              <a:rPr lang="en-US" sz="1200" i="1" dirty="0"/>
              <a:t>If your transaction involves the acquisition of assets, the first step is to determine if the </a:t>
            </a:r>
            <a:r>
              <a:rPr lang="en-US" sz="1200" b="1" i="1" dirty="0"/>
              <a:t>size-of-the-transaction test</a:t>
            </a:r>
            <a:r>
              <a:rPr lang="en-US" sz="1200" i="1" dirty="0"/>
              <a:t> is met.  This test is based on: (1) the value of the assets that will be acquired; PLUS (2) the value of any assets acquired from the same company within the last 180 days.</a:t>
            </a:r>
          </a:p>
          <a:p>
            <a:pPr>
              <a:lnSpc>
                <a:spcPts val="2025"/>
              </a:lnSpc>
              <a:spcAft>
                <a:spcPts val="900"/>
              </a:spcAft>
              <a:buClr>
                <a:schemeClr val="accent1"/>
              </a:buClr>
              <a:defRPr/>
            </a:pPr>
            <a:r>
              <a:rPr lang="en-US" sz="1200" i="1" dirty="0"/>
              <a:t>Answer these questions to determine whether the acquisition of assets could be reportable under HSR.</a:t>
            </a:r>
          </a:p>
          <a:p>
            <a:pPr>
              <a:lnSpc>
                <a:spcPts val="2025"/>
              </a:lnSpc>
              <a:spcAft>
                <a:spcPts val="900"/>
              </a:spcAft>
              <a:buClr>
                <a:schemeClr val="accent1"/>
              </a:buClr>
              <a:defRPr/>
            </a:pPr>
            <a:endParaRPr lang="en-US" sz="1200" i="1" dirty="0"/>
          </a:p>
          <a:p>
            <a:pPr>
              <a:lnSpc>
                <a:spcPts val="2025"/>
              </a:lnSpc>
              <a:spcAft>
                <a:spcPts val="900"/>
              </a:spcAft>
              <a:buClr>
                <a:schemeClr val="accent1"/>
              </a:buClr>
              <a:defRPr/>
            </a:pPr>
            <a:endParaRPr lang="en-US" sz="1200" i="1" dirty="0"/>
          </a:p>
          <a:p>
            <a:pPr>
              <a:lnSpc>
                <a:spcPts val="2025"/>
              </a:lnSpc>
              <a:spcAft>
                <a:spcPts val="900"/>
              </a:spcAft>
              <a:buClr>
                <a:schemeClr val="accent1"/>
              </a:buClr>
              <a:defRPr/>
            </a:pPr>
            <a:endParaRPr lang="en-US" sz="1200" i="1" dirty="0"/>
          </a:p>
          <a:p>
            <a:pPr>
              <a:lnSpc>
                <a:spcPts val="2025"/>
              </a:lnSpc>
              <a:spcAft>
                <a:spcPts val="900"/>
              </a:spcAft>
              <a:buClr>
                <a:schemeClr val="accent1"/>
              </a:buClr>
              <a:defRPr/>
            </a:pPr>
            <a:endParaRPr lang="en-US" sz="1200" i="1" dirty="0"/>
          </a:p>
          <a:p>
            <a:pPr marL="342900" indent="-342900">
              <a:lnSpc>
                <a:spcPts val="2025"/>
              </a:lnSpc>
              <a:spcAft>
                <a:spcPts val="900"/>
              </a:spcAft>
              <a:buClr>
                <a:schemeClr val="accent1"/>
              </a:buClr>
              <a:defRPr/>
            </a:pPr>
            <a:endParaRPr lang="en-US" sz="1200" i="1" dirty="0"/>
          </a:p>
          <a:p>
            <a:pPr marL="342900" indent="-342900">
              <a:lnSpc>
                <a:spcPts val="2025"/>
              </a:lnSpc>
              <a:spcAft>
                <a:spcPts val="900"/>
              </a:spcAft>
              <a:buClr>
                <a:schemeClr val="accent1"/>
              </a:buClr>
              <a:defRPr/>
            </a:pPr>
            <a:endParaRPr lang="en-US" sz="1200" i="1" dirty="0"/>
          </a:p>
        </p:txBody>
      </p:sp>
      <p:pic>
        <p:nvPicPr>
          <p:cNvPr id="17413" name="Picture 2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2215" y="376669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4" name="Picture 2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375390" y="376669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2409793" y="2735617"/>
            <a:ext cx="4318397" cy="796528"/>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lnSpc>
                <a:spcPts val="2475"/>
              </a:lnSpc>
              <a:spcAft>
                <a:spcPts val="900"/>
              </a:spcAft>
              <a:buClr>
                <a:schemeClr val="accent1"/>
              </a:buClr>
              <a:defRPr/>
            </a:pPr>
            <a:r>
              <a:rPr lang="en-US" b="1" dirty="0">
                <a:solidFill>
                  <a:schemeClr val="bg1"/>
                </a:solidFill>
              </a:rPr>
              <a:t>Is the Acquisition Price Set </a:t>
            </a:r>
            <a:br>
              <a:rPr lang="en-US" b="1" dirty="0">
                <a:solidFill>
                  <a:schemeClr val="bg1"/>
                </a:solidFill>
              </a:rPr>
            </a:br>
            <a:r>
              <a:rPr lang="en-US" b="1" dirty="0">
                <a:solidFill>
                  <a:schemeClr val="bg1"/>
                </a:solidFill>
              </a:rPr>
              <a:t>by Agreement?</a:t>
            </a:r>
          </a:p>
        </p:txBody>
      </p:sp>
      <p:sp>
        <p:nvSpPr>
          <p:cNvPr id="8" name="Rectangle 7">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2673222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7536B04C-6C7C-A95C-4AD1-7652259B142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5" name="Picture 8"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36" name="Title 1"/>
          <p:cNvSpPr>
            <a:spLocks noGrp="1"/>
          </p:cNvSpPr>
          <p:nvPr>
            <p:ph type="title"/>
          </p:nvPr>
        </p:nvSpPr>
        <p:spPr/>
        <p:txBody>
          <a:bodyPr/>
          <a:lstStyle/>
          <a:p>
            <a:r>
              <a:rPr lang="en-US" dirty="0"/>
              <a:t>Valuing Assets</a:t>
            </a:r>
          </a:p>
        </p:txBody>
      </p:sp>
      <p:sp>
        <p:nvSpPr>
          <p:cNvPr id="13318" name="TextBox 4">
            <a:hlinkClick r:id="rId5" action="ppaction://hlinksldjump"/>
          </p:cNvPr>
          <p:cNvSpPr txBox="1">
            <a:spLocks noChangeArrowheads="1"/>
          </p:cNvSpPr>
          <p:nvPr/>
        </p:nvSpPr>
        <p:spPr bwMode="auto">
          <a:xfrm>
            <a:off x="3015011" y="2465874"/>
            <a:ext cx="3073004" cy="134684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Value Is the Greater of the Acquisition Price or the Fair Market Value of the Assets</a:t>
            </a:r>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3877038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612A4033-78E2-551B-5151-0516ED1C758D}"/>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59" name="Picture 8"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0" name="Title 1"/>
          <p:cNvSpPr>
            <a:spLocks noGrp="1"/>
          </p:cNvSpPr>
          <p:nvPr>
            <p:ph type="title"/>
          </p:nvPr>
        </p:nvSpPr>
        <p:spPr/>
        <p:txBody>
          <a:bodyPr/>
          <a:lstStyle/>
          <a:p>
            <a:r>
              <a:rPr lang="en-US" dirty="0"/>
              <a:t>Valuing Assets</a:t>
            </a:r>
          </a:p>
        </p:txBody>
      </p:sp>
      <p:sp>
        <p:nvSpPr>
          <p:cNvPr id="13318" name="TextBox 4"/>
          <p:cNvSpPr txBox="1">
            <a:spLocks noChangeArrowheads="1"/>
          </p:cNvSpPr>
          <p:nvPr/>
        </p:nvSpPr>
        <p:spPr bwMode="auto">
          <a:xfrm>
            <a:off x="3182783" y="2343150"/>
            <a:ext cx="2778433" cy="1400383"/>
          </a:xfrm>
          <a:prstGeom prst="rect">
            <a:avLst/>
          </a:prstGeom>
        </p:spPr>
        <p:txBody>
          <a:bodyPr wrap="square" anchor="ctr">
            <a:spAutoFit/>
          </a:bodyPr>
          <a:lstStyle/>
          <a:p>
            <a:pPr algn="ctr">
              <a:lnSpc>
                <a:spcPts val="1725"/>
              </a:lnSpc>
              <a:spcAft>
                <a:spcPts val="900"/>
              </a:spcAft>
              <a:buClr>
                <a:schemeClr val="accent1"/>
              </a:buClr>
              <a:defRPr/>
            </a:pPr>
            <a:r>
              <a:rPr lang="en-US" sz="1050" b="1" dirty="0">
                <a:solidFill>
                  <a:schemeClr val="bg1"/>
                </a:solidFill>
              </a:rPr>
              <a:t>If the Acquisition Price Isn’t Set by the Agreement</a:t>
            </a:r>
            <a:r>
              <a:rPr lang="en-US" sz="1050" b="1" strike="sngStrike" dirty="0">
                <a:solidFill>
                  <a:schemeClr val="bg1"/>
                </a:solidFill>
              </a:rPr>
              <a:t>,</a:t>
            </a:r>
            <a:r>
              <a:rPr lang="en-US" sz="1050" b="1" dirty="0">
                <a:solidFill>
                  <a:schemeClr val="bg1"/>
                </a:solidFill>
              </a:rPr>
              <a:t> or if Acquisition Price Is Uncertain (e.g., because Future Payments Are Based on Performance), then the Value of the Assets Is Their Fair Market Value</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6317888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a:t>Valuing Assets</a:t>
            </a:r>
          </a:p>
        </p:txBody>
      </p:sp>
      <p:sp>
        <p:nvSpPr>
          <p:cNvPr id="3" name="Content Placeholder 2"/>
          <p:cNvSpPr>
            <a:spLocks noGrp="1"/>
          </p:cNvSpPr>
          <p:nvPr>
            <p:ph idx="1"/>
          </p:nvPr>
        </p:nvSpPr>
        <p:spPr/>
        <p:txBody>
          <a:bodyPr/>
          <a:lstStyle/>
          <a:p>
            <a:pPr>
              <a:spcAft>
                <a:spcPts val="600"/>
              </a:spcAft>
            </a:pPr>
            <a:r>
              <a:rPr lang="en-US" sz="1600" dirty="0"/>
              <a:t>To determine the acquisition price:</a:t>
            </a:r>
          </a:p>
          <a:p>
            <a:pPr lvl="1">
              <a:spcAft>
                <a:spcPts val="600"/>
              </a:spcAft>
            </a:pPr>
            <a:r>
              <a:rPr lang="en-US" sz="1400" dirty="0"/>
              <a:t>Start with the consideration being paid; and</a:t>
            </a:r>
          </a:p>
          <a:p>
            <a:pPr lvl="1">
              <a:spcAft>
                <a:spcPts val="600"/>
              </a:spcAft>
            </a:pPr>
            <a:r>
              <a:rPr lang="en-US" sz="1400" dirty="0"/>
              <a:t>Add the value of any accrued liabilities of the Target that will be assumed by the Buyer; and</a:t>
            </a:r>
          </a:p>
          <a:p>
            <a:pPr lvl="1"/>
            <a:r>
              <a:rPr lang="en-US" sz="1400" dirty="0"/>
              <a:t>Add the value of any assets that the Buyer has acquired from the Target or for which the Buyer has entered into an LOI/agreement in principle to acquire within the last 180 days.</a:t>
            </a:r>
          </a:p>
          <a:p>
            <a:r>
              <a:rPr lang="en-US" sz="1600" dirty="0"/>
              <a:t>The fair market value must be determined in good faith by the board of directors of the Buyer or by a designee of the Buyer’s BOD; any reasonable method can be used (e.g., discounted cash flow).  </a:t>
            </a:r>
          </a:p>
          <a:p>
            <a:endParaRPr lang="en-US" sz="1600" dirty="0"/>
          </a:p>
          <a:p>
            <a:endParaRPr lang="en-US" sz="1600" dirty="0"/>
          </a:p>
        </p:txBody>
      </p:sp>
      <p:sp>
        <p:nvSpPr>
          <p:cNvPr id="6" name="Rectangle 5">
            <a:hlinkClick r:id="rId2"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20485" name="Picture 9"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12217313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85000" lnSpcReduction="10000"/>
          </a:bodyPr>
          <a:lstStyle/>
          <a:p>
            <a:r>
              <a:rPr lang="en-US" dirty="0"/>
              <a:t>This guide was developed to help companies understand the basics of the HSR process. </a:t>
            </a:r>
          </a:p>
          <a:p>
            <a:r>
              <a:rPr lang="en-US" dirty="0"/>
              <a:t>To advance through the guide, answer the question on the screen by clicking on the appropriate hyperlinked object or by clicking the “Next” button at the bottom.</a:t>
            </a:r>
          </a:p>
          <a:p>
            <a:r>
              <a:rPr lang="en-US" dirty="0"/>
              <a:t>To return to this initial screen at any point, click the “Start Over” button at the bottom.</a:t>
            </a:r>
          </a:p>
          <a:p>
            <a:r>
              <a:rPr lang="en-US" dirty="0"/>
              <a:t>This resource is for general informational purposes only.  It should not be construed as legal advice, nor should it be used as a substitute for legal counsel.  </a:t>
            </a:r>
          </a:p>
          <a:p>
            <a:r>
              <a:rPr lang="en-US" dirty="0"/>
              <a:t>If you need additional information or have questions regarding the HSR filing process, contact Scott Perlman (</a:t>
            </a:r>
            <a:r>
              <a:rPr lang="en-US" dirty="0">
                <a:hlinkClick r:id="rId2"/>
              </a:rPr>
              <a:t>sperlman@mayerbrown.com</a:t>
            </a:r>
            <a:r>
              <a:rPr lang="en-US" dirty="0"/>
              <a:t>; 202-263-3201), </a:t>
            </a:r>
            <a:br>
              <a:rPr lang="en-US" dirty="0"/>
            </a:br>
            <a:r>
              <a:rPr lang="en-US" dirty="0"/>
              <a:t>or Oral Pottinger (</a:t>
            </a:r>
            <a:r>
              <a:rPr lang="en-US" dirty="0">
                <a:hlinkClick r:id="rId3"/>
              </a:rPr>
              <a:t>opottinger@mayerbrown.com</a:t>
            </a:r>
            <a:r>
              <a:rPr lang="en-US" dirty="0"/>
              <a:t>; 202-263-3218).</a:t>
            </a:r>
          </a:p>
        </p:txBody>
      </p:sp>
      <p:pic>
        <p:nvPicPr>
          <p:cNvPr id="4" name="Picture 12" descr="next.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62273" y="4193115"/>
            <a:ext cx="810127" cy="50292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80979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3"/>
          <p:cNvSpPr>
            <a:spLocks noGrp="1"/>
          </p:cNvSpPr>
          <p:nvPr>
            <p:ph type="title"/>
          </p:nvPr>
        </p:nvSpPr>
        <p:spPr/>
        <p:txBody>
          <a:bodyPr/>
          <a:lstStyle/>
          <a:p>
            <a:r>
              <a:rPr lang="en-US" dirty="0"/>
              <a:t>Is an HSR Filing Required?</a:t>
            </a:r>
          </a:p>
        </p:txBody>
      </p:sp>
      <p:sp>
        <p:nvSpPr>
          <p:cNvPr id="13" name="Rectangle 12">
            <a:hlinkClick r:id="rId2" action="ppaction://hlinksldjump"/>
          </p:cNvPr>
          <p:cNvSpPr/>
          <p:nvPr/>
        </p:nvSpPr>
        <p:spPr>
          <a:xfrm>
            <a:off x="2428362" y="1587854"/>
            <a:ext cx="4318397" cy="90368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solidFill>
                  <a:schemeClr val="bg1"/>
                </a:solidFill>
              </a:rPr>
              <a:t>Total Value of the Assets Exceeds </a:t>
            </a:r>
            <a:br>
              <a:rPr lang="en-US" b="1" dirty="0">
                <a:solidFill>
                  <a:schemeClr val="bg1"/>
                </a:solidFill>
              </a:rPr>
            </a:br>
            <a:r>
              <a:rPr lang="en-US" b="1" dirty="0">
                <a:solidFill>
                  <a:schemeClr val="bg1"/>
                </a:solidFill>
              </a:rPr>
              <a:t>$478 Million?</a:t>
            </a:r>
          </a:p>
        </p:txBody>
      </p:sp>
      <p:sp>
        <p:nvSpPr>
          <p:cNvPr id="14" name="Rectangle 13">
            <a:hlinkClick r:id="rId3" action="ppaction://hlinksldjump"/>
          </p:cNvPr>
          <p:cNvSpPr/>
          <p:nvPr/>
        </p:nvSpPr>
        <p:spPr>
          <a:xfrm>
            <a:off x="2428362" y="2701089"/>
            <a:ext cx="4318397" cy="9036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sz="1600" b="1" dirty="0"/>
              <a:t>Total Value of the Assets Is </a:t>
            </a:r>
            <a:r>
              <a:rPr lang="en-US" sz="1600" b="1" dirty="0">
                <a:solidFill>
                  <a:schemeClr val="bg1"/>
                </a:solidFill>
              </a:rPr>
              <a:t>Less Than or </a:t>
            </a:r>
            <a:br>
              <a:rPr lang="en-US" sz="1600" b="1" dirty="0">
                <a:solidFill>
                  <a:schemeClr val="bg1"/>
                </a:solidFill>
              </a:rPr>
            </a:br>
            <a:r>
              <a:rPr lang="en-US" sz="1600" b="1" dirty="0">
                <a:solidFill>
                  <a:schemeClr val="bg1"/>
                </a:solidFill>
              </a:rPr>
              <a:t>Equal to $478 Million and More Than </a:t>
            </a:r>
            <a:br>
              <a:rPr lang="en-US" sz="1600" b="1" dirty="0">
                <a:solidFill>
                  <a:schemeClr val="bg1"/>
                </a:solidFill>
              </a:rPr>
            </a:br>
            <a:r>
              <a:rPr lang="en-US" sz="1600" b="1" dirty="0">
                <a:solidFill>
                  <a:schemeClr val="bg1"/>
                </a:solidFill>
              </a:rPr>
              <a:t>$119.5 Million?</a:t>
            </a:r>
          </a:p>
        </p:txBody>
      </p:sp>
      <p:sp>
        <p:nvSpPr>
          <p:cNvPr id="15" name="Rectangle 14">
            <a:hlinkClick r:id="rId4" action="ppaction://hlinksldjump"/>
          </p:cNvPr>
          <p:cNvSpPr/>
          <p:nvPr/>
        </p:nvSpPr>
        <p:spPr>
          <a:xfrm>
            <a:off x="2428362" y="3813133"/>
            <a:ext cx="4318397" cy="90368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of the Assets Is $</a:t>
            </a:r>
            <a:r>
              <a:rPr lang="en-US" sz="1800" b="1" dirty="0">
                <a:solidFill>
                  <a:schemeClr val="bg1"/>
                </a:solidFill>
              </a:rPr>
              <a:t>119.5</a:t>
            </a:r>
            <a:r>
              <a:rPr lang="en-US" b="1" dirty="0"/>
              <a:t> Million or Less?</a:t>
            </a:r>
          </a:p>
        </p:txBody>
      </p:sp>
      <p:pic>
        <p:nvPicPr>
          <p:cNvPr id="6" name="Picture 5"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031046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3"/>
          <p:cNvSpPr>
            <a:spLocks noGrp="1"/>
          </p:cNvSpPr>
          <p:nvPr>
            <p:ph type="title"/>
          </p:nvPr>
        </p:nvSpPr>
        <p:spPr/>
        <p:txBody>
          <a:bodyPr/>
          <a:lstStyle/>
          <a:p>
            <a:r>
              <a:rPr lang="en-US" dirty="0"/>
              <a:t>Valuing Non-Corporate Interests </a:t>
            </a:r>
            <a:br>
              <a:rPr lang="en-US" dirty="0"/>
            </a:br>
            <a:r>
              <a:rPr lang="en-US" dirty="0"/>
              <a:t>(LLCs, LLPs, etc.)</a:t>
            </a:r>
          </a:p>
        </p:txBody>
      </p:sp>
      <p:sp>
        <p:nvSpPr>
          <p:cNvPr id="5" name="Content Placeholder 4"/>
          <p:cNvSpPr>
            <a:spLocks noGrp="1"/>
          </p:cNvSpPr>
          <p:nvPr>
            <p:ph idx="1"/>
          </p:nvPr>
        </p:nvSpPr>
        <p:spPr/>
        <p:txBody>
          <a:bodyPr/>
          <a:lstStyle/>
          <a:p>
            <a:pPr marL="0" indent="0">
              <a:buNone/>
            </a:pPr>
            <a:r>
              <a:rPr lang="en-US" sz="1200" i="1" dirty="0"/>
              <a:t>If your transaction involves the acquisition of non-corporate interests, the first step is to determine if the </a:t>
            </a:r>
            <a:r>
              <a:rPr lang="en-US" sz="1200" b="1" i="1" dirty="0"/>
              <a:t>size-of-the-transaction test</a:t>
            </a:r>
            <a:r>
              <a:rPr lang="en-US" sz="1200" i="1" dirty="0"/>
              <a:t> is met.  This test is based on: (1) the value of the non-corporate interests that will be acquired; PLUS (2) the value of any non-corporate interests already held.</a:t>
            </a:r>
          </a:p>
          <a:p>
            <a:pPr marL="0" indent="0">
              <a:buNone/>
            </a:pPr>
            <a:r>
              <a:rPr lang="en-US" sz="1200" i="1" dirty="0"/>
              <a:t>Answer these questions to determine whether the acquisition of non-corporate interests could be reportable under HSR.</a:t>
            </a:r>
          </a:p>
          <a:p>
            <a:pPr marL="0" indent="0">
              <a:buNone/>
            </a:pPr>
            <a:endParaRPr lang="en-US" sz="1200" i="1" dirty="0"/>
          </a:p>
          <a:p>
            <a:pPr marL="0" indent="0">
              <a:buNone/>
            </a:pPr>
            <a:endParaRPr lang="en-US" sz="1200" i="1" dirty="0"/>
          </a:p>
        </p:txBody>
      </p:sp>
      <p:pic>
        <p:nvPicPr>
          <p:cNvPr id="22533" name="Picture 15"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3521" y="3825911"/>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4" name="Picture 16"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46696" y="3825911"/>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Rectangle 17"/>
          <p:cNvSpPr/>
          <p:nvPr/>
        </p:nvSpPr>
        <p:spPr>
          <a:xfrm>
            <a:off x="2370371" y="2601948"/>
            <a:ext cx="4411266" cy="98107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lnSpc>
                <a:spcPts val="2025"/>
              </a:lnSpc>
              <a:defRPr/>
            </a:pPr>
            <a:r>
              <a:rPr lang="en-US" b="1" dirty="0"/>
              <a:t>Will One Buyer Acquire a Controlling Interest  (50% </a:t>
            </a:r>
            <a:r>
              <a:rPr lang="en-US" b="1" dirty="0">
                <a:solidFill>
                  <a:schemeClr val="bg1"/>
                </a:solidFill>
              </a:rPr>
              <a:t>or Greater</a:t>
            </a:r>
            <a:r>
              <a:rPr lang="en-US" b="1" dirty="0"/>
              <a:t>) </a:t>
            </a:r>
            <a:br>
              <a:rPr lang="en-US" b="1" dirty="0"/>
            </a:br>
            <a:r>
              <a:rPr lang="en-US" b="1" dirty="0"/>
              <a:t>in the Non-Corporate Entity?  </a:t>
            </a:r>
          </a:p>
        </p:txBody>
      </p:sp>
      <p:sp>
        <p:nvSpPr>
          <p:cNvPr id="8" name="Rectangle 7">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886951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914400" y="270068"/>
            <a:ext cx="7086600" cy="822960"/>
          </a:xfrm>
        </p:spPr>
        <p:txBody>
          <a:bodyPr/>
          <a:lstStyle/>
          <a:p>
            <a:r>
              <a:rPr lang="en-US" dirty="0"/>
              <a:t>If the Buyer Will Acquire a Controlling Interest in the Non-Corporate Entity:</a:t>
            </a:r>
          </a:p>
        </p:txBody>
      </p:sp>
      <p:pic>
        <p:nvPicPr>
          <p:cNvPr id="23556" name="Picture 7" descr="no.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38688" y="283368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8" descr="tes.png">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471863" y="283368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2395538" y="1608535"/>
            <a:ext cx="4411266" cy="98226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Does the Agreement Set the Price for the Non-Corporate Interests Being Acquired? </a:t>
            </a:r>
          </a:p>
        </p:txBody>
      </p:sp>
      <p:sp>
        <p:nvSpPr>
          <p:cNvPr id="7" name="Rectangle 6">
            <a:hlinkClick r:id="rId7"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8" action="ppaction://hlinksldjump"/>
          </p:cNvPr>
          <p:cNvPicPr>
            <a:picLocks noChangeAspect="1"/>
          </p:cNvPicPr>
          <p:nvPr/>
        </p:nvPicPr>
        <p:blipFill>
          <a:blip r:embed="rId9" cstate="print"/>
          <a:stretch>
            <a:fillRect/>
          </a:stretch>
        </p:blipFill>
        <p:spPr>
          <a:xfrm>
            <a:off x="1391219" y="4213938"/>
            <a:ext cx="813749" cy="502879"/>
          </a:xfrm>
          <a:prstGeom prst="rect">
            <a:avLst/>
          </a:prstGeom>
          <a:effectLst>
            <a:outerShdw blurRad="292100" dist="139700" dir="2700000" algn="l" rotWithShape="0">
              <a:prstClr val="black">
                <a:alpha val="65000"/>
              </a:prstClr>
            </a:outerShdw>
          </a:effectLst>
        </p:spPr>
      </p:pic>
    </p:spTree>
    <p:extLst>
      <p:ext uri="{BB962C8B-B14F-4D97-AF65-F5344CB8AC3E}">
        <p14:creationId xmlns:p14="http://schemas.microsoft.com/office/powerpoint/2010/main" val="39626555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B38E60CE-85F5-E8FF-93A3-38F41A45D24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79" name="Title 1"/>
          <p:cNvSpPr>
            <a:spLocks noGrp="1"/>
          </p:cNvSpPr>
          <p:nvPr>
            <p:ph type="title"/>
          </p:nvPr>
        </p:nvSpPr>
        <p:spPr/>
        <p:txBody>
          <a:bodyPr/>
          <a:lstStyle/>
          <a:p>
            <a:r>
              <a:rPr lang="en-US" dirty="0"/>
              <a:t>If the Buyer Will Not Acquire a Controlling Interest in the Non-Corporate Entity:</a:t>
            </a:r>
          </a:p>
        </p:txBody>
      </p:sp>
      <p:sp>
        <p:nvSpPr>
          <p:cNvPr id="13318" name="TextBox 4"/>
          <p:cNvSpPr txBox="1">
            <a:spLocks noChangeArrowheads="1"/>
          </p:cNvSpPr>
          <p:nvPr/>
        </p:nvSpPr>
        <p:spPr bwMode="auto">
          <a:xfrm>
            <a:off x="3057306" y="2538239"/>
            <a:ext cx="3073004" cy="73353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HSR Filing Is Not Required</a:t>
            </a:r>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4" name="Picture 2">
            <a:hlinkClick r:id="rId6" action="ppaction://hlinksldjump"/>
            <a:extLst>
              <a:ext uri="{FF2B5EF4-FFF2-40B4-BE49-F238E27FC236}">
                <a16:creationId xmlns:a16="http://schemas.microsoft.com/office/drawing/2014/main" id="{2312D0A6-6435-E49B-D285-BB1660DE6485}"/>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704707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936DFB88-BCCF-625E-D41E-33631C05A0B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Title 1"/>
          <p:cNvSpPr>
            <a:spLocks noGrp="1"/>
          </p:cNvSpPr>
          <p:nvPr>
            <p:ph type="title"/>
          </p:nvPr>
        </p:nvSpPr>
        <p:spPr/>
        <p:txBody>
          <a:bodyPr/>
          <a:lstStyle/>
          <a:p>
            <a:r>
              <a:rPr lang="en-US" dirty="0"/>
              <a:t>If the Agreement Sets the Price for the Non-Corporate Interests Being Acquired:</a:t>
            </a:r>
          </a:p>
        </p:txBody>
      </p:sp>
      <p:sp>
        <p:nvSpPr>
          <p:cNvPr id="13318" name="TextBox 4"/>
          <p:cNvSpPr txBox="1">
            <a:spLocks noChangeArrowheads="1"/>
          </p:cNvSpPr>
          <p:nvPr/>
        </p:nvSpPr>
        <p:spPr bwMode="auto">
          <a:xfrm>
            <a:off x="3031687" y="2571750"/>
            <a:ext cx="3073004" cy="705642"/>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Value Is the Agreed </a:t>
            </a:r>
            <a:br>
              <a:rPr lang="en-US" b="1" dirty="0">
                <a:solidFill>
                  <a:schemeClr val="bg1"/>
                </a:solidFill>
              </a:rPr>
            </a:br>
            <a:r>
              <a:rPr lang="en-US" b="1" dirty="0">
                <a:solidFill>
                  <a:schemeClr val="bg1"/>
                </a:solidFill>
              </a:rPr>
              <a:t>Upon Price</a:t>
            </a:r>
          </a:p>
        </p:txBody>
      </p:sp>
      <p:pic>
        <p:nvPicPr>
          <p:cNvPr id="25606" name="Picture 10"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208223"/>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2" name="Picture 2">
            <a:hlinkClick r:id="rId8" action="ppaction://hlinksldjump"/>
            <a:extLst>
              <a:ext uri="{FF2B5EF4-FFF2-40B4-BE49-F238E27FC236}">
                <a16:creationId xmlns:a16="http://schemas.microsoft.com/office/drawing/2014/main" id="{ECED7C8C-C8DA-52CE-13D5-26D289CC2CFA}"/>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35727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C091AFB7-3265-5C4B-ECD2-84C3349025F4}"/>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27" name="Picture 8"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Title 1"/>
          <p:cNvSpPr>
            <a:spLocks noGrp="1"/>
          </p:cNvSpPr>
          <p:nvPr>
            <p:ph type="title"/>
          </p:nvPr>
        </p:nvSpPr>
        <p:spPr/>
        <p:txBody>
          <a:bodyPr/>
          <a:lstStyle/>
          <a:p>
            <a:r>
              <a:rPr lang="en-US" dirty="0"/>
              <a:t>If the Agreement Does </a:t>
            </a:r>
            <a:r>
              <a:rPr lang="en-US" u="sng" dirty="0"/>
              <a:t>Not</a:t>
            </a:r>
            <a:r>
              <a:rPr lang="en-US" dirty="0"/>
              <a:t> Set the Price for the Non-Corporate Interests Being Acquired:</a:t>
            </a:r>
          </a:p>
        </p:txBody>
      </p:sp>
      <p:sp>
        <p:nvSpPr>
          <p:cNvPr id="13318" name="TextBox 4"/>
          <p:cNvSpPr txBox="1">
            <a:spLocks noChangeArrowheads="1"/>
          </p:cNvSpPr>
          <p:nvPr/>
        </p:nvSpPr>
        <p:spPr bwMode="auto">
          <a:xfrm>
            <a:off x="3082769" y="2430318"/>
            <a:ext cx="3073004" cy="1026243"/>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Value Is the Fair Market Value of the Non-Corporate Interests</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2186864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3"/>
          <p:cNvSpPr>
            <a:spLocks noGrp="1"/>
          </p:cNvSpPr>
          <p:nvPr>
            <p:ph type="title"/>
          </p:nvPr>
        </p:nvSpPr>
        <p:spPr/>
        <p:txBody>
          <a:bodyPr/>
          <a:lstStyle/>
          <a:p>
            <a:r>
              <a:rPr lang="en-US" dirty="0"/>
              <a:t>Is an HSR Filing Required?</a:t>
            </a:r>
          </a:p>
        </p:txBody>
      </p:sp>
      <p:sp>
        <p:nvSpPr>
          <p:cNvPr id="27654" name="Rectangle 11"/>
          <p:cNvSpPr>
            <a:spLocks noChangeArrowheads="1"/>
          </p:cNvSpPr>
          <p:nvPr/>
        </p:nvSpPr>
        <p:spPr bwMode="auto">
          <a:xfrm>
            <a:off x="1391219" y="1290559"/>
            <a:ext cx="6919411" cy="553998"/>
          </a:xfrm>
          <a:prstGeom prst="rect">
            <a:avLst/>
          </a:prstGeom>
          <a:noFill/>
          <a:ln w="9525">
            <a:noFill/>
            <a:miter lim="800000"/>
            <a:headEnd/>
            <a:tailEnd/>
          </a:ln>
        </p:spPr>
        <p:txBody>
          <a:bodyPr wrap="square">
            <a:spAutoFit/>
          </a:bodyPr>
          <a:lstStyle/>
          <a:p>
            <a:pPr>
              <a:defRPr/>
            </a:pPr>
            <a:r>
              <a:rPr lang="en-US" sz="1500" i="1" dirty="0"/>
              <a:t>Add the fair market value of any non-corporate interests already held by the Buyer to the value of any non-corporate interests being acquired:</a:t>
            </a:r>
          </a:p>
        </p:txBody>
      </p:sp>
      <p:sp>
        <p:nvSpPr>
          <p:cNvPr id="11" name="Rectangle 10">
            <a:hlinkClick r:id="rId2" action="ppaction://hlinksldjump"/>
          </p:cNvPr>
          <p:cNvSpPr/>
          <p:nvPr/>
        </p:nvSpPr>
        <p:spPr>
          <a:xfrm>
            <a:off x="2390611" y="1873389"/>
            <a:ext cx="4318397" cy="90368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Exceeds </a:t>
            </a:r>
            <a:br>
              <a:rPr lang="en-US" b="1" dirty="0"/>
            </a:br>
            <a:r>
              <a:rPr lang="en-US" b="1" dirty="0"/>
              <a:t>$</a:t>
            </a:r>
            <a:r>
              <a:rPr lang="en-US" b="1" dirty="0">
                <a:solidFill>
                  <a:schemeClr val="bg1"/>
                </a:solidFill>
              </a:rPr>
              <a:t>478</a:t>
            </a:r>
            <a:r>
              <a:rPr lang="en-US" b="1" dirty="0"/>
              <a:t> Million?</a:t>
            </a:r>
          </a:p>
        </p:txBody>
      </p:sp>
      <p:sp>
        <p:nvSpPr>
          <p:cNvPr id="12" name="Rectangle 11">
            <a:hlinkClick r:id="rId3" action="ppaction://hlinksldjump"/>
          </p:cNvPr>
          <p:cNvSpPr/>
          <p:nvPr/>
        </p:nvSpPr>
        <p:spPr>
          <a:xfrm>
            <a:off x="2390611" y="2985432"/>
            <a:ext cx="4318397" cy="90368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Is Less </a:t>
            </a:r>
            <a:r>
              <a:rPr lang="en-US" b="1" dirty="0">
                <a:solidFill>
                  <a:schemeClr val="bg1"/>
                </a:solidFill>
              </a:rPr>
              <a:t>Than or </a:t>
            </a:r>
            <a:br>
              <a:rPr lang="en-US" b="1" dirty="0">
                <a:solidFill>
                  <a:schemeClr val="bg1"/>
                </a:solidFill>
              </a:rPr>
            </a:br>
            <a:r>
              <a:rPr lang="en-US" b="1" dirty="0">
                <a:solidFill>
                  <a:schemeClr val="bg1"/>
                </a:solidFill>
              </a:rPr>
              <a:t>Equal to $478 Million and More Than $119.5 Million?</a:t>
            </a:r>
          </a:p>
        </p:txBody>
      </p:sp>
      <p:sp>
        <p:nvSpPr>
          <p:cNvPr id="13" name="Rectangle 12">
            <a:hlinkClick r:id="rId4" action="ppaction://hlinksldjump"/>
          </p:cNvPr>
          <p:cNvSpPr/>
          <p:nvPr/>
        </p:nvSpPr>
        <p:spPr>
          <a:xfrm>
            <a:off x="2390611" y="4098667"/>
            <a:ext cx="4318397" cy="903684"/>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Total Value Is $</a:t>
            </a:r>
            <a:r>
              <a:rPr lang="en-US" b="1" dirty="0">
                <a:solidFill>
                  <a:schemeClr val="bg1"/>
                </a:solidFill>
              </a:rPr>
              <a:t>119.5 </a:t>
            </a:r>
            <a:r>
              <a:rPr lang="en-US" b="1" dirty="0"/>
              <a:t>Million or Less?</a:t>
            </a:r>
          </a:p>
        </p:txBody>
      </p:sp>
      <p:sp>
        <p:nvSpPr>
          <p:cNvPr id="8" name="Rectangle 7">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10" name="Picture 9"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881316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purple triangle.png">
            <a:extLst>
              <a:ext uri="{FF2B5EF4-FFF2-40B4-BE49-F238E27FC236}">
                <a16:creationId xmlns:a16="http://schemas.microsoft.com/office/drawing/2014/main" id="{F917D91D-BF1C-D492-9630-6ECE58C6485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p:cNvSpPr>
            <a:spLocks noGrp="1"/>
          </p:cNvSpPr>
          <p:nvPr>
            <p:ph type="title"/>
          </p:nvPr>
        </p:nvSpPr>
        <p:spPr/>
        <p:txBody>
          <a:bodyPr/>
          <a:lstStyle/>
          <a:p>
            <a:r>
              <a:rPr lang="en-US" dirty="0"/>
              <a:t>Is an HSR Filing Required? </a:t>
            </a:r>
          </a:p>
        </p:txBody>
      </p:sp>
      <p:sp>
        <p:nvSpPr>
          <p:cNvPr id="13318" name="TextBox 4"/>
          <p:cNvSpPr txBox="1">
            <a:spLocks noChangeArrowheads="1"/>
          </p:cNvSpPr>
          <p:nvPr/>
        </p:nvSpPr>
        <p:spPr bwMode="auto">
          <a:xfrm>
            <a:off x="2999591" y="2437445"/>
            <a:ext cx="3073004" cy="1054135"/>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HSR Filing Is Required </a:t>
            </a:r>
            <a:r>
              <a:rPr lang="en-US" b="1" u="sng" dirty="0">
                <a:solidFill>
                  <a:schemeClr val="bg1"/>
                </a:solidFill>
              </a:rPr>
              <a:t>Unless an Exemption Applies</a:t>
            </a:r>
          </a:p>
        </p:txBody>
      </p:sp>
      <p:pic>
        <p:nvPicPr>
          <p:cNvPr id="28678"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2" name="Rectangle 1">
            <a:hlinkClick r:id="rId3" action="ppaction://hlinksldjump"/>
          </p:cNvPr>
          <p:cNvSpPr/>
          <p:nvPr/>
        </p:nvSpPr>
        <p:spPr>
          <a:xfrm>
            <a:off x="3150394" y="2628900"/>
            <a:ext cx="2936081"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5" name="Picture 2">
            <a:hlinkClick r:id="rId8" action="ppaction://hlinksldjump"/>
            <a:extLst>
              <a:ext uri="{FF2B5EF4-FFF2-40B4-BE49-F238E27FC236}">
                <a16:creationId xmlns:a16="http://schemas.microsoft.com/office/drawing/2014/main" id="{8BEB769F-B77F-148E-DA8A-83371118146B}"/>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208467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877A0F2E-A8C3-C2BF-CF13-434E2DFF019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Title 1"/>
          <p:cNvSpPr>
            <a:spLocks noGrp="1"/>
          </p:cNvSpPr>
          <p:nvPr>
            <p:ph type="title"/>
          </p:nvPr>
        </p:nvSpPr>
        <p:spPr/>
        <p:txBody>
          <a:bodyPr/>
          <a:lstStyle/>
          <a:p>
            <a:r>
              <a:rPr lang="en-US" dirty="0"/>
              <a:t>Is an HSR Filing Required? </a:t>
            </a:r>
          </a:p>
        </p:txBody>
      </p:sp>
      <p:sp>
        <p:nvSpPr>
          <p:cNvPr id="13318" name="TextBox 4">
            <a:hlinkClick r:id="rId3" action="ppaction://hlinksldjump"/>
          </p:cNvPr>
          <p:cNvSpPr txBox="1">
            <a:spLocks noChangeArrowheads="1"/>
          </p:cNvSpPr>
          <p:nvPr/>
        </p:nvSpPr>
        <p:spPr bwMode="auto">
          <a:xfrm>
            <a:off x="3035498" y="2505559"/>
            <a:ext cx="3073004" cy="1026243"/>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HSR Filing Is Required If the </a:t>
            </a:r>
            <a:r>
              <a:rPr lang="en-US" b="1" u="sng" dirty="0">
                <a:solidFill>
                  <a:schemeClr val="bg1"/>
                </a:solidFill>
              </a:rPr>
              <a:t>Size-of-the-Persons </a:t>
            </a:r>
            <a:br>
              <a:rPr lang="en-US" b="1" u="sng" dirty="0">
                <a:solidFill>
                  <a:schemeClr val="bg1"/>
                </a:solidFill>
              </a:rPr>
            </a:br>
            <a:r>
              <a:rPr lang="en-US" b="1" u="sng" dirty="0">
                <a:solidFill>
                  <a:schemeClr val="bg1"/>
                </a:solidFill>
              </a:rPr>
              <a:t>Test</a:t>
            </a:r>
            <a:r>
              <a:rPr lang="en-US" b="1" dirty="0">
                <a:solidFill>
                  <a:schemeClr val="bg1"/>
                </a:solidFill>
              </a:rPr>
              <a:t> Is Met</a:t>
            </a:r>
          </a:p>
        </p:txBody>
      </p:sp>
      <p:pic>
        <p:nvPicPr>
          <p:cNvPr id="29702" name="Picture 6" descr="next.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68686"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8" name="Rectangle 7">
            <a:hlinkClick r:id="rId4" action="ppaction://hlinksldjump"/>
          </p:cNvPr>
          <p:cNvSpPr/>
          <p:nvPr/>
        </p:nvSpPr>
        <p:spPr>
          <a:xfrm>
            <a:off x="3150393" y="2373183"/>
            <a:ext cx="2936081"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9" name="Rectangle 8">
            <a:hlinkClick r:id="rId4" action="ppaction://hlinksldjump"/>
          </p:cNvPr>
          <p:cNvSpPr/>
          <p:nvPr/>
        </p:nvSpPr>
        <p:spPr>
          <a:xfrm>
            <a:off x="3893344" y="2781834"/>
            <a:ext cx="628650"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10" name="Picture 9"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4" name="Picture 2">
            <a:hlinkClick r:id="rId9" action="ppaction://hlinksldjump"/>
            <a:extLst>
              <a:ext uri="{FF2B5EF4-FFF2-40B4-BE49-F238E27FC236}">
                <a16:creationId xmlns:a16="http://schemas.microsoft.com/office/drawing/2014/main" id="{30A2E362-4CDD-E0A2-E91F-7D6CDFEC3B54}"/>
              </a:ext>
            </a:extLst>
          </p:cNvPr>
          <p:cNvPicPr>
            <a:picLocks noChangeAspect="1" noChangeArrowheads="1"/>
          </p:cNvPicPr>
          <p:nvPr/>
        </p:nvPicPr>
        <p:blipFill rotWithShape="1">
          <a:blip r:embed="rId10"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08581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purple triangle.png">
            <a:extLst>
              <a:ext uri="{FF2B5EF4-FFF2-40B4-BE49-F238E27FC236}">
                <a16:creationId xmlns:a16="http://schemas.microsoft.com/office/drawing/2014/main" id="{39AE2B91-9201-87A2-F314-3C00A2FE324A}"/>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23" name="Title 1"/>
          <p:cNvSpPr>
            <a:spLocks noGrp="1"/>
          </p:cNvSpPr>
          <p:nvPr>
            <p:ph type="title"/>
          </p:nvPr>
        </p:nvSpPr>
        <p:spPr/>
        <p:txBody>
          <a:bodyPr/>
          <a:lstStyle/>
          <a:p>
            <a:r>
              <a:rPr lang="en-US" dirty="0"/>
              <a:t>Is an HSR Filing Required? </a:t>
            </a:r>
          </a:p>
        </p:txBody>
      </p:sp>
      <p:sp>
        <p:nvSpPr>
          <p:cNvPr id="13318" name="TextBox 4"/>
          <p:cNvSpPr txBox="1">
            <a:spLocks noChangeArrowheads="1"/>
          </p:cNvSpPr>
          <p:nvPr/>
        </p:nvSpPr>
        <p:spPr bwMode="auto">
          <a:xfrm>
            <a:off x="3034903" y="2568357"/>
            <a:ext cx="3073004" cy="73353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HSR Filing Is Not Required</a:t>
            </a:r>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2" name="Picture 2">
            <a:hlinkClick r:id="rId6" action="ppaction://hlinksldjump"/>
            <a:extLst>
              <a:ext uri="{FF2B5EF4-FFF2-40B4-BE49-F238E27FC236}">
                <a16:creationId xmlns:a16="http://schemas.microsoft.com/office/drawing/2014/main" id="{66E9F896-ADA8-E118-203C-4CED18A711B2}"/>
              </a:ext>
            </a:extLst>
          </p:cNvPr>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4916845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HSR Overview</a:t>
            </a:r>
          </a:p>
        </p:txBody>
      </p:sp>
      <p:sp>
        <p:nvSpPr>
          <p:cNvPr id="3" name="Content Placeholder 2"/>
          <p:cNvSpPr>
            <a:spLocks noGrp="1"/>
          </p:cNvSpPr>
          <p:nvPr>
            <p:ph idx="1"/>
          </p:nvPr>
        </p:nvSpPr>
        <p:spPr>
          <a:xfrm>
            <a:off x="914400" y="1390650"/>
            <a:ext cx="7772400" cy="3305385"/>
          </a:xfrm>
        </p:spPr>
        <p:txBody>
          <a:bodyPr>
            <a:normAutofit fontScale="92500" lnSpcReduction="20000"/>
          </a:bodyPr>
          <a:lstStyle/>
          <a:p>
            <a:pPr>
              <a:spcAft>
                <a:spcPts val="600"/>
              </a:spcAft>
            </a:pPr>
            <a:r>
              <a:rPr lang="en-GB" sz="1600" dirty="0"/>
              <a:t>Generally, a transaction is reportable if the size-of-the-transaction test is met:</a:t>
            </a:r>
          </a:p>
          <a:p>
            <a:pPr lvl="1">
              <a:spcAft>
                <a:spcPts val="600"/>
              </a:spcAft>
            </a:pPr>
            <a:r>
              <a:rPr lang="en-GB" sz="1400" dirty="0"/>
              <a:t>Is the value of what’s being acquired greater than $478M? If yes, the deal is reportable unless an exemption applies. </a:t>
            </a:r>
          </a:p>
          <a:p>
            <a:pPr lvl="1">
              <a:spcAft>
                <a:spcPts val="600"/>
              </a:spcAft>
            </a:pPr>
            <a:r>
              <a:rPr lang="en-GB" sz="1400" dirty="0"/>
              <a:t>If not, and the value of what’s being acquired is greater than $119.5M but less than $478M, then the size-of-the-persons test also must be met for the deal to be reportable.</a:t>
            </a:r>
          </a:p>
          <a:p>
            <a:pPr lvl="2">
              <a:spcAft>
                <a:spcPts val="600"/>
              </a:spcAft>
            </a:pPr>
            <a:r>
              <a:rPr lang="en-GB" sz="1100" dirty="0"/>
              <a:t>Size-of-the-persons test:  One party must have $23.9M in net sales or total assets; and another party must have $239M in net sales or total assets. </a:t>
            </a:r>
          </a:p>
          <a:p>
            <a:pPr lvl="1">
              <a:spcAft>
                <a:spcPts val="600"/>
              </a:spcAft>
            </a:pPr>
            <a:r>
              <a:rPr lang="en-GB" sz="1400" dirty="0"/>
              <a:t>If the value of what’s being acquired is less than $ 119.5M, then an HSR filing is not required. </a:t>
            </a:r>
          </a:p>
          <a:p>
            <a:pPr>
              <a:spcAft>
                <a:spcPts val="600"/>
              </a:spcAft>
            </a:pPr>
            <a:r>
              <a:rPr lang="en-GB" sz="1600" dirty="0"/>
              <a:t>A transaction can involve the acquisition of: (a) voting securities (the right to vote for the board of directors of an issuer); (b) assets; (c) non-corporate interests (LLC or LLP units); or (d) a combination thereof.</a:t>
            </a:r>
          </a:p>
          <a:p>
            <a:pPr>
              <a:spcAft>
                <a:spcPts val="600"/>
              </a:spcAft>
            </a:pPr>
            <a:r>
              <a:rPr lang="en-GB" sz="1600" dirty="0"/>
              <a:t>Even if a transaction meets the HSR thresholds, one or more HSR exemptions may apply (explained in more detail in this presentation). </a:t>
            </a:r>
          </a:p>
          <a:p>
            <a:pPr>
              <a:spcAft>
                <a:spcPts val="600"/>
              </a:spcAft>
            </a:pPr>
            <a:r>
              <a:rPr lang="en-GB" sz="1600" dirty="0"/>
              <a:t>If a transaction is reportable, a filing must be submitted to each of the FTC/DOJ, and the parties must abide by a 30-day statutory waiting period before they can close.  The waiting period can be terminated early under certain circumstances. </a:t>
            </a:r>
          </a:p>
          <a:p>
            <a:pPr>
              <a:spcAft>
                <a:spcPts val="600"/>
              </a:spcAft>
            </a:pPr>
            <a:endParaRPr lang="en-GB" sz="1600" dirty="0"/>
          </a:p>
        </p:txBody>
      </p:sp>
    </p:spTree>
    <p:extLst>
      <p:ext uri="{BB962C8B-B14F-4D97-AF65-F5344CB8AC3E}">
        <p14:creationId xmlns:p14="http://schemas.microsoft.com/office/powerpoint/2010/main" val="395223458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title"/>
          </p:nvPr>
        </p:nvSpPr>
        <p:spPr/>
        <p:txBody>
          <a:bodyPr/>
          <a:lstStyle/>
          <a:p>
            <a:r>
              <a:rPr lang="en-US" dirty="0"/>
              <a:t>The Size-of-the-Persons Test</a:t>
            </a:r>
          </a:p>
        </p:txBody>
      </p:sp>
      <p:pic>
        <p:nvPicPr>
          <p:cNvPr id="31748" name="Picture 1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92549" y="359923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49" name="Picture 1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25724" y="359923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1867196" y="1507310"/>
            <a:ext cx="5308997" cy="1908572"/>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lnSpc>
                <a:spcPts val="2250"/>
              </a:lnSpc>
              <a:defRPr/>
            </a:pPr>
            <a:r>
              <a:rPr lang="en-US" b="1" dirty="0"/>
              <a:t>Based on Ultimate Parents’ Fully Consolidated Financials, Does One Party Have Total Assets or Annual Net Sales of $</a:t>
            </a:r>
            <a:r>
              <a:rPr lang="en-US" b="1" dirty="0">
                <a:solidFill>
                  <a:schemeClr val="bg1"/>
                </a:solidFill>
              </a:rPr>
              <a:t>239 Million or More </a:t>
            </a:r>
            <a:r>
              <a:rPr lang="en-US" b="1" u="sng" dirty="0">
                <a:solidFill>
                  <a:schemeClr val="bg1"/>
                </a:solidFill>
              </a:rPr>
              <a:t>and</a:t>
            </a:r>
            <a:r>
              <a:rPr lang="en-US" b="1" dirty="0">
                <a:solidFill>
                  <a:schemeClr val="bg1"/>
                </a:solidFill>
              </a:rPr>
              <a:t> Does Another Party Have Total Assets or Annual Net Sales of $23.9 </a:t>
            </a:r>
            <a:r>
              <a:rPr lang="en-US" b="1" dirty="0"/>
              <a:t>Million or More?</a:t>
            </a:r>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7136262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7FBABB74-9960-0E54-3B8F-823241BBBC2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hlinkClick r:id="rId3" action="ppaction://hlinksldjump"/>
            <a:extLst>
              <a:ext uri="{FF2B5EF4-FFF2-40B4-BE49-F238E27FC236}">
                <a16:creationId xmlns:a16="http://schemas.microsoft.com/office/drawing/2014/main" id="{D3C95521-96F7-E22F-E8DB-04AB2C000534}"/>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2771" name="Title 1"/>
          <p:cNvSpPr>
            <a:spLocks noGrp="1"/>
          </p:cNvSpPr>
          <p:nvPr>
            <p:ph type="title"/>
          </p:nvPr>
        </p:nvSpPr>
        <p:spPr/>
        <p:txBody>
          <a:bodyPr/>
          <a:lstStyle/>
          <a:p>
            <a:r>
              <a:rPr lang="en-US" dirty="0"/>
              <a:t>Is the Size-of-the-Persons Test Met?</a:t>
            </a:r>
          </a:p>
        </p:txBody>
      </p:sp>
      <p:sp>
        <p:nvSpPr>
          <p:cNvPr id="13318" name="TextBox 4"/>
          <p:cNvSpPr txBox="1">
            <a:spLocks noChangeArrowheads="1"/>
          </p:cNvSpPr>
          <p:nvPr/>
        </p:nvSpPr>
        <p:spPr bwMode="auto">
          <a:xfrm>
            <a:off x="3064073" y="1927156"/>
            <a:ext cx="3073003" cy="2015936"/>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Size-of-</a:t>
            </a:r>
            <a:br>
              <a:rPr lang="en-US" b="1" dirty="0">
                <a:solidFill>
                  <a:schemeClr val="bg1"/>
                </a:solidFill>
              </a:rPr>
            </a:br>
            <a:r>
              <a:rPr lang="en-US" b="1" dirty="0">
                <a:solidFill>
                  <a:schemeClr val="bg1"/>
                </a:solidFill>
              </a:rPr>
              <a:t>the-Persons Test</a:t>
            </a:r>
            <a:br>
              <a:rPr lang="en-US" b="1" dirty="0">
                <a:solidFill>
                  <a:schemeClr val="bg1"/>
                </a:solidFill>
              </a:rPr>
            </a:br>
            <a:r>
              <a:rPr lang="en-US" b="1" dirty="0">
                <a:solidFill>
                  <a:schemeClr val="bg1"/>
                </a:solidFill>
              </a:rPr>
              <a:t>Is Met, and an HSR </a:t>
            </a:r>
            <a:br>
              <a:rPr lang="en-US" b="1" dirty="0">
                <a:solidFill>
                  <a:schemeClr val="bg1"/>
                </a:solidFill>
              </a:rPr>
            </a:br>
            <a:r>
              <a:rPr lang="en-US" b="1" dirty="0">
                <a:solidFill>
                  <a:schemeClr val="bg1"/>
                </a:solidFill>
              </a:rPr>
              <a:t>Filing Is Required </a:t>
            </a:r>
            <a:br>
              <a:rPr lang="en-US" b="1" dirty="0">
                <a:solidFill>
                  <a:schemeClr val="bg1"/>
                </a:solidFill>
              </a:rPr>
            </a:br>
            <a:r>
              <a:rPr lang="en-US" b="1" u="sng" dirty="0">
                <a:solidFill>
                  <a:schemeClr val="bg1"/>
                </a:solidFill>
              </a:rPr>
              <a:t>Unless an Exemption Applies</a:t>
            </a:r>
          </a:p>
        </p:txBody>
      </p:sp>
      <p:pic>
        <p:nvPicPr>
          <p:cNvPr id="32774" name="Picture 6" descr="next.png">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39584"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7"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8" name="Rectangle 7">
            <a:hlinkClick r:id="rId5" action="ppaction://hlinksldjump"/>
          </p:cNvPr>
          <p:cNvSpPr/>
          <p:nvPr/>
        </p:nvSpPr>
        <p:spPr>
          <a:xfrm>
            <a:off x="3293269" y="2991445"/>
            <a:ext cx="2614613"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9" name="Rectangle 8">
            <a:hlinkClick r:id="rId5" action="ppaction://hlinksldjump"/>
          </p:cNvPr>
          <p:cNvSpPr/>
          <p:nvPr/>
        </p:nvSpPr>
        <p:spPr>
          <a:xfrm>
            <a:off x="3908227" y="3295055"/>
            <a:ext cx="1220987"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10" name="Picture 9" descr="START OVER.png">
            <a:hlinkClick r:id="rId8" action="ppaction://hlinksldjump"/>
          </p:cNvPr>
          <p:cNvPicPr>
            <a:picLocks noChangeAspect="1"/>
          </p:cNvPicPr>
          <p:nvPr/>
        </p:nvPicPr>
        <p:blipFill>
          <a:blip r:embed="rId9"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3179925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US" dirty="0"/>
              <a:t>The Size-of-the-Persons Test</a:t>
            </a:r>
          </a:p>
        </p:txBody>
      </p:sp>
      <p:pic>
        <p:nvPicPr>
          <p:cNvPr id="33796" name="Picture 1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96634" y="3121401"/>
            <a:ext cx="945356" cy="9513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7" name="Picture 1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29809" y="3121401"/>
            <a:ext cx="945356" cy="9513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1871280" y="1786710"/>
            <a:ext cx="5308997" cy="88582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lnSpc>
                <a:spcPts val="2475"/>
              </a:lnSpc>
              <a:defRPr/>
            </a:pPr>
            <a:r>
              <a:rPr lang="en-US" b="1" dirty="0"/>
              <a:t>Is the Acquired Person Engaged in Manufacturing?</a:t>
            </a:r>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7737772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18909D28-2756-FAB7-772A-9E9801709BD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hlinkClick r:id="rId3" action="ppaction://hlinksldjump"/>
            <a:extLst>
              <a:ext uri="{FF2B5EF4-FFF2-40B4-BE49-F238E27FC236}">
                <a16:creationId xmlns:a16="http://schemas.microsoft.com/office/drawing/2014/main" id="{8CE62E48-5AAC-398A-D8CD-E460A0F8DAFA}"/>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19" name="Title 1"/>
          <p:cNvSpPr>
            <a:spLocks noGrp="1"/>
          </p:cNvSpPr>
          <p:nvPr>
            <p:ph type="title"/>
          </p:nvPr>
        </p:nvSpPr>
        <p:spPr/>
        <p:txBody>
          <a:bodyPr/>
          <a:lstStyle/>
          <a:p>
            <a:r>
              <a:rPr lang="en-US" dirty="0"/>
              <a:t>Is the Size-of-the-Persons Test Met?</a:t>
            </a:r>
          </a:p>
        </p:txBody>
      </p:sp>
      <p:sp>
        <p:nvSpPr>
          <p:cNvPr id="13318" name="TextBox 4"/>
          <p:cNvSpPr txBox="1">
            <a:spLocks noChangeArrowheads="1"/>
          </p:cNvSpPr>
          <p:nvPr/>
        </p:nvSpPr>
        <p:spPr bwMode="auto">
          <a:xfrm>
            <a:off x="3081968" y="2261702"/>
            <a:ext cx="3073003" cy="134684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Size-of-the-Persons Test Is Met, and an HSR Filing Is Required </a:t>
            </a:r>
            <a:r>
              <a:rPr lang="en-US" b="1" u="sng" dirty="0">
                <a:solidFill>
                  <a:schemeClr val="bg1"/>
                </a:solidFill>
              </a:rPr>
              <a:t>Unless an Exemption Applies</a:t>
            </a:r>
          </a:p>
        </p:txBody>
      </p:sp>
      <p:pic>
        <p:nvPicPr>
          <p:cNvPr id="34822" name="Picture 6" descr="next.png">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49264"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9" name="Rectangle 8"/>
          <p:cNvSpPr/>
          <p:nvPr/>
        </p:nvSpPr>
        <p:spPr>
          <a:xfrm>
            <a:off x="3378994" y="2957513"/>
            <a:ext cx="2378869" cy="314325"/>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10" name="Rectangle 9"/>
          <p:cNvSpPr/>
          <p:nvPr/>
        </p:nvSpPr>
        <p:spPr>
          <a:xfrm>
            <a:off x="3921920" y="3307556"/>
            <a:ext cx="1171575" cy="314325"/>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11" name="Picture 10"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892317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A893B684-94EB-9023-D5B7-58BF08FCCC7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hlinkClick r:id="rId3" action="ppaction://hlinksldjump"/>
            <a:extLst>
              <a:ext uri="{FF2B5EF4-FFF2-40B4-BE49-F238E27FC236}">
                <a16:creationId xmlns:a16="http://schemas.microsoft.com/office/drawing/2014/main" id="{22D5E9FB-5093-31D7-D908-29D9A1355171}"/>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843" name="Title 1"/>
          <p:cNvSpPr>
            <a:spLocks noGrp="1"/>
          </p:cNvSpPr>
          <p:nvPr>
            <p:ph type="title"/>
          </p:nvPr>
        </p:nvSpPr>
        <p:spPr/>
        <p:txBody>
          <a:bodyPr/>
          <a:lstStyle/>
          <a:p>
            <a:r>
              <a:rPr lang="en-US" dirty="0"/>
              <a:t>Is the Size-of-the-Persons Test Met?</a:t>
            </a:r>
          </a:p>
        </p:txBody>
      </p:sp>
      <p:sp>
        <p:nvSpPr>
          <p:cNvPr id="13318" name="TextBox 4"/>
          <p:cNvSpPr txBox="1">
            <a:spLocks noChangeArrowheads="1"/>
          </p:cNvSpPr>
          <p:nvPr/>
        </p:nvSpPr>
        <p:spPr bwMode="auto">
          <a:xfrm>
            <a:off x="3034903" y="2474250"/>
            <a:ext cx="3073003" cy="1026243"/>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Size-of-the-Persons Test Is Not Met; An HSR Filing Is Not Required</a:t>
            </a:r>
          </a:p>
        </p:txBody>
      </p:sp>
      <p:sp>
        <p:nvSpPr>
          <p:cNvPr id="7" name="Rectangle 6"/>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5" name="Picture 6" descr="next.png">
            <a:hlinkClick r:id="rId7" action="ppaction://hlinksldjump"/>
            <a:extLst>
              <a:ext uri="{FF2B5EF4-FFF2-40B4-BE49-F238E27FC236}">
                <a16:creationId xmlns:a16="http://schemas.microsoft.com/office/drawing/2014/main" id="{48D5CF99-6E7E-3AD7-6DB0-87079C7D2A38}"/>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6949264"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2380929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3"/>
          <p:cNvSpPr>
            <a:spLocks noGrp="1"/>
          </p:cNvSpPr>
          <p:nvPr>
            <p:ph type="title"/>
          </p:nvPr>
        </p:nvSpPr>
        <p:spPr/>
        <p:txBody>
          <a:bodyPr/>
          <a:lstStyle/>
          <a:p>
            <a:r>
              <a:rPr lang="en-US" dirty="0"/>
              <a:t>If the Acquired Person Is Engaged in Manufacturing</a:t>
            </a:r>
          </a:p>
        </p:txBody>
      </p:sp>
      <p:pic>
        <p:nvPicPr>
          <p:cNvPr id="36868" name="Picture 1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47077" y="3659622"/>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1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80252" y="3659622"/>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p:cNvSpPr/>
          <p:nvPr/>
        </p:nvSpPr>
        <p:spPr>
          <a:xfrm>
            <a:off x="1921724" y="1568884"/>
            <a:ext cx="5308997" cy="1908572"/>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Based on Ultimate Parents’ Fully Consolidated Financials, Does the Target Have Total Assets </a:t>
            </a:r>
            <a:r>
              <a:rPr lang="en-US" b="1" u="sng" dirty="0"/>
              <a:t>or</a:t>
            </a:r>
            <a:r>
              <a:rPr lang="en-US" b="1" dirty="0"/>
              <a:t> Annual Net Sales of </a:t>
            </a:r>
            <a:r>
              <a:rPr lang="en-US" b="1" dirty="0">
                <a:solidFill>
                  <a:schemeClr val="bg1"/>
                </a:solidFill>
              </a:rPr>
              <a:t>$23.9 Million or More </a:t>
            </a:r>
            <a:r>
              <a:rPr lang="en-US" b="1" u="sng" dirty="0">
                <a:solidFill>
                  <a:schemeClr val="bg1"/>
                </a:solidFill>
              </a:rPr>
              <a:t>and</a:t>
            </a:r>
            <a:r>
              <a:rPr lang="en-US" b="1" dirty="0">
                <a:solidFill>
                  <a:schemeClr val="bg1"/>
                </a:solidFill>
              </a:rPr>
              <a:t> Does the Buyer Have Total Assets or Annual Net Sales of $239 </a:t>
            </a:r>
            <a:r>
              <a:rPr lang="en-US" b="1" dirty="0"/>
              <a:t>Million or More?</a:t>
            </a:r>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99294236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3"/>
          <p:cNvSpPr>
            <a:spLocks noGrp="1"/>
          </p:cNvSpPr>
          <p:nvPr>
            <p:ph type="title"/>
          </p:nvPr>
        </p:nvSpPr>
        <p:spPr/>
        <p:txBody>
          <a:bodyPr/>
          <a:lstStyle/>
          <a:p>
            <a:pPr eaLnBrk="1" hangingPunct="1"/>
            <a:r>
              <a:rPr lang="en-US" dirty="0"/>
              <a:t>If the Acquired Person Is Not Engaged in Manufacturing</a:t>
            </a:r>
          </a:p>
        </p:txBody>
      </p:sp>
      <p:pic>
        <p:nvPicPr>
          <p:cNvPr id="37892" name="Picture 1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4494" y="3656344"/>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3" name="Picture 1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67669" y="3656344"/>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4">
            <a:hlinkClick r:id="rId4" action="ppaction://hlinksldjump"/>
          </p:cNvPr>
          <p:cNvSpPr/>
          <p:nvPr/>
        </p:nvSpPr>
        <p:spPr>
          <a:xfrm>
            <a:off x="1909141" y="1522744"/>
            <a:ext cx="5317159" cy="2039606"/>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solidFill>
                  <a:schemeClr val="bg1"/>
                </a:solidFill>
              </a:rPr>
              <a:t>Based on Ultimate Parents’ Fully Consolidated Financials, Does the Target Have Total Assets of $23.9 Million or More* </a:t>
            </a:r>
            <a:r>
              <a:rPr lang="en-US" b="1" u="sng" dirty="0">
                <a:solidFill>
                  <a:schemeClr val="bg1"/>
                </a:solidFill>
              </a:rPr>
              <a:t>and</a:t>
            </a:r>
            <a:r>
              <a:rPr lang="en-US" b="1" dirty="0">
                <a:solidFill>
                  <a:schemeClr val="bg1"/>
                </a:solidFill>
              </a:rPr>
              <a:t> Does the Buyer Have Total Assets or Annual Net Sales of $239 </a:t>
            </a:r>
            <a:r>
              <a:rPr lang="en-US" b="1" dirty="0"/>
              <a:t>Million or More?</a:t>
            </a:r>
          </a:p>
          <a:p>
            <a:pPr algn="ctr">
              <a:defRPr/>
            </a:pPr>
            <a:endParaRPr lang="en-US" sz="900" b="1" dirty="0"/>
          </a:p>
          <a:p>
            <a:pPr algn="ctr">
              <a:defRPr/>
            </a:pPr>
            <a:r>
              <a:rPr lang="en-US" sz="900" b="1" dirty="0"/>
              <a:t>* Unlike When a Target Is Engaged in Manufacturing, for This Assessment, You Only Need to Consider the Target’s Total Assets, Not Total Assets or Annual Net Sales.</a:t>
            </a:r>
            <a:endParaRPr lang="en-US" sz="750" b="1" dirty="0"/>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6088931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purple triangle.png">
            <a:extLst>
              <a:ext uri="{FF2B5EF4-FFF2-40B4-BE49-F238E27FC236}">
                <a16:creationId xmlns:a16="http://schemas.microsoft.com/office/drawing/2014/main" id="{EF65A90D-1B1B-B135-9B2F-ED37FA8F65A2}"/>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915" name="Title 1"/>
          <p:cNvSpPr>
            <a:spLocks noGrp="1"/>
          </p:cNvSpPr>
          <p:nvPr>
            <p:ph type="title"/>
          </p:nvPr>
        </p:nvSpPr>
        <p:spPr/>
        <p:txBody>
          <a:bodyPr/>
          <a:lstStyle/>
          <a:p>
            <a:r>
              <a:rPr lang="en-US" dirty="0"/>
              <a:t>Is the Size-of-the-Persons Test Met?</a:t>
            </a:r>
          </a:p>
        </p:txBody>
      </p:sp>
      <p:sp>
        <p:nvSpPr>
          <p:cNvPr id="13318" name="TextBox 4">
            <a:hlinkClick r:id="rId3" action="ppaction://hlinksldjump"/>
          </p:cNvPr>
          <p:cNvSpPr txBox="1">
            <a:spLocks noChangeArrowheads="1"/>
          </p:cNvSpPr>
          <p:nvPr/>
        </p:nvSpPr>
        <p:spPr bwMode="auto">
          <a:xfrm>
            <a:off x="3069253" y="2291706"/>
            <a:ext cx="3073003" cy="134684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Size-of-the-Persons Test Is Met, and an HSR Filing Is Required </a:t>
            </a:r>
            <a:r>
              <a:rPr lang="en-US" b="1" u="sng" dirty="0">
                <a:solidFill>
                  <a:schemeClr val="bg1"/>
                </a:solidFill>
              </a:rPr>
              <a:t>Unless an Exemption Applies</a:t>
            </a:r>
          </a:p>
        </p:txBody>
      </p:sp>
      <p:pic>
        <p:nvPicPr>
          <p:cNvPr id="38918" name="Picture 6" descr="next.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2" name="Rectangle 1">
            <a:hlinkClick r:id="rId4" action="ppaction://hlinksldjump"/>
          </p:cNvPr>
          <p:cNvSpPr/>
          <p:nvPr/>
        </p:nvSpPr>
        <p:spPr>
          <a:xfrm>
            <a:off x="3332957" y="2943225"/>
            <a:ext cx="2393156" cy="30003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9" name="Rectangle 8">
            <a:hlinkClick r:id="rId4" action="ppaction://hlinksldjump"/>
          </p:cNvPr>
          <p:cNvSpPr/>
          <p:nvPr/>
        </p:nvSpPr>
        <p:spPr>
          <a:xfrm>
            <a:off x="3867745" y="3371703"/>
            <a:ext cx="1407319" cy="30003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10" name="Picture 9"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790226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purple triangle.png">
            <a:extLst>
              <a:ext uri="{FF2B5EF4-FFF2-40B4-BE49-F238E27FC236}">
                <a16:creationId xmlns:a16="http://schemas.microsoft.com/office/drawing/2014/main" id="{5DD6190D-E7C9-ED06-07AD-9B119085F9C0}"/>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9939" name="Title 1"/>
          <p:cNvSpPr>
            <a:spLocks noGrp="1"/>
          </p:cNvSpPr>
          <p:nvPr>
            <p:ph type="title"/>
          </p:nvPr>
        </p:nvSpPr>
        <p:spPr/>
        <p:txBody>
          <a:bodyPr/>
          <a:lstStyle/>
          <a:p>
            <a:r>
              <a:rPr lang="en-US" dirty="0"/>
              <a:t>Is the Size-of-the-Persons Test Met?</a:t>
            </a:r>
          </a:p>
        </p:txBody>
      </p:sp>
      <p:sp>
        <p:nvSpPr>
          <p:cNvPr id="13318" name="TextBox 4"/>
          <p:cNvSpPr txBox="1">
            <a:spLocks noChangeArrowheads="1"/>
          </p:cNvSpPr>
          <p:nvPr/>
        </p:nvSpPr>
        <p:spPr bwMode="auto">
          <a:xfrm>
            <a:off x="3081852" y="2396809"/>
            <a:ext cx="3073003" cy="1026243"/>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Size-of-the-Persons Test Is Not Met; An HSR Filing Is Not Required</a:t>
            </a:r>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4" action="ppaction://hlinksldjump"/>
          </p:cNvPr>
          <p:cNvPicPr>
            <a:picLocks noChangeAspect="1"/>
          </p:cNvPicPr>
          <p:nvPr/>
        </p:nvPicPr>
        <p:blipFill>
          <a:blip r:embed="rId5"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3564709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hlinkClick r:id="rId2" action="ppaction://hlinksldjump"/>
          </p:cNvPr>
          <p:cNvSpPr/>
          <p:nvPr/>
        </p:nvSpPr>
        <p:spPr>
          <a:xfrm>
            <a:off x="1749206" y="1789445"/>
            <a:ext cx="5805488" cy="1738126"/>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lstStyle/>
          <a:p>
            <a:pPr marL="129779" indent="-129779">
              <a:spcAft>
                <a:spcPts val="675"/>
              </a:spcAft>
              <a:buClr>
                <a:srgbClr val="C0085B"/>
              </a:buClr>
              <a:buFont typeface="Arial" pitchFamily="34" charset="0"/>
              <a:buChar char="•"/>
              <a:defRPr/>
            </a:pPr>
            <a:r>
              <a:rPr lang="en-US" sz="1600" b="1" dirty="0">
                <a:solidFill>
                  <a:schemeClr val="bg1"/>
                </a:solidFill>
              </a:rPr>
              <a:t>The Buyer Have Annual Net Sales of $23.9 Million or More;</a:t>
            </a:r>
          </a:p>
          <a:p>
            <a:pPr marL="129779" indent="-129779">
              <a:spcAft>
                <a:spcPts val="675"/>
              </a:spcAft>
              <a:buClr>
                <a:srgbClr val="C0085B"/>
              </a:buClr>
              <a:buFont typeface="Arial" pitchFamily="34" charset="0"/>
              <a:buChar char="•"/>
              <a:defRPr/>
            </a:pPr>
            <a:r>
              <a:rPr lang="en-US" sz="1600" b="1" dirty="0">
                <a:solidFill>
                  <a:schemeClr val="bg1"/>
                </a:solidFill>
              </a:rPr>
              <a:t>The Newly Formed Corporation Have Total Assets of $239 Million or More </a:t>
            </a:r>
            <a:r>
              <a:rPr lang="en-US" sz="1600" b="1" dirty="0">
                <a:solidFill>
                  <a:schemeClr val="bg1"/>
                </a:solidFill>
                <a:hlinkClick r:id="rId2" action="ppaction://hlinksldjump"/>
              </a:rPr>
              <a:t>(</a:t>
            </a:r>
            <a:r>
              <a:rPr lang="en-US" sz="1600" b="1" u="sng" dirty="0">
                <a:solidFill>
                  <a:schemeClr val="bg1"/>
                </a:solidFill>
                <a:hlinkClick r:id="rId2" action="ppaction://hlinksldjump"/>
              </a:rPr>
              <a:t>CALCULATION HELP</a:t>
            </a:r>
            <a:r>
              <a:rPr lang="en-US" sz="1600" b="1" dirty="0">
                <a:solidFill>
                  <a:schemeClr val="bg1"/>
                </a:solidFill>
                <a:hlinkClick r:id="rId2" action="ppaction://hlinksldjump"/>
              </a:rPr>
              <a:t>)</a:t>
            </a:r>
            <a:r>
              <a:rPr lang="en-US" sz="1600" b="1" dirty="0">
                <a:solidFill>
                  <a:schemeClr val="bg1"/>
                </a:solidFill>
              </a:rPr>
              <a:t>; </a:t>
            </a:r>
            <a:r>
              <a:rPr lang="en-US" sz="1600" b="1" dirty="0"/>
              <a:t>and</a:t>
            </a:r>
          </a:p>
          <a:p>
            <a:pPr marL="129779" indent="-129779">
              <a:spcAft>
                <a:spcPts val="675"/>
              </a:spcAft>
              <a:buClr>
                <a:srgbClr val="C0085B"/>
              </a:buClr>
              <a:buFont typeface="Arial" pitchFamily="34" charset="0"/>
              <a:buChar char="•"/>
              <a:defRPr/>
            </a:pPr>
            <a:r>
              <a:rPr lang="en-US" sz="1600" b="1" dirty="0"/>
              <a:t>At Least One of the Other Buyers Have Annual Net Sales or Total Assets of $</a:t>
            </a:r>
            <a:r>
              <a:rPr lang="en-US" sz="1600" b="1" dirty="0">
                <a:solidFill>
                  <a:schemeClr val="bg1"/>
                </a:solidFill>
              </a:rPr>
              <a:t>23.9</a:t>
            </a:r>
            <a:r>
              <a:rPr lang="en-US" sz="1600" b="1" dirty="0"/>
              <a:t> Million or </a:t>
            </a:r>
            <a:r>
              <a:rPr lang="en-US" sz="1600" b="1" dirty="0">
                <a:solidFill>
                  <a:schemeClr val="bg1"/>
                </a:solidFill>
              </a:rPr>
              <a:t>More?</a:t>
            </a:r>
          </a:p>
        </p:txBody>
      </p:sp>
      <p:sp>
        <p:nvSpPr>
          <p:cNvPr id="40962" name="Title 3"/>
          <p:cNvSpPr>
            <a:spLocks noGrp="1"/>
          </p:cNvSpPr>
          <p:nvPr>
            <p:ph type="title"/>
          </p:nvPr>
        </p:nvSpPr>
        <p:spPr/>
        <p:txBody>
          <a:bodyPr/>
          <a:lstStyle/>
          <a:p>
            <a:r>
              <a:rPr lang="en-US" dirty="0"/>
              <a:t>Forming Corporations: </a:t>
            </a:r>
            <a:br>
              <a:rPr lang="en-US" dirty="0"/>
            </a:br>
            <a:r>
              <a:rPr lang="en-US" dirty="0"/>
              <a:t>Applying the Size-of-the-Persons Test</a:t>
            </a:r>
          </a:p>
        </p:txBody>
      </p:sp>
      <p:sp>
        <p:nvSpPr>
          <p:cNvPr id="5" name="Content Placeholder 4"/>
          <p:cNvSpPr>
            <a:spLocks noGrp="1"/>
          </p:cNvSpPr>
          <p:nvPr>
            <p:ph idx="1"/>
          </p:nvPr>
        </p:nvSpPr>
        <p:spPr>
          <a:xfrm>
            <a:off x="1749206" y="1390650"/>
            <a:ext cx="6480393" cy="3305385"/>
          </a:xfrm>
        </p:spPr>
        <p:txBody>
          <a:bodyPr/>
          <a:lstStyle/>
          <a:p>
            <a:pPr marL="0" indent="0">
              <a:buNone/>
            </a:pPr>
            <a:r>
              <a:rPr lang="en-US" b="1" i="1" dirty="0"/>
              <a:t>DOES:</a:t>
            </a:r>
          </a:p>
          <a:p>
            <a:pPr marL="0" indent="0">
              <a:buNone/>
            </a:pPr>
            <a:endParaRPr lang="en-US" dirty="0"/>
          </a:p>
        </p:txBody>
      </p:sp>
      <p:sp>
        <p:nvSpPr>
          <p:cNvPr id="7" name="Rectangle 6">
            <a:hlinkClick r:id="rId3"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12" descr="no.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4724578" y="3656345"/>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tes.png">
            <a:hlinkClick r:id="rId6" action="ppaction://hlinksldjump"/>
          </p:cNvPr>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457753" y="3656345"/>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descr="START OVER.png">
            <a:hlinkClick r:id="rId8" action="ppaction://hlinksldjump"/>
          </p:cNvPr>
          <p:cNvPicPr>
            <a:picLocks noChangeAspect="1"/>
          </p:cNvPicPr>
          <p:nvPr/>
        </p:nvPicPr>
        <p:blipFill>
          <a:blip r:embed="rId9"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471081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3"/>
          <p:cNvSpPr>
            <a:spLocks noGrp="1"/>
          </p:cNvSpPr>
          <p:nvPr>
            <p:ph type="title"/>
          </p:nvPr>
        </p:nvSpPr>
        <p:spPr/>
        <p:txBody>
          <a:bodyPr/>
          <a:lstStyle/>
          <a:p>
            <a:r>
              <a:rPr lang="en-US" dirty="0"/>
              <a:t>What does your transaction involve?</a:t>
            </a:r>
          </a:p>
        </p:txBody>
      </p:sp>
      <p:sp>
        <p:nvSpPr>
          <p:cNvPr id="19" name="Rectangle 18">
            <a:hlinkClick r:id="rId2" action="ppaction://hlinksldjump"/>
          </p:cNvPr>
          <p:cNvSpPr/>
          <p:nvPr/>
        </p:nvSpPr>
        <p:spPr>
          <a:xfrm>
            <a:off x="2640807" y="1410050"/>
            <a:ext cx="3559969" cy="72390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Acquisition of Voting Securities</a:t>
            </a:r>
            <a:endParaRPr lang="en-US" dirty="0">
              <a:solidFill>
                <a:schemeClr val="bg1"/>
              </a:solidFill>
            </a:endParaRPr>
          </a:p>
        </p:txBody>
      </p:sp>
      <p:sp>
        <p:nvSpPr>
          <p:cNvPr id="24" name="Rectangle 23">
            <a:hlinkClick r:id="rId3" action="ppaction://hlinksldjump"/>
          </p:cNvPr>
          <p:cNvSpPr/>
          <p:nvPr/>
        </p:nvSpPr>
        <p:spPr>
          <a:xfrm>
            <a:off x="2640807" y="2337547"/>
            <a:ext cx="3559969" cy="72390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Acquisition of Assets</a:t>
            </a:r>
          </a:p>
        </p:txBody>
      </p:sp>
      <p:sp>
        <p:nvSpPr>
          <p:cNvPr id="25" name="Rectangle 24">
            <a:hlinkClick r:id="rId4" action="ppaction://hlinksldjump"/>
          </p:cNvPr>
          <p:cNvSpPr/>
          <p:nvPr/>
        </p:nvSpPr>
        <p:spPr>
          <a:xfrm>
            <a:off x="2640807" y="3263854"/>
            <a:ext cx="3559969" cy="72390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Acquisition of Non-Corporate Interests (LLCs, LLPs, etc.)</a:t>
            </a:r>
          </a:p>
        </p:txBody>
      </p:sp>
      <p:sp>
        <p:nvSpPr>
          <p:cNvPr id="26" name="Rectangle 25">
            <a:hlinkClick r:id="rId5" action="ppaction://hlinksldjump"/>
          </p:cNvPr>
          <p:cNvSpPr/>
          <p:nvPr/>
        </p:nvSpPr>
        <p:spPr>
          <a:xfrm>
            <a:off x="2640807" y="4191350"/>
            <a:ext cx="3559969" cy="72390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Formation of a Corporation</a:t>
            </a:r>
          </a:p>
        </p:txBody>
      </p:sp>
      <p:sp>
        <p:nvSpPr>
          <p:cNvPr id="2" name="Rectangle 1"/>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3" name="Rectangle 2">
            <a:hlinkClick r:id="rId4" action="ppaction://hlinksldjump"/>
            <a:extLst>
              <a:ext uri="{FF2B5EF4-FFF2-40B4-BE49-F238E27FC236}">
                <a16:creationId xmlns:a16="http://schemas.microsoft.com/office/drawing/2014/main" id="{C808D98D-B6EE-7714-B440-942625EF1CD5}"/>
              </a:ext>
            </a:extLst>
          </p:cNvPr>
          <p:cNvSpPr/>
          <p:nvPr/>
        </p:nvSpPr>
        <p:spPr>
          <a:xfrm>
            <a:off x="2640807" y="3257550"/>
            <a:ext cx="3559969" cy="723900"/>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Acquisition of Non-Corporate Interests (LLCs, LLPs, etc.)</a:t>
            </a:r>
          </a:p>
        </p:txBody>
      </p:sp>
    </p:spTree>
    <p:extLst>
      <p:ext uri="{BB962C8B-B14F-4D97-AF65-F5344CB8AC3E}">
        <p14:creationId xmlns:p14="http://schemas.microsoft.com/office/powerpoint/2010/main" val="367281782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p:txBody>
          <a:bodyPr/>
          <a:lstStyle/>
          <a:p>
            <a:r>
              <a:rPr lang="en-US" dirty="0"/>
              <a:t>Calculating the Total Assets of the Newly Formed Corporation</a:t>
            </a:r>
          </a:p>
        </p:txBody>
      </p:sp>
      <p:sp>
        <p:nvSpPr>
          <p:cNvPr id="41987" name="Content Placeholder 4"/>
          <p:cNvSpPr>
            <a:spLocks noGrp="1"/>
          </p:cNvSpPr>
          <p:nvPr>
            <p:ph idx="1"/>
          </p:nvPr>
        </p:nvSpPr>
        <p:spPr/>
        <p:txBody>
          <a:bodyPr/>
          <a:lstStyle/>
          <a:p>
            <a:r>
              <a:rPr lang="en-US" dirty="0"/>
              <a:t>To calculate the total assets of newly formed </a:t>
            </a:r>
            <a:br>
              <a:rPr lang="en-US" dirty="0"/>
            </a:br>
            <a:r>
              <a:rPr lang="en-US" dirty="0"/>
              <a:t>corporation, include: </a:t>
            </a:r>
          </a:p>
          <a:p>
            <a:pPr lvl="1"/>
            <a:r>
              <a:rPr lang="en-US" dirty="0"/>
              <a:t>(1) All of the assets that the parties have agreed to contribute; and </a:t>
            </a:r>
          </a:p>
          <a:p>
            <a:pPr lvl="1"/>
            <a:r>
              <a:rPr lang="en-US" dirty="0"/>
              <a:t>(2) Any amount of credit of the newly formed corporation that any contributing party has agreed to extend or guarantee.</a:t>
            </a:r>
          </a:p>
        </p:txBody>
      </p:sp>
      <p:sp>
        <p:nvSpPr>
          <p:cNvPr id="5" name="Rectangle 4">
            <a:hlinkClick r:id="rId2"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6"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2490306"/>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BC60A838-F418-4830-3127-363A84F9BA39}"/>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hlinkClick r:id="rId3" action="ppaction://hlinksldjump"/>
            <a:extLst>
              <a:ext uri="{FF2B5EF4-FFF2-40B4-BE49-F238E27FC236}">
                <a16:creationId xmlns:a16="http://schemas.microsoft.com/office/drawing/2014/main" id="{17B0CE6B-D196-5699-1B8F-B6A768596840}"/>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8675" name="Title 1"/>
          <p:cNvSpPr>
            <a:spLocks noGrp="1"/>
          </p:cNvSpPr>
          <p:nvPr>
            <p:ph type="title"/>
          </p:nvPr>
        </p:nvSpPr>
        <p:spPr/>
        <p:txBody>
          <a:bodyPr/>
          <a:lstStyle/>
          <a:p>
            <a:r>
              <a:rPr lang="en-US" dirty="0"/>
              <a:t>Is an HSR Filing Required? </a:t>
            </a:r>
          </a:p>
        </p:txBody>
      </p:sp>
      <p:sp>
        <p:nvSpPr>
          <p:cNvPr id="13318" name="TextBox 4"/>
          <p:cNvSpPr txBox="1">
            <a:spLocks noChangeArrowheads="1"/>
          </p:cNvSpPr>
          <p:nvPr/>
        </p:nvSpPr>
        <p:spPr bwMode="auto">
          <a:xfrm>
            <a:off x="3081932" y="2460304"/>
            <a:ext cx="3073004" cy="1054135"/>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HSR Filing Is Required </a:t>
            </a:r>
            <a:r>
              <a:rPr lang="en-US" b="1" u="sng" dirty="0">
                <a:solidFill>
                  <a:schemeClr val="bg1"/>
                </a:solidFill>
              </a:rPr>
              <a:t>Unless an Exemption Applies</a:t>
            </a:r>
          </a:p>
        </p:txBody>
      </p:sp>
      <p:pic>
        <p:nvPicPr>
          <p:cNvPr id="28678" name="Picture 6" descr="next.png">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7"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8" name="Rectangle 7">
            <a:hlinkClick r:id="rId5" action="ppaction://hlinksldjump"/>
          </p:cNvPr>
          <p:cNvSpPr/>
          <p:nvPr/>
        </p:nvSpPr>
        <p:spPr>
          <a:xfrm>
            <a:off x="3150394" y="2593182"/>
            <a:ext cx="2936081"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8" action="ppaction://hlinksldjump"/>
          </p:cNvPr>
          <p:cNvPicPr>
            <a:picLocks noChangeAspect="1"/>
          </p:cNvPicPr>
          <p:nvPr/>
        </p:nvPicPr>
        <p:blipFill>
          <a:blip r:embed="rId9"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7444776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1749206" y="1831389"/>
            <a:ext cx="5805488" cy="1664426"/>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lstStyle/>
          <a:p>
            <a:pPr marL="129779" indent="-129779">
              <a:spcAft>
                <a:spcPts val="675"/>
              </a:spcAft>
              <a:buClr>
                <a:srgbClr val="C0085B"/>
              </a:buClr>
              <a:buFont typeface="Arial" pitchFamily="34" charset="0"/>
              <a:buChar char="•"/>
              <a:defRPr/>
            </a:pPr>
            <a:r>
              <a:rPr lang="en-US" sz="1500" b="1" dirty="0">
                <a:solidFill>
                  <a:schemeClr val="bg1"/>
                </a:solidFill>
              </a:rPr>
              <a:t>The Buyer Have Annual Net Sales or Total Assets of $239 Million or More;</a:t>
            </a:r>
          </a:p>
          <a:p>
            <a:pPr marL="129779" indent="-129779">
              <a:spcAft>
                <a:spcPts val="675"/>
              </a:spcAft>
              <a:buClr>
                <a:srgbClr val="C0085B"/>
              </a:buClr>
              <a:buFont typeface="Arial" pitchFamily="34" charset="0"/>
              <a:buChar char="•"/>
              <a:defRPr/>
            </a:pPr>
            <a:r>
              <a:rPr lang="en-US" sz="1500" b="1" dirty="0">
                <a:solidFill>
                  <a:schemeClr val="bg1"/>
                </a:solidFill>
              </a:rPr>
              <a:t>The Newly Formed Corporation Have Total Assets of $23.9 </a:t>
            </a:r>
            <a:r>
              <a:rPr lang="en-US" sz="1500" b="1" dirty="0"/>
              <a:t>Million or </a:t>
            </a:r>
            <a:r>
              <a:rPr lang="en-US" sz="1500" b="1" dirty="0">
                <a:solidFill>
                  <a:schemeClr val="bg1"/>
                </a:solidFill>
              </a:rPr>
              <a:t>More</a:t>
            </a:r>
            <a:r>
              <a:rPr lang="en-US" sz="1500" b="1" dirty="0"/>
              <a:t> </a:t>
            </a:r>
            <a:r>
              <a:rPr lang="en-US" sz="1500" b="1" dirty="0">
                <a:solidFill>
                  <a:schemeClr val="bg1"/>
                </a:solidFill>
                <a:hlinkClick r:id="rId2" action="ppaction://hlinksldjump"/>
              </a:rPr>
              <a:t>(</a:t>
            </a:r>
            <a:r>
              <a:rPr lang="en-US" sz="1500" b="1" u="sng" dirty="0">
                <a:solidFill>
                  <a:schemeClr val="bg1"/>
                </a:solidFill>
                <a:hlinkClick r:id="rId2" action="ppaction://hlinksldjump"/>
              </a:rPr>
              <a:t>CALCULATION HELP</a:t>
            </a:r>
            <a:r>
              <a:rPr lang="en-US" sz="1500" b="1" dirty="0">
                <a:solidFill>
                  <a:schemeClr val="bg1"/>
                </a:solidFill>
                <a:hlinkClick r:id="rId2" action="ppaction://hlinksldjump"/>
              </a:rPr>
              <a:t>)</a:t>
            </a:r>
            <a:r>
              <a:rPr lang="en-US" sz="1500" b="1" dirty="0">
                <a:solidFill>
                  <a:schemeClr val="bg1"/>
                </a:solidFill>
              </a:rPr>
              <a:t>; </a:t>
            </a:r>
            <a:r>
              <a:rPr lang="en-US" sz="1500" b="1" dirty="0"/>
              <a:t>and</a:t>
            </a:r>
          </a:p>
          <a:p>
            <a:pPr marL="129779" indent="-129779">
              <a:spcAft>
                <a:spcPts val="675"/>
              </a:spcAft>
              <a:buClr>
                <a:srgbClr val="C0085B"/>
              </a:buClr>
              <a:buFont typeface="Arial" pitchFamily="34" charset="0"/>
              <a:buChar char="•"/>
              <a:defRPr/>
            </a:pPr>
            <a:r>
              <a:rPr lang="en-US" sz="1500" b="1" dirty="0"/>
              <a:t>At Least One of the Other Buyers Have Annual Net Sales or Total Assets of $</a:t>
            </a:r>
            <a:r>
              <a:rPr lang="en-US" sz="1500" b="1" dirty="0">
                <a:solidFill>
                  <a:schemeClr val="bg1"/>
                </a:solidFill>
              </a:rPr>
              <a:t>23.9 </a:t>
            </a:r>
            <a:r>
              <a:rPr lang="en-US" sz="1500" b="1" dirty="0"/>
              <a:t>Million or </a:t>
            </a:r>
            <a:r>
              <a:rPr lang="en-US" sz="1500" b="1" dirty="0">
                <a:solidFill>
                  <a:schemeClr val="bg1"/>
                </a:solidFill>
              </a:rPr>
              <a:t>More?</a:t>
            </a:r>
          </a:p>
        </p:txBody>
      </p:sp>
      <p:sp>
        <p:nvSpPr>
          <p:cNvPr id="40962" name="Title 3"/>
          <p:cNvSpPr>
            <a:spLocks noGrp="1"/>
          </p:cNvSpPr>
          <p:nvPr>
            <p:ph type="title"/>
          </p:nvPr>
        </p:nvSpPr>
        <p:spPr/>
        <p:txBody>
          <a:bodyPr/>
          <a:lstStyle/>
          <a:p>
            <a:r>
              <a:rPr lang="en-US" dirty="0"/>
              <a:t>Forming Corporations: </a:t>
            </a:r>
            <a:br>
              <a:rPr lang="en-US" dirty="0"/>
            </a:br>
            <a:r>
              <a:rPr lang="en-US" dirty="0"/>
              <a:t>Applying the Size-of-the-Persons Test</a:t>
            </a:r>
          </a:p>
        </p:txBody>
      </p:sp>
      <p:sp>
        <p:nvSpPr>
          <p:cNvPr id="5" name="Content Placeholder 4"/>
          <p:cNvSpPr>
            <a:spLocks noGrp="1"/>
          </p:cNvSpPr>
          <p:nvPr>
            <p:ph idx="1"/>
          </p:nvPr>
        </p:nvSpPr>
        <p:spPr>
          <a:xfrm>
            <a:off x="1749206" y="1390650"/>
            <a:ext cx="6480393" cy="3305385"/>
          </a:xfrm>
        </p:spPr>
        <p:txBody>
          <a:bodyPr/>
          <a:lstStyle/>
          <a:p>
            <a:pPr marL="0" indent="0">
              <a:buNone/>
            </a:pPr>
            <a:r>
              <a:rPr lang="en-US" b="1" i="1" dirty="0"/>
              <a:t>DOES:</a:t>
            </a:r>
          </a:p>
          <a:p>
            <a:endParaRPr lang="en-US" dirty="0"/>
          </a:p>
        </p:txBody>
      </p:sp>
      <p:sp>
        <p:nvSpPr>
          <p:cNvPr id="7" name="Rectangle 6"/>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12" descr="no.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24578" y="3698289"/>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13" descr="tes.png">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457753" y="3698289"/>
            <a:ext cx="945356" cy="95130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10"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6240359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3"/>
          <p:cNvSpPr>
            <a:spLocks noGrp="1"/>
          </p:cNvSpPr>
          <p:nvPr>
            <p:ph type="title"/>
          </p:nvPr>
        </p:nvSpPr>
        <p:spPr/>
        <p:txBody>
          <a:bodyPr/>
          <a:lstStyle/>
          <a:p>
            <a:r>
              <a:rPr lang="en-US" dirty="0"/>
              <a:t>Calculating the Total Assets of the Newly Formed Corporation</a:t>
            </a:r>
          </a:p>
        </p:txBody>
      </p:sp>
      <p:sp>
        <p:nvSpPr>
          <p:cNvPr id="41987" name="Content Placeholder 4"/>
          <p:cNvSpPr>
            <a:spLocks noGrp="1"/>
          </p:cNvSpPr>
          <p:nvPr>
            <p:ph idx="1"/>
          </p:nvPr>
        </p:nvSpPr>
        <p:spPr/>
        <p:txBody>
          <a:bodyPr/>
          <a:lstStyle/>
          <a:p>
            <a:r>
              <a:rPr lang="en-US" dirty="0"/>
              <a:t>To calculate the total assets of newly formed </a:t>
            </a:r>
            <a:br>
              <a:rPr lang="en-US" dirty="0"/>
            </a:br>
            <a:r>
              <a:rPr lang="en-US" dirty="0"/>
              <a:t>corporation, include: </a:t>
            </a:r>
          </a:p>
          <a:p>
            <a:pPr lvl="1"/>
            <a:r>
              <a:rPr lang="en-US" dirty="0"/>
              <a:t>(1) All of the assets that the parties have agreed to contribute; and </a:t>
            </a:r>
          </a:p>
          <a:p>
            <a:pPr lvl="1"/>
            <a:r>
              <a:rPr lang="en-US" dirty="0"/>
              <a:t>(2) Any amount of credit of the newly formed corporation that any contributing party has agreed to extend or guarantee.</a:t>
            </a:r>
          </a:p>
        </p:txBody>
      </p:sp>
      <p:sp>
        <p:nvSpPr>
          <p:cNvPr id="5" name="Rectangle 4">
            <a:hlinkClick r:id="rId2"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6"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321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63681471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7AD134FE-7849-3905-4FB0-21C6876CB34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hlinkClick r:id="rId3" action="ppaction://hlinksldjump"/>
            <a:extLst>
              <a:ext uri="{FF2B5EF4-FFF2-40B4-BE49-F238E27FC236}">
                <a16:creationId xmlns:a16="http://schemas.microsoft.com/office/drawing/2014/main" id="{901FB59C-03C7-02A4-6EBB-A9B00DFD1CF8}"/>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23" name="Title 1"/>
          <p:cNvSpPr>
            <a:spLocks noGrp="1"/>
          </p:cNvSpPr>
          <p:nvPr>
            <p:ph type="title"/>
          </p:nvPr>
        </p:nvSpPr>
        <p:spPr/>
        <p:txBody>
          <a:bodyPr/>
          <a:lstStyle/>
          <a:p>
            <a:r>
              <a:rPr lang="en-US" dirty="0"/>
              <a:t>Is an HSR Filing Required? </a:t>
            </a:r>
          </a:p>
        </p:txBody>
      </p:sp>
      <p:sp>
        <p:nvSpPr>
          <p:cNvPr id="13318" name="TextBox 4"/>
          <p:cNvSpPr txBox="1">
            <a:spLocks noChangeArrowheads="1"/>
          </p:cNvSpPr>
          <p:nvPr/>
        </p:nvSpPr>
        <p:spPr bwMode="auto">
          <a:xfrm>
            <a:off x="3078278" y="2568357"/>
            <a:ext cx="3073004" cy="73353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HSR Filing Is Not Required</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0865941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dirty="0"/>
              <a:t>Commonly Used HSR Exemptions</a:t>
            </a:r>
          </a:p>
        </p:txBody>
      </p:sp>
      <p:sp>
        <p:nvSpPr>
          <p:cNvPr id="43011" name="Content Placeholder 2"/>
          <p:cNvSpPr>
            <a:spLocks noGrp="1"/>
          </p:cNvSpPr>
          <p:nvPr>
            <p:ph idx="1"/>
          </p:nvPr>
        </p:nvSpPr>
        <p:spPr>
          <a:xfrm>
            <a:off x="946150" y="1702038"/>
            <a:ext cx="7315199" cy="3014779"/>
          </a:xfrm>
        </p:spPr>
        <p:txBody>
          <a:bodyPr/>
          <a:lstStyle/>
          <a:p>
            <a:r>
              <a:rPr lang="en-US" dirty="0"/>
              <a:t>Exempts certain acquisitions made in the ordinary course of business</a:t>
            </a:r>
          </a:p>
          <a:p>
            <a:r>
              <a:rPr lang="en-US" dirty="0"/>
              <a:t>Covers acquisitions of new goods, current supplies, and used durable goods in certain situations (e.g., certain leased used durable goods), and acquisitions relating to certain outsourcing transactions</a:t>
            </a:r>
          </a:p>
          <a:p>
            <a:r>
              <a:rPr lang="en-US" dirty="0"/>
              <a:t>Does not apply if the Target is selling all the of the assets of an operating unit </a:t>
            </a:r>
          </a:p>
          <a:p>
            <a:endParaRPr lang="en-US" dirty="0"/>
          </a:p>
        </p:txBody>
      </p:sp>
      <p:pic>
        <p:nvPicPr>
          <p:cNvPr id="43013"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6465"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4" name="Rectangle 11"/>
          <p:cNvSpPr>
            <a:spLocks noChangeArrowheads="1"/>
          </p:cNvSpPr>
          <p:nvPr/>
        </p:nvSpPr>
        <p:spPr bwMode="auto">
          <a:xfrm>
            <a:off x="866839" y="1257914"/>
            <a:ext cx="669442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900"/>
              </a:spcAft>
              <a:buClr>
                <a:srgbClr val="005A8C"/>
              </a:buClr>
            </a:pPr>
            <a:r>
              <a:rPr lang="en-US" dirty="0">
                <a:solidFill>
                  <a:srgbClr val="C0085B"/>
                </a:solidFill>
              </a:rPr>
              <a:t>§ 802.1 – Ordinary Course Exemptions</a:t>
            </a: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2" name="Picture 2">
            <a:hlinkClick r:id="rId7" action="ppaction://hlinksldjump"/>
            <a:extLst>
              <a:ext uri="{FF2B5EF4-FFF2-40B4-BE49-F238E27FC236}">
                <a16:creationId xmlns:a16="http://schemas.microsoft.com/office/drawing/2014/main" id="{BFADE564-6C75-E5B8-91E5-178422F020C2}"/>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948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dirty="0"/>
              <a:t>Commonly Used HSR Exemptions </a:t>
            </a:r>
          </a:p>
        </p:txBody>
      </p:sp>
      <p:sp>
        <p:nvSpPr>
          <p:cNvPr id="44035" name="Content Placeholder 2"/>
          <p:cNvSpPr>
            <a:spLocks noGrp="1"/>
          </p:cNvSpPr>
          <p:nvPr>
            <p:ph idx="1"/>
          </p:nvPr>
        </p:nvSpPr>
        <p:spPr>
          <a:xfrm>
            <a:off x="914400" y="1572242"/>
            <a:ext cx="7315199" cy="3056908"/>
          </a:xfrm>
        </p:spPr>
        <p:txBody>
          <a:bodyPr/>
          <a:lstStyle/>
          <a:p>
            <a:pPr>
              <a:spcAft>
                <a:spcPts val="400"/>
              </a:spcAft>
            </a:pPr>
            <a:r>
              <a:rPr lang="en-US" sz="1400" dirty="0"/>
              <a:t>Exempts certain acquisitions of: </a:t>
            </a:r>
          </a:p>
          <a:p>
            <a:pPr lvl="1">
              <a:spcAft>
                <a:spcPts val="400"/>
              </a:spcAft>
            </a:pPr>
            <a:r>
              <a:rPr lang="en-US" sz="1200" dirty="0"/>
              <a:t>New or Used Facilities</a:t>
            </a:r>
          </a:p>
          <a:p>
            <a:pPr lvl="1">
              <a:spcAft>
                <a:spcPts val="400"/>
              </a:spcAft>
            </a:pPr>
            <a:r>
              <a:rPr lang="en-US" sz="1200" dirty="0"/>
              <a:t>Unproductive Real Property</a:t>
            </a:r>
          </a:p>
          <a:p>
            <a:pPr lvl="1">
              <a:spcAft>
                <a:spcPts val="400"/>
              </a:spcAft>
            </a:pPr>
            <a:r>
              <a:rPr lang="en-US" sz="1200" dirty="0"/>
              <a:t>Office and Residential Property</a:t>
            </a:r>
          </a:p>
          <a:p>
            <a:pPr lvl="1">
              <a:spcAft>
                <a:spcPts val="400"/>
              </a:spcAft>
            </a:pPr>
            <a:r>
              <a:rPr lang="en-US" sz="1200" dirty="0"/>
              <a:t>Hotels and Motels</a:t>
            </a:r>
          </a:p>
          <a:p>
            <a:pPr lvl="2">
              <a:spcAft>
                <a:spcPts val="400"/>
              </a:spcAft>
            </a:pPr>
            <a:r>
              <a:rPr lang="en-US" sz="1100" dirty="0"/>
              <a:t>Does not include casinos or management companies that manage third-party properties</a:t>
            </a:r>
          </a:p>
          <a:p>
            <a:pPr lvl="1">
              <a:spcAft>
                <a:spcPts val="400"/>
              </a:spcAft>
            </a:pPr>
            <a:r>
              <a:rPr lang="en-US" sz="1200" dirty="0"/>
              <a:t>Recreational Land</a:t>
            </a:r>
          </a:p>
          <a:p>
            <a:pPr lvl="1">
              <a:spcAft>
                <a:spcPts val="400"/>
              </a:spcAft>
            </a:pPr>
            <a:r>
              <a:rPr lang="en-US" sz="1200" dirty="0"/>
              <a:t>Agricultural Property</a:t>
            </a:r>
          </a:p>
          <a:p>
            <a:pPr lvl="1">
              <a:spcAft>
                <a:spcPts val="800"/>
              </a:spcAft>
            </a:pPr>
            <a:r>
              <a:rPr lang="en-US" sz="1200" dirty="0"/>
              <a:t>Retail Rental Space and Warehouses</a:t>
            </a:r>
          </a:p>
          <a:p>
            <a:pPr>
              <a:spcAft>
                <a:spcPts val="800"/>
              </a:spcAft>
            </a:pPr>
            <a:r>
              <a:rPr lang="en-US" sz="1400" dirty="0"/>
              <a:t>Any non-exempt assets being acquired still may be reportable if the value exceeds HSR thresholds. </a:t>
            </a:r>
          </a:p>
        </p:txBody>
      </p:sp>
      <p:pic>
        <p:nvPicPr>
          <p:cNvPr id="44037"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9203" y="4198360"/>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8" name="Rectangle 11"/>
          <p:cNvSpPr>
            <a:spLocks noChangeArrowheads="1"/>
          </p:cNvSpPr>
          <p:nvPr/>
        </p:nvSpPr>
        <p:spPr bwMode="auto">
          <a:xfrm>
            <a:off x="831804" y="1269795"/>
            <a:ext cx="656041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900"/>
              </a:spcAft>
              <a:buClr>
                <a:srgbClr val="005A8C"/>
              </a:buClr>
            </a:pPr>
            <a:r>
              <a:rPr lang="en-US" dirty="0">
                <a:solidFill>
                  <a:srgbClr val="C0085B"/>
                </a:solidFill>
              </a:rPr>
              <a:t>§ 802.2 – Certain Acquisitions of Real Property</a:t>
            </a: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pic>
        <p:nvPicPr>
          <p:cNvPr id="2" name="Picture 2">
            <a:hlinkClick r:id="rId7" action="ppaction://hlinksldjump"/>
            <a:extLst>
              <a:ext uri="{FF2B5EF4-FFF2-40B4-BE49-F238E27FC236}">
                <a16:creationId xmlns:a16="http://schemas.microsoft.com/office/drawing/2014/main" id="{CCC7E8E0-B002-B55B-40A2-836E6A6FCCFB}"/>
              </a:ext>
            </a:extLst>
          </p:cNvPr>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0155648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dirty="0"/>
              <a:t>Commonly Used HSR Exemptions </a:t>
            </a:r>
          </a:p>
        </p:txBody>
      </p:sp>
      <p:sp>
        <p:nvSpPr>
          <p:cNvPr id="45059" name="Content Placeholder 2"/>
          <p:cNvSpPr>
            <a:spLocks noGrp="1"/>
          </p:cNvSpPr>
          <p:nvPr>
            <p:ph idx="1"/>
          </p:nvPr>
        </p:nvSpPr>
        <p:spPr>
          <a:xfrm>
            <a:off x="914400" y="1667384"/>
            <a:ext cx="7315199" cy="3028651"/>
          </a:xfrm>
        </p:spPr>
        <p:txBody>
          <a:bodyPr/>
          <a:lstStyle/>
          <a:p>
            <a:r>
              <a:rPr lang="en-US" dirty="0"/>
              <a:t>Exempts acquisitions of oil reserves, natural gas, shale or tar sands, or the rights thereto, valued at $500 million or less</a:t>
            </a:r>
          </a:p>
          <a:p>
            <a:r>
              <a:rPr lang="en-US" dirty="0"/>
              <a:t>Also exempts acquisitions of reserves of coal, or rights thereto, valued at $200 million or less</a:t>
            </a:r>
          </a:p>
          <a:p>
            <a:r>
              <a:rPr lang="en-US" dirty="0"/>
              <a:t>Includes associated exploration and production assets</a:t>
            </a:r>
          </a:p>
          <a:p>
            <a:r>
              <a:rPr lang="en-US" dirty="0"/>
              <a:t>Any non-exempt assets being acquired still may be reportable if the value exceeds HSR thresholds </a:t>
            </a:r>
          </a:p>
          <a:p>
            <a:endParaRPr lang="en-US" dirty="0"/>
          </a:p>
          <a:p>
            <a:endParaRPr lang="en-US" dirty="0"/>
          </a:p>
        </p:txBody>
      </p:sp>
      <p:pic>
        <p:nvPicPr>
          <p:cNvPr id="45061"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321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062" name="Rectangle 12"/>
          <p:cNvSpPr>
            <a:spLocks noChangeArrowheads="1"/>
          </p:cNvSpPr>
          <p:nvPr/>
        </p:nvSpPr>
        <p:spPr bwMode="auto">
          <a:xfrm>
            <a:off x="883570" y="1244042"/>
            <a:ext cx="645268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900"/>
              </a:spcAft>
              <a:buClr>
                <a:srgbClr val="005A8C"/>
              </a:buClr>
            </a:pPr>
            <a:r>
              <a:rPr lang="en-US" dirty="0">
                <a:solidFill>
                  <a:srgbClr val="C0085B"/>
                </a:solidFill>
              </a:rPr>
              <a:t>§ 802.3 –  Acquisitions of Carbon-Based Mineral Reserves</a:t>
            </a: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484230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dirty="0"/>
              <a:t>Commonly Used HSR Exemptions </a:t>
            </a:r>
          </a:p>
        </p:txBody>
      </p:sp>
      <p:sp>
        <p:nvSpPr>
          <p:cNvPr id="46083" name="Content Placeholder 2"/>
          <p:cNvSpPr>
            <a:spLocks noGrp="1"/>
          </p:cNvSpPr>
          <p:nvPr>
            <p:ph idx="1"/>
          </p:nvPr>
        </p:nvSpPr>
        <p:spPr>
          <a:xfrm>
            <a:off x="914400" y="1844581"/>
            <a:ext cx="7315199" cy="2851454"/>
          </a:xfrm>
        </p:spPr>
        <p:txBody>
          <a:bodyPr/>
          <a:lstStyle/>
          <a:p>
            <a:r>
              <a:rPr lang="en-US" dirty="0"/>
              <a:t>Exempts the acquisition of voting securities or controlling interests in non-corporate entities if the underlying entity only holds assets that are otherwise exempt from HSR</a:t>
            </a:r>
          </a:p>
          <a:p>
            <a:r>
              <a:rPr lang="en-US" dirty="0"/>
              <a:t>Any non-exempt assets being acquired still may be reportable if the value exceeds HSR thresholds. </a:t>
            </a:r>
          </a:p>
          <a:p>
            <a:endParaRPr lang="en-US" dirty="0"/>
          </a:p>
        </p:txBody>
      </p:sp>
      <p:pic>
        <p:nvPicPr>
          <p:cNvPr id="46085"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49900"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086" name="Rectangle 8"/>
          <p:cNvSpPr>
            <a:spLocks noChangeArrowheads="1"/>
          </p:cNvSpPr>
          <p:nvPr/>
        </p:nvSpPr>
        <p:spPr bwMode="auto">
          <a:xfrm>
            <a:off x="813170" y="1421239"/>
            <a:ext cx="679414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900"/>
              </a:spcAft>
              <a:buClr>
                <a:srgbClr val="005A8C"/>
              </a:buClr>
            </a:pPr>
            <a:r>
              <a:rPr lang="en-US" dirty="0">
                <a:solidFill>
                  <a:srgbClr val="C0085B"/>
                </a:solidFill>
              </a:rPr>
              <a:t>§ 802.4 – Acquisition of Entities that Hold Exempt Assets</a:t>
            </a: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81845069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dirty="0"/>
              <a:t>Commonly Used HSR Exemptions </a:t>
            </a:r>
          </a:p>
        </p:txBody>
      </p:sp>
      <p:sp>
        <p:nvSpPr>
          <p:cNvPr id="47107" name="Content Placeholder 2"/>
          <p:cNvSpPr>
            <a:spLocks noGrp="1"/>
          </p:cNvSpPr>
          <p:nvPr>
            <p:ph idx="1"/>
          </p:nvPr>
        </p:nvSpPr>
        <p:spPr>
          <a:xfrm>
            <a:off x="914400" y="1664913"/>
            <a:ext cx="7315199" cy="3031122"/>
          </a:xfrm>
        </p:spPr>
        <p:txBody>
          <a:bodyPr/>
          <a:lstStyle/>
          <a:p>
            <a:pPr>
              <a:spcAft>
                <a:spcPts val="600"/>
              </a:spcAft>
            </a:pPr>
            <a:r>
              <a:rPr lang="en-US" sz="1400" dirty="0"/>
              <a:t>Exempts passive investments in corporations, regardless of dollar amount, if the Buyer will hold 10% or less of the corporation</a:t>
            </a:r>
          </a:p>
          <a:p>
            <a:pPr>
              <a:spcAft>
                <a:spcPts val="400"/>
              </a:spcAft>
            </a:pPr>
            <a:r>
              <a:rPr lang="en-US" sz="1400" dirty="0"/>
              <a:t>Does not apply if the Buyer takes actions that are inconsistent with a passive-only intent, such as: </a:t>
            </a:r>
          </a:p>
          <a:p>
            <a:pPr lvl="1">
              <a:spcAft>
                <a:spcPts val="400"/>
              </a:spcAft>
            </a:pPr>
            <a:r>
              <a:rPr lang="en-US" sz="1200" dirty="0"/>
              <a:t>Nominating a candidate for the board of directors</a:t>
            </a:r>
          </a:p>
          <a:p>
            <a:pPr lvl="1">
              <a:spcAft>
                <a:spcPts val="400"/>
              </a:spcAft>
            </a:pPr>
            <a:r>
              <a:rPr lang="en-US" sz="1200" dirty="0"/>
              <a:t>Proposing corporate action requiring shareholder approval</a:t>
            </a:r>
          </a:p>
          <a:p>
            <a:pPr lvl="1">
              <a:spcAft>
                <a:spcPts val="400"/>
              </a:spcAft>
            </a:pPr>
            <a:r>
              <a:rPr lang="en-US" sz="1200" dirty="0"/>
              <a:t>Having a controlling shareholder, director, officer, or employee simultaneously serving as an officer or director of the Target </a:t>
            </a:r>
          </a:p>
          <a:p>
            <a:pPr lvl="1">
              <a:spcAft>
                <a:spcPts val="400"/>
              </a:spcAft>
            </a:pPr>
            <a:r>
              <a:rPr lang="en-US" sz="1200" dirty="0"/>
              <a:t>Being a competitor of the Target </a:t>
            </a:r>
          </a:p>
          <a:p>
            <a:pPr lvl="1">
              <a:spcAft>
                <a:spcPts val="400"/>
              </a:spcAft>
            </a:pPr>
            <a:r>
              <a:rPr lang="en-US" sz="1200" dirty="0"/>
              <a:t>Having stand-alone business dealings with the Target, regardless of whether such dealings are horizontal or vertical</a:t>
            </a:r>
          </a:p>
          <a:p>
            <a:pPr>
              <a:spcAft>
                <a:spcPts val="600"/>
              </a:spcAft>
            </a:pPr>
            <a:endParaRPr lang="en-US" sz="1400" dirty="0"/>
          </a:p>
        </p:txBody>
      </p:sp>
      <p:pic>
        <p:nvPicPr>
          <p:cNvPr id="47109" name="Picture 7"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755" y="4219596"/>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0" name="Rectangle 11"/>
          <p:cNvSpPr>
            <a:spLocks noChangeArrowheads="1"/>
          </p:cNvSpPr>
          <p:nvPr/>
        </p:nvSpPr>
        <p:spPr bwMode="auto">
          <a:xfrm>
            <a:off x="844077" y="1295581"/>
            <a:ext cx="641647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900"/>
              </a:spcAft>
              <a:buClr>
                <a:srgbClr val="005A8C"/>
              </a:buClr>
            </a:pPr>
            <a:r>
              <a:rPr lang="en-US" dirty="0">
                <a:solidFill>
                  <a:srgbClr val="C0085B"/>
                </a:solidFill>
              </a:rPr>
              <a:t>§ 802.9 – Acquisitions Solely for the Purpose of Investment</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71048" y="4219596"/>
            <a:ext cx="813749" cy="502879"/>
          </a:xfrm>
          <a:prstGeom prst="rect">
            <a:avLst/>
          </a:prstGeom>
          <a:ln>
            <a:noFill/>
          </a:ln>
          <a:effectLst>
            <a:outerShdw blurRad="292100" dist="139700" dir="2700000" algn="tl" rotWithShape="0">
              <a:srgbClr val="333333">
                <a:alpha val="65000"/>
              </a:srgbClr>
            </a:outerShdw>
          </a:effectLst>
        </p:spPr>
      </p:pic>
      <p:pic>
        <p:nvPicPr>
          <p:cNvPr id="4" name="Picture 2">
            <a:hlinkClick r:id="rId8" action="ppaction://hlinksldjump"/>
            <a:extLst>
              <a:ext uri="{FF2B5EF4-FFF2-40B4-BE49-F238E27FC236}">
                <a16:creationId xmlns:a16="http://schemas.microsoft.com/office/drawing/2014/main" id="{A28E5AC7-35E4-8EEB-C42D-D69DF7D36DED}"/>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081987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
          <p:cNvSpPr>
            <a:spLocks noGrp="1"/>
          </p:cNvSpPr>
          <p:nvPr>
            <p:ph type="title"/>
          </p:nvPr>
        </p:nvSpPr>
        <p:spPr/>
        <p:txBody>
          <a:bodyPr/>
          <a:lstStyle/>
          <a:p>
            <a:r>
              <a:rPr lang="en-US" dirty="0"/>
              <a:t>Valuing Voting Securities</a:t>
            </a:r>
          </a:p>
        </p:txBody>
      </p:sp>
      <p:sp>
        <p:nvSpPr>
          <p:cNvPr id="5123" name="Content Placeholder 4"/>
          <p:cNvSpPr>
            <a:spLocks noGrp="1"/>
          </p:cNvSpPr>
          <p:nvPr>
            <p:ph idx="1"/>
          </p:nvPr>
        </p:nvSpPr>
        <p:spPr/>
        <p:txBody>
          <a:bodyPr/>
          <a:lstStyle/>
          <a:p>
            <a:pPr marL="0" indent="0">
              <a:buNone/>
            </a:pPr>
            <a:r>
              <a:rPr lang="en-US" sz="1200" i="1" dirty="0"/>
              <a:t>A deal involving the acquisition of voting securities reportable if the </a:t>
            </a:r>
            <a:r>
              <a:rPr lang="en-US" sz="1200" b="1" dirty="0"/>
              <a:t>size-of-the-transaction</a:t>
            </a:r>
            <a:r>
              <a:rPr lang="en-US" sz="1200" dirty="0"/>
              <a:t> </a:t>
            </a:r>
            <a:r>
              <a:rPr lang="en-US" sz="1200" b="1" dirty="0"/>
              <a:t>test</a:t>
            </a:r>
            <a:r>
              <a:rPr lang="en-US" sz="1200" dirty="0"/>
              <a:t> </a:t>
            </a:r>
            <a:r>
              <a:rPr lang="en-US" sz="1200" i="1" dirty="0"/>
              <a:t>is met. For these kinds of deals, the </a:t>
            </a:r>
            <a:r>
              <a:rPr lang="en-US" sz="1200" b="1" dirty="0"/>
              <a:t>size-of-the-transaction</a:t>
            </a:r>
            <a:r>
              <a:rPr lang="en-US" sz="1200" dirty="0"/>
              <a:t> </a:t>
            </a:r>
            <a:r>
              <a:rPr lang="en-US" sz="1200" b="1" dirty="0"/>
              <a:t>test</a:t>
            </a:r>
            <a:r>
              <a:rPr lang="en-US" sz="1200" dirty="0"/>
              <a:t> </a:t>
            </a:r>
            <a:r>
              <a:rPr lang="en-US" sz="1200" i="1" dirty="0"/>
              <a:t>is based on: (1) the value of the voting securities that are being acquired; PLUS (2) the value of any voting securities already held. </a:t>
            </a:r>
          </a:p>
          <a:p>
            <a:pPr marL="0" indent="0">
              <a:buNone/>
            </a:pPr>
            <a:r>
              <a:rPr lang="en-US" sz="1200" i="1" dirty="0"/>
              <a:t>Answer these questions to determine if the </a:t>
            </a:r>
            <a:r>
              <a:rPr lang="en-US" sz="1200" b="1" dirty="0"/>
              <a:t>size-of-the-transaction</a:t>
            </a:r>
            <a:r>
              <a:rPr lang="en-US" sz="1200" dirty="0"/>
              <a:t> </a:t>
            </a:r>
            <a:r>
              <a:rPr lang="en-US" sz="1200" b="1" dirty="0"/>
              <a:t>test</a:t>
            </a:r>
            <a:r>
              <a:rPr lang="en-US" sz="1200" dirty="0"/>
              <a:t> </a:t>
            </a:r>
            <a:r>
              <a:rPr lang="en-US" sz="1200" i="1" dirty="0"/>
              <a:t>in this kind of deal: </a:t>
            </a:r>
          </a:p>
          <a:p>
            <a:pPr marL="457200" lvl="1" indent="0">
              <a:buNone/>
            </a:pPr>
            <a:endParaRPr lang="en-US" sz="1100" i="1" dirty="0"/>
          </a:p>
          <a:p>
            <a:pPr marL="457200" lvl="1" indent="0">
              <a:buNone/>
            </a:pPr>
            <a:endParaRPr lang="en-US" sz="1100" i="1" dirty="0"/>
          </a:p>
        </p:txBody>
      </p:sp>
      <p:pic>
        <p:nvPicPr>
          <p:cNvPr id="5125" name="Picture 22"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84159" y="3632794"/>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23"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17334" y="3632794"/>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Rectangle 24"/>
          <p:cNvSpPr/>
          <p:nvPr/>
        </p:nvSpPr>
        <p:spPr>
          <a:xfrm>
            <a:off x="2451737" y="2601713"/>
            <a:ext cx="4318397" cy="796528"/>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Are the Voting Securities </a:t>
            </a:r>
            <a:br>
              <a:rPr lang="en-US" b="1" dirty="0"/>
            </a:br>
            <a:r>
              <a:rPr lang="en-US" b="1" dirty="0"/>
              <a:t>Publicly Traded?</a:t>
            </a:r>
          </a:p>
        </p:txBody>
      </p:sp>
      <p:sp>
        <p:nvSpPr>
          <p:cNvPr id="8" name="Rectangle 7">
            <a:hlinkClick r:id="rId6" action="ppaction://hlinksldjump"/>
          </p:cNvPr>
          <p:cNvSpPr/>
          <p:nvPr/>
        </p:nvSpPr>
        <p:spPr>
          <a:xfrm>
            <a:off x="6146247" y="535606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7" action="ppaction://hlinksldjump"/>
          </p:cNvPr>
          <p:cNvPicPr>
            <a:picLocks noChangeAspect="1"/>
          </p:cNvPicPr>
          <p:nvPr/>
        </p:nvPicPr>
        <p:blipFill>
          <a:blip r:embed="rId8" cstate="print"/>
          <a:stretch>
            <a:fillRect/>
          </a:stretch>
        </p:blipFill>
        <p:spPr>
          <a:xfrm>
            <a:off x="1371600" y="4193156"/>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131755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dirty="0"/>
              <a:t>Commonly Used HSR Exemptions </a:t>
            </a:r>
          </a:p>
        </p:txBody>
      </p:sp>
      <p:sp>
        <p:nvSpPr>
          <p:cNvPr id="48131" name="Content Placeholder 2"/>
          <p:cNvSpPr>
            <a:spLocks noGrp="1"/>
          </p:cNvSpPr>
          <p:nvPr>
            <p:ph idx="1"/>
          </p:nvPr>
        </p:nvSpPr>
        <p:spPr>
          <a:xfrm>
            <a:off x="914400" y="1669107"/>
            <a:ext cx="7467600" cy="3026928"/>
          </a:xfrm>
        </p:spPr>
        <p:txBody>
          <a:bodyPr/>
          <a:lstStyle/>
          <a:p>
            <a:r>
              <a:rPr lang="en-US" dirty="0"/>
              <a:t>Exempts the acquisition of assets located outside of the U.S. if:</a:t>
            </a:r>
          </a:p>
          <a:p>
            <a:pPr lvl="1"/>
            <a:r>
              <a:rPr lang="en-US" dirty="0"/>
              <a:t>Sales into the U.S. attributable to those assets were $119.5 million or less in the Target’s most recent fiscal year; or</a:t>
            </a:r>
          </a:p>
          <a:p>
            <a:pPr lvl="1"/>
            <a:r>
              <a:rPr lang="en-US" dirty="0"/>
              <a:t>Both the Buyer and Target are foreign, the aggregate sales of the Buyer and Target in or into the U.S. are less than $262.9 million in their respective most recent fiscal years, the aggregate total assets of the Buyer and the Target located in the U.S. have a fair market value of less than $262.9 million, and the transaction value does not exceed $478 million.</a:t>
            </a:r>
          </a:p>
        </p:txBody>
      </p:sp>
      <p:pic>
        <p:nvPicPr>
          <p:cNvPr id="48133"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9203" y="4204559"/>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8134" name="Rectangle 7"/>
          <p:cNvSpPr>
            <a:spLocks noChangeArrowheads="1"/>
          </p:cNvSpPr>
          <p:nvPr/>
        </p:nvSpPr>
        <p:spPr bwMode="auto">
          <a:xfrm>
            <a:off x="866067" y="1299775"/>
            <a:ext cx="731739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900"/>
              </a:spcAft>
              <a:buClr>
                <a:srgbClr val="005A8C"/>
              </a:buClr>
            </a:pPr>
            <a:r>
              <a:rPr lang="en-US" dirty="0">
                <a:solidFill>
                  <a:srgbClr val="C0085B"/>
                </a:solidFill>
              </a:rPr>
              <a:t>§ 802.50 – Acquisition of Foreign Assets</a:t>
            </a: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74913" y="4220331"/>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6440400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r>
              <a:rPr lang="en-US" dirty="0"/>
              <a:t>Commonly Used HSR Exemptions </a:t>
            </a:r>
          </a:p>
        </p:txBody>
      </p:sp>
      <p:sp>
        <p:nvSpPr>
          <p:cNvPr id="49155" name="Content Placeholder 2"/>
          <p:cNvSpPr>
            <a:spLocks noGrp="1"/>
          </p:cNvSpPr>
          <p:nvPr>
            <p:ph idx="1"/>
          </p:nvPr>
        </p:nvSpPr>
        <p:spPr>
          <a:xfrm>
            <a:off x="914400" y="1672054"/>
            <a:ext cx="7315199" cy="3023981"/>
          </a:xfrm>
        </p:spPr>
        <p:txBody>
          <a:bodyPr/>
          <a:lstStyle/>
          <a:p>
            <a:r>
              <a:rPr lang="en-US" dirty="0"/>
              <a:t>Exempts acquisitions of the voting securities of a foreign corporation by a U.S. person if:</a:t>
            </a:r>
          </a:p>
          <a:p>
            <a:pPr lvl="1"/>
            <a:r>
              <a:rPr lang="en-US" dirty="0"/>
              <a:t>Any assets of the corporation and all of the entities it controls located in the U.S. have a fair market value of $119.5 million or less; and</a:t>
            </a:r>
          </a:p>
          <a:p>
            <a:pPr lvl="1"/>
            <a:r>
              <a:rPr lang="en-US" dirty="0"/>
              <a:t>The sales in or into the U.S. of the corporation and all of the entities it controls do not exceed $119.5 million in its most recent fiscal year</a:t>
            </a:r>
          </a:p>
          <a:p>
            <a:pPr lvl="1"/>
            <a:endParaRPr lang="en-US" dirty="0"/>
          </a:p>
          <a:p>
            <a:pPr lvl="1"/>
            <a:endParaRPr lang="en-US" dirty="0"/>
          </a:p>
        </p:txBody>
      </p:sp>
      <p:pic>
        <p:nvPicPr>
          <p:cNvPr id="49157" name="Picture 6" descr="next.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9158" name="Rectangle 10"/>
          <p:cNvSpPr>
            <a:spLocks noChangeArrowheads="1"/>
          </p:cNvSpPr>
          <p:nvPr/>
        </p:nvSpPr>
        <p:spPr bwMode="auto">
          <a:xfrm>
            <a:off x="849621" y="1302722"/>
            <a:ext cx="835291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900"/>
              </a:spcAft>
              <a:buClr>
                <a:srgbClr val="005A8C"/>
              </a:buClr>
            </a:pPr>
            <a:r>
              <a:rPr lang="en-US" dirty="0">
                <a:solidFill>
                  <a:srgbClr val="C0085B"/>
                </a:solidFill>
              </a:rPr>
              <a:t>§ 802.51 – Acquisitions of Voting Securities of a Foreign Corporation</a:t>
            </a:r>
          </a:p>
        </p:txBody>
      </p:sp>
      <p:sp>
        <p:nvSpPr>
          <p:cNvPr id="7" name="Rectangle 6">
            <a:hlinkClick r:id="rId4"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8678999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dirty="0"/>
              <a:t>Commonly Used HSR Exemptions</a:t>
            </a:r>
          </a:p>
        </p:txBody>
      </p:sp>
      <p:sp>
        <p:nvSpPr>
          <p:cNvPr id="50179" name="Content Placeholder 2"/>
          <p:cNvSpPr>
            <a:spLocks noGrp="1"/>
          </p:cNvSpPr>
          <p:nvPr>
            <p:ph idx="1"/>
          </p:nvPr>
        </p:nvSpPr>
        <p:spPr>
          <a:xfrm>
            <a:off x="914400" y="1727890"/>
            <a:ext cx="7696200" cy="2968145"/>
          </a:xfrm>
        </p:spPr>
        <p:txBody>
          <a:bodyPr/>
          <a:lstStyle/>
          <a:p>
            <a:pPr>
              <a:spcAft>
                <a:spcPts val="600"/>
              </a:spcAft>
            </a:pPr>
            <a:r>
              <a:rPr lang="en-US" sz="1400" dirty="0"/>
              <a:t>Exempts acquisitions of the voting securities of a foreign corporation by a foreign Buyer if:</a:t>
            </a:r>
          </a:p>
          <a:p>
            <a:pPr lvl="1">
              <a:spcAft>
                <a:spcPts val="600"/>
              </a:spcAft>
            </a:pPr>
            <a:r>
              <a:rPr lang="en-US" sz="1200" dirty="0"/>
              <a:t>The Buyer does not acquire control of the corporation; or</a:t>
            </a:r>
          </a:p>
          <a:p>
            <a:pPr lvl="1">
              <a:spcAft>
                <a:spcPts val="600"/>
              </a:spcAft>
            </a:pPr>
            <a:r>
              <a:rPr lang="en-US" sz="1200" dirty="0"/>
              <a:t>Any assets of the corporation and all of the entities it controls located in the U.S. have a fair market value of $119.5 million or less; and the sales  in or into the U.S. of the corporation and all of the entities it controls do not exceed $119.5 million in its most recent fiscal year; or</a:t>
            </a:r>
          </a:p>
          <a:p>
            <a:pPr lvl="1">
              <a:spcAft>
                <a:spcPts val="600"/>
              </a:spcAft>
            </a:pPr>
            <a:r>
              <a:rPr lang="en-US" sz="1200" dirty="0"/>
              <a:t>Both the Buyer and Target are foreign, the aggregate sales of the Buyer and Target in or into the U.S. are less than $262.9 million in their respective most recent fiscal years; the aggregate total assets of the Buyer and Target located in the U.S. have a fair market value of less than $262.9 million; and the transaction value does not exceed $478 million.</a:t>
            </a:r>
          </a:p>
        </p:txBody>
      </p:sp>
      <p:sp>
        <p:nvSpPr>
          <p:cNvPr id="50181" name="Rectangle 10"/>
          <p:cNvSpPr>
            <a:spLocks noChangeArrowheads="1"/>
          </p:cNvSpPr>
          <p:nvPr/>
        </p:nvSpPr>
        <p:spPr bwMode="auto">
          <a:xfrm>
            <a:off x="828171" y="1358558"/>
            <a:ext cx="71791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Aft>
                <a:spcPts val="900"/>
              </a:spcAft>
              <a:buClr>
                <a:srgbClr val="005A8C"/>
              </a:buClr>
            </a:pPr>
            <a:r>
              <a:rPr lang="en-US" dirty="0">
                <a:solidFill>
                  <a:srgbClr val="C0085B"/>
                </a:solidFill>
              </a:rPr>
              <a:t>§ 802.51 – Acquisitions of Voting Securities of a Foreign Corporation</a:t>
            </a:r>
          </a:p>
        </p:txBody>
      </p:sp>
      <p:sp>
        <p:nvSpPr>
          <p:cNvPr id="6" name="Rectangle 5">
            <a:hlinkClick r:id="rId2"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7" name="Picture 6" descr="START OVER.png">
            <a:hlinkClick r:id="rId3" action="ppaction://hlinksldjump"/>
          </p:cNvPr>
          <p:cNvPicPr>
            <a:picLocks noChangeAspect="1"/>
          </p:cNvPicPr>
          <p:nvPr/>
        </p:nvPicPr>
        <p:blipFill>
          <a:blip r:embed="rId4" cstate="print"/>
          <a:stretch>
            <a:fillRect/>
          </a:stretch>
        </p:blipFill>
        <p:spPr>
          <a:xfrm>
            <a:off x="1371600" y="4224967"/>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15180147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556" name="Picture 7" descr="no.png">
            <a:hlinkClick r:id="rId2" action="ppaction://hlinksldjump"/>
          </p:cNvPr>
          <p:cNvPicPr>
            <a:picLocks noChangeAspect="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38688" y="283368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7" name="Picture 8" descr="tes.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471863" y="2833688"/>
            <a:ext cx="945356" cy="950119"/>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Rectangle 10"/>
          <p:cNvSpPr/>
          <p:nvPr/>
        </p:nvSpPr>
        <p:spPr>
          <a:xfrm>
            <a:off x="2395538" y="1608535"/>
            <a:ext cx="4411266" cy="98226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Has the Price Been Set by the Agreement? </a:t>
            </a:r>
          </a:p>
        </p:txBody>
      </p:sp>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9" name="Title 1"/>
          <p:cNvSpPr>
            <a:spLocks noGrp="1"/>
          </p:cNvSpPr>
          <p:nvPr>
            <p:ph type="title"/>
          </p:nvPr>
        </p:nvSpPr>
        <p:spPr/>
        <p:txBody>
          <a:bodyPr/>
          <a:lstStyle/>
          <a:p>
            <a:r>
              <a:rPr lang="en-US" dirty="0"/>
              <a:t>Forming the Corporation: </a:t>
            </a:r>
            <a:br>
              <a:rPr lang="en-US" dirty="0"/>
            </a:br>
            <a:r>
              <a:rPr lang="en-US" dirty="0"/>
              <a:t>Applying the Size-of-Transaction Test</a:t>
            </a: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7536714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10CDF592-EA4F-4C21-1E3D-9D423A54BEA5}"/>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p:cNvSpPr>
            <a:spLocks noGrp="1"/>
          </p:cNvSpPr>
          <p:nvPr>
            <p:ph type="title"/>
          </p:nvPr>
        </p:nvSpPr>
        <p:spPr/>
        <p:txBody>
          <a:bodyPr/>
          <a:lstStyle/>
          <a:p>
            <a:r>
              <a:rPr lang="en-US" dirty="0"/>
              <a:t>Forming the Corporation: </a:t>
            </a:r>
            <a:br>
              <a:rPr lang="en-US" dirty="0"/>
            </a:br>
            <a:r>
              <a:rPr lang="en-US" dirty="0"/>
              <a:t>Applying the Size-of-Transaction Test</a:t>
            </a:r>
          </a:p>
        </p:txBody>
      </p:sp>
      <p:sp>
        <p:nvSpPr>
          <p:cNvPr id="13318" name="TextBox 4"/>
          <p:cNvSpPr txBox="1">
            <a:spLocks noChangeArrowheads="1"/>
          </p:cNvSpPr>
          <p:nvPr/>
        </p:nvSpPr>
        <p:spPr bwMode="auto">
          <a:xfrm>
            <a:off x="3205491" y="2503422"/>
            <a:ext cx="2688966" cy="733534"/>
          </a:xfrm>
          <a:prstGeom prst="rect">
            <a:avLst/>
          </a:prstGeom>
        </p:spPr>
        <p:txBody>
          <a:bodyPr wrap="square" anchor="ctr">
            <a:spAutoFit/>
          </a:bodyPr>
          <a:lstStyle/>
          <a:p>
            <a:pPr algn="ctr">
              <a:lnSpc>
                <a:spcPts val="2475"/>
              </a:lnSpc>
              <a:spcAft>
                <a:spcPts val="900"/>
              </a:spcAft>
              <a:buClr>
                <a:schemeClr val="accent1"/>
              </a:buClr>
              <a:defRPr/>
            </a:pPr>
            <a:r>
              <a:rPr lang="en-US" b="1" dirty="0">
                <a:solidFill>
                  <a:schemeClr val="bg1"/>
                </a:solidFill>
              </a:rPr>
              <a:t>The Value Is the Agreed Upon Price</a:t>
            </a:r>
            <a:endParaRPr lang="en-US" b="1" u="sng" dirty="0">
              <a:solidFill>
                <a:schemeClr val="bg1"/>
              </a:solidFill>
            </a:endParaRPr>
          </a:p>
        </p:txBody>
      </p:sp>
      <p:pic>
        <p:nvPicPr>
          <p:cNvPr id="28678"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9584"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74667079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09FB0F0E-C366-B4E9-46AA-FC026408F43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5" name="Title 1"/>
          <p:cNvSpPr>
            <a:spLocks noGrp="1"/>
          </p:cNvSpPr>
          <p:nvPr>
            <p:ph type="title"/>
          </p:nvPr>
        </p:nvSpPr>
        <p:spPr/>
        <p:txBody>
          <a:bodyPr/>
          <a:lstStyle/>
          <a:p>
            <a:r>
              <a:rPr lang="en-US" dirty="0"/>
              <a:t>Forming the Corporation: </a:t>
            </a:r>
            <a:br>
              <a:rPr lang="en-US" dirty="0"/>
            </a:br>
            <a:r>
              <a:rPr lang="en-US" dirty="0"/>
              <a:t>Applying the Size-of-Transaction Test</a:t>
            </a:r>
          </a:p>
        </p:txBody>
      </p:sp>
      <p:sp>
        <p:nvSpPr>
          <p:cNvPr id="13318" name="TextBox 4"/>
          <p:cNvSpPr txBox="1">
            <a:spLocks noChangeArrowheads="1"/>
          </p:cNvSpPr>
          <p:nvPr/>
        </p:nvSpPr>
        <p:spPr bwMode="auto">
          <a:xfrm>
            <a:off x="2971224" y="2449975"/>
            <a:ext cx="3073004" cy="1054135"/>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The Value Is the Fair Market Value of the Voting Securities</a:t>
            </a:r>
            <a:endParaRPr lang="en-US" b="1" u="sng" dirty="0">
              <a:solidFill>
                <a:schemeClr val="bg1"/>
              </a:solidFill>
            </a:endParaRPr>
          </a:p>
        </p:txBody>
      </p:sp>
      <p:pic>
        <p:nvPicPr>
          <p:cNvPr id="28678" name="Picture 6"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35876"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502579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12">
            <a:hlinkClick r:id="rId2" action="ppaction://hlinksldjump"/>
          </p:cNvPr>
          <p:cNvSpPr/>
          <p:nvPr/>
        </p:nvSpPr>
        <p:spPr>
          <a:xfrm>
            <a:off x="2419973" y="1825391"/>
            <a:ext cx="4318397" cy="903685"/>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Does the Total Value Exceed </a:t>
            </a:r>
            <a:br>
              <a:rPr lang="en-US" b="1" dirty="0"/>
            </a:br>
            <a:r>
              <a:rPr lang="en-US" b="1" dirty="0"/>
              <a:t>$</a:t>
            </a:r>
            <a:r>
              <a:rPr lang="en-US" b="1" dirty="0">
                <a:solidFill>
                  <a:schemeClr val="bg1"/>
                </a:solidFill>
              </a:rPr>
              <a:t>478</a:t>
            </a:r>
            <a:r>
              <a:rPr lang="en-US" b="1" dirty="0"/>
              <a:t> Million?</a:t>
            </a:r>
          </a:p>
        </p:txBody>
      </p:sp>
      <p:sp>
        <p:nvSpPr>
          <p:cNvPr id="14" name="Rectangle 13">
            <a:hlinkClick r:id="rId3" action="ppaction://hlinksldjump"/>
          </p:cNvPr>
          <p:cNvSpPr/>
          <p:nvPr/>
        </p:nvSpPr>
        <p:spPr>
          <a:xfrm>
            <a:off x="2419973" y="2937436"/>
            <a:ext cx="4318397" cy="903684"/>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Is the Total Value </a:t>
            </a:r>
            <a:r>
              <a:rPr lang="en-US" b="1" dirty="0">
                <a:solidFill>
                  <a:schemeClr val="bg1"/>
                </a:solidFill>
              </a:rPr>
              <a:t>Less Than or </a:t>
            </a:r>
            <a:br>
              <a:rPr lang="en-US" b="1" dirty="0">
                <a:solidFill>
                  <a:schemeClr val="bg1"/>
                </a:solidFill>
              </a:rPr>
            </a:br>
            <a:r>
              <a:rPr lang="en-US" b="1" dirty="0">
                <a:solidFill>
                  <a:schemeClr val="bg1"/>
                </a:solidFill>
              </a:rPr>
              <a:t>Equal to $478 Million and More Than $119.5 Million?</a:t>
            </a:r>
          </a:p>
        </p:txBody>
      </p:sp>
      <p:sp>
        <p:nvSpPr>
          <p:cNvPr id="15" name="Rectangle 14">
            <a:hlinkClick r:id="rId4" action="ppaction://hlinksldjump"/>
          </p:cNvPr>
          <p:cNvSpPr/>
          <p:nvPr/>
        </p:nvSpPr>
        <p:spPr>
          <a:xfrm>
            <a:off x="2419973" y="4049480"/>
            <a:ext cx="4318397" cy="903684"/>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Is the Total Value $</a:t>
            </a:r>
            <a:r>
              <a:rPr lang="en-US" b="1" dirty="0">
                <a:solidFill>
                  <a:schemeClr val="bg1"/>
                </a:solidFill>
              </a:rPr>
              <a:t>119.5</a:t>
            </a:r>
            <a:r>
              <a:rPr lang="en-US" b="1" dirty="0"/>
              <a:t> Million or Less?</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10" name="Title 1"/>
          <p:cNvSpPr>
            <a:spLocks noGrp="1"/>
          </p:cNvSpPr>
          <p:nvPr>
            <p:ph type="title"/>
          </p:nvPr>
        </p:nvSpPr>
        <p:spPr/>
        <p:txBody>
          <a:bodyPr/>
          <a:lstStyle/>
          <a:p>
            <a:r>
              <a:rPr lang="en-US" dirty="0"/>
              <a:t>Forming the Corporation: </a:t>
            </a:r>
            <a:br>
              <a:rPr lang="en-US" dirty="0"/>
            </a:br>
            <a:r>
              <a:rPr lang="en-US" dirty="0"/>
              <a:t>Applying the Size of Transaction Test</a:t>
            </a:r>
          </a:p>
        </p:txBody>
      </p:sp>
      <p:sp>
        <p:nvSpPr>
          <p:cNvPr id="8" name="Content Placeholder 4"/>
          <p:cNvSpPr txBox="1">
            <a:spLocks/>
          </p:cNvSpPr>
          <p:nvPr/>
        </p:nvSpPr>
        <p:spPr>
          <a:xfrm>
            <a:off x="1507559" y="1293357"/>
            <a:ext cx="6495538" cy="502657"/>
          </a:xfrm>
          <a:prstGeom prst="rect">
            <a:avLst/>
          </a:prstGeom>
        </p:spPr>
        <p:txBody>
          <a:bodyPr/>
          <a:lstStyle/>
          <a:p>
            <a:pPr defTabSz="685800" fontAlgn="base">
              <a:spcBef>
                <a:spcPct val="0"/>
              </a:spcBef>
              <a:spcAft>
                <a:spcPts val="900"/>
              </a:spcAft>
              <a:buClr>
                <a:schemeClr val="accent1"/>
              </a:buClr>
              <a:defRPr/>
            </a:pPr>
            <a:r>
              <a:rPr lang="en-US" b="1" i="1" dirty="0"/>
              <a:t>FOR EACH SHAREHOLDER FORMING CORPORATION:</a:t>
            </a:r>
          </a:p>
          <a:p>
            <a:pPr marL="136922" indent="-136922" defTabSz="685800" fontAlgn="base">
              <a:spcBef>
                <a:spcPct val="0"/>
              </a:spcBef>
              <a:spcAft>
                <a:spcPts val="900"/>
              </a:spcAft>
              <a:buClr>
                <a:schemeClr val="accent1"/>
              </a:buClr>
              <a:defRPr/>
            </a:pPr>
            <a:endParaRPr lang="en-US" b="1" i="1" dirty="0"/>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1540964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purple triangle.png">
            <a:extLst>
              <a:ext uri="{FF2B5EF4-FFF2-40B4-BE49-F238E27FC236}">
                <a16:creationId xmlns:a16="http://schemas.microsoft.com/office/drawing/2014/main" id="{C460A020-28A2-2CA6-BCE1-49004275AA9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2">
            <a:hlinkClick r:id="rId3" action="ppaction://hlinksldjump"/>
            <a:extLst>
              <a:ext uri="{FF2B5EF4-FFF2-40B4-BE49-F238E27FC236}">
                <a16:creationId xmlns:a16="http://schemas.microsoft.com/office/drawing/2014/main" id="{10FABA3F-E690-6D17-1930-463DF32813B6}"/>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8" name="TextBox 4"/>
          <p:cNvSpPr txBox="1">
            <a:spLocks noChangeArrowheads="1"/>
          </p:cNvSpPr>
          <p:nvPr/>
        </p:nvSpPr>
        <p:spPr bwMode="auto">
          <a:xfrm>
            <a:off x="2994855" y="2460304"/>
            <a:ext cx="3205921" cy="1054135"/>
          </a:xfrm>
          <a:prstGeom prst="rect">
            <a:avLst/>
          </a:prstGeom>
        </p:spPr>
        <p:txBody>
          <a:bodyPr wrap="square" anchor="ctr">
            <a:spAutoFit/>
          </a:bodyPr>
          <a:lstStyle/>
          <a:p>
            <a:pPr algn="ctr">
              <a:lnSpc>
                <a:spcPts val="2475"/>
              </a:lnSpc>
              <a:spcAft>
                <a:spcPts val="900"/>
              </a:spcAft>
              <a:buClr>
                <a:schemeClr val="accent1"/>
              </a:buClr>
              <a:defRPr/>
            </a:pPr>
            <a:r>
              <a:rPr lang="en-US" b="1" dirty="0">
                <a:solidFill>
                  <a:schemeClr val="bg1"/>
                </a:solidFill>
              </a:rPr>
              <a:t>An HSR Filing Is Required </a:t>
            </a:r>
            <a:r>
              <a:rPr lang="en-US" b="1" u="sng" dirty="0">
                <a:solidFill>
                  <a:schemeClr val="bg1"/>
                </a:solidFill>
              </a:rPr>
              <a:t>Unless an Exemption Applies</a:t>
            </a:r>
          </a:p>
        </p:txBody>
      </p:sp>
      <p:pic>
        <p:nvPicPr>
          <p:cNvPr id="28678" name="Picture 6" descr="next.png">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7"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2" name="Rectangle 1">
            <a:hlinkClick r:id="rId5" action="ppaction://hlinksldjump"/>
          </p:cNvPr>
          <p:cNvSpPr/>
          <p:nvPr/>
        </p:nvSpPr>
        <p:spPr>
          <a:xfrm>
            <a:off x="3169444" y="2628900"/>
            <a:ext cx="2936081" cy="303610"/>
          </a:xfrm>
          <a:prstGeom prst="rect">
            <a:avLst/>
          </a:prstGeom>
          <a:solidFill>
            <a:schemeClr val="bg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sp>
        <p:nvSpPr>
          <p:cNvPr id="11" name="Title 1"/>
          <p:cNvSpPr>
            <a:spLocks noGrp="1"/>
          </p:cNvSpPr>
          <p:nvPr>
            <p:ph type="title"/>
          </p:nvPr>
        </p:nvSpPr>
        <p:spPr/>
        <p:txBody>
          <a:bodyPr/>
          <a:lstStyle/>
          <a:p>
            <a:r>
              <a:rPr lang="en-US" dirty="0"/>
              <a:t>Forming the Corporation:</a:t>
            </a:r>
            <a:br>
              <a:rPr lang="en-US" dirty="0"/>
            </a:br>
            <a:r>
              <a:rPr lang="en-US" dirty="0"/>
              <a:t>Is an HSR Filing Required?</a:t>
            </a:r>
          </a:p>
        </p:txBody>
      </p:sp>
      <p:pic>
        <p:nvPicPr>
          <p:cNvPr id="10" name="Picture 9" descr="START OVER.png">
            <a:hlinkClick r:id="rId7" action="ppaction://hlinksldjump"/>
          </p:cNvPr>
          <p:cNvPicPr>
            <a:picLocks noChangeAspect="1"/>
          </p:cNvPicPr>
          <p:nvPr/>
        </p:nvPicPr>
        <p:blipFill>
          <a:blip r:embed="rId8"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0001012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4" descr="purple triangle.png">
            <a:extLst>
              <a:ext uri="{FF2B5EF4-FFF2-40B4-BE49-F238E27FC236}">
                <a16:creationId xmlns:a16="http://schemas.microsoft.com/office/drawing/2014/main" id="{565AC6A0-042C-43A9-C94D-03E786958B6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3" name="Title 1"/>
          <p:cNvSpPr>
            <a:spLocks noGrp="1"/>
          </p:cNvSpPr>
          <p:nvPr>
            <p:ph type="title"/>
          </p:nvPr>
        </p:nvSpPr>
        <p:spPr/>
        <p:txBody>
          <a:bodyPr/>
          <a:lstStyle/>
          <a:p>
            <a:r>
              <a:rPr lang="en-US" dirty="0"/>
              <a:t>Forming the Corporation: </a:t>
            </a:r>
            <a:br>
              <a:rPr lang="en-US" dirty="0"/>
            </a:br>
            <a:r>
              <a:rPr lang="en-US" dirty="0"/>
              <a:t>Is an HSR Filing Required?</a:t>
            </a:r>
          </a:p>
        </p:txBody>
      </p:sp>
      <p:sp>
        <p:nvSpPr>
          <p:cNvPr id="13318" name="TextBox 4">
            <a:hlinkClick r:id="rId3" action="ppaction://hlinksldjump"/>
          </p:cNvPr>
          <p:cNvSpPr txBox="1">
            <a:spLocks noChangeArrowheads="1"/>
          </p:cNvSpPr>
          <p:nvPr/>
        </p:nvSpPr>
        <p:spPr bwMode="auto">
          <a:xfrm>
            <a:off x="3015348" y="2439679"/>
            <a:ext cx="2913210" cy="1026243"/>
          </a:xfrm>
          <a:prstGeom prst="rect">
            <a:avLst/>
          </a:prstGeom>
        </p:spPr>
        <p:txBody>
          <a:bodyPr wrap="square" anchor="ctr">
            <a:spAutoFit/>
          </a:bodyPr>
          <a:lstStyle/>
          <a:p>
            <a:pPr algn="ctr">
              <a:lnSpc>
                <a:spcPts val="2475"/>
              </a:lnSpc>
              <a:spcAft>
                <a:spcPts val="900"/>
              </a:spcAft>
              <a:buClr>
                <a:schemeClr val="accent1"/>
              </a:buClr>
              <a:defRPr/>
            </a:pPr>
            <a:r>
              <a:rPr lang="en-US" b="1" dirty="0">
                <a:solidFill>
                  <a:schemeClr val="bg1"/>
                </a:solidFill>
              </a:rPr>
              <a:t>An HSR Filing Is Required If the </a:t>
            </a:r>
            <a:r>
              <a:rPr lang="en-US" b="1" u="sng" dirty="0">
                <a:solidFill>
                  <a:schemeClr val="bg1"/>
                </a:solidFill>
              </a:rPr>
              <a:t>Size-of-the-Persons Test</a:t>
            </a:r>
            <a:r>
              <a:rPr lang="en-US" b="1" dirty="0">
                <a:solidFill>
                  <a:schemeClr val="bg1"/>
                </a:solidFill>
              </a:rPr>
              <a:t> Is Met</a:t>
            </a:r>
          </a:p>
        </p:txBody>
      </p:sp>
      <p:pic>
        <p:nvPicPr>
          <p:cNvPr id="35846" name="Picture 6" descr="next.png">
            <a:hlinkClick r:id="rId4" action="ppaction://hlinksldjump"/>
          </p:cNvPr>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959203" y="421838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6"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6" action="ppaction://hlinksldjump"/>
          </p:cNvPr>
          <p:cNvPicPr>
            <a:picLocks noChangeAspect="1"/>
          </p:cNvPicPr>
          <p:nvPr/>
        </p:nvPicPr>
        <p:blipFill>
          <a:blip r:embed="rId7" cstate="print"/>
          <a:stretch>
            <a:fillRect/>
          </a:stretch>
        </p:blipFill>
        <p:spPr>
          <a:xfrm>
            <a:off x="1391219" y="4218385"/>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90394304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8F7CEAE5-2AD7-85F4-D270-699C597E371F}"/>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2">
            <a:hlinkClick r:id="rId3" action="ppaction://hlinksldjump"/>
            <a:extLst>
              <a:ext uri="{FF2B5EF4-FFF2-40B4-BE49-F238E27FC236}">
                <a16:creationId xmlns:a16="http://schemas.microsoft.com/office/drawing/2014/main" id="{DC7CB850-86E2-0C11-13E3-E26E524507C2}"/>
              </a:ext>
            </a:extLst>
          </p:cNvPr>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7018"/>
          <a:stretch/>
        </p:blipFill>
        <p:spPr bwMode="auto">
          <a:xfrm>
            <a:off x="3695700" y="4505325"/>
            <a:ext cx="1752600" cy="504825"/>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23" name="Title 1"/>
          <p:cNvSpPr>
            <a:spLocks noGrp="1"/>
          </p:cNvSpPr>
          <p:nvPr>
            <p:ph type="title"/>
          </p:nvPr>
        </p:nvSpPr>
        <p:spPr/>
        <p:txBody>
          <a:bodyPr/>
          <a:lstStyle/>
          <a:p>
            <a:r>
              <a:rPr lang="en-US" dirty="0"/>
              <a:t>Forming the Corporation:</a:t>
            </a:r>
            <a:br>
              <a:rPr lang="en-US" dirty="0"/>
            </a:br>
            <a:r>
              <a:rPr lang="en-US" dirty="0"/>
              <a:t>Is an HSR Filing Required?</a:t>
            </a:r>
          </a:p>
        </p:txBody>
      </p:sp>
      <p:sp>
        <p:nvSpPr>
          <p:cNvPr id="13318" name="TextBox 4"/>
          <p:cNvSpPr txBox="1">
            <a:spLocks noChangeArrowheads="1"/>
          </p:cNvSpPr>
          <p:nvPr/>
        </p:nvSpPr>
        <p:spPr bwMode="auto">
          <a:xfrm>
            <a:off x="3031687" y="2567968"/>
            <a:ext cx="3073004" cy="733534"/>
          </a:xfrm>
          <a:prstGeom prst="rect">
            <a:avLst/>
          </a:prstGeom>
        </p:spPr>
        <p:txBody>
          <a:bodyPr anchor="ctr">
            <a:spAutoFit/>
          </a:bodyPr>
          <a:lstStyle/>
          <a:p>
            <a:pPr algn="ctr">
              <a:lnSpc>
                <a:spcPts val="2475"/>
              </a:lnSpc>
              <a:spcAft>
                <a:spcPts val="900"/>
              </a:spcAft>
              <a:buClr>
                <a:schemeClr val="accent1"/>
              </a:buClr>
              <a:defRPr/>
            </a:pPr>
            <a:r>
              <a:rPr lang="en-US" b="1" dirty="0">
                <a:solidFill>
                  <a:schemeClr val="bg1"/>
                </a:solidFill>
              </a:rPr>
              <a:t>An HSR Filing Is Not Required</a:t>
            </a:r>
          </a:p>
        </p:txBody>
      </p:sp>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5" action="ppaction://hlinksldjump"/>
          </p:cNvPr>
          <p:cNvPicPr>
            <a:picLocks noChangeAspect="1"/>
          </p:cNvPicPr>
          <p:nvPr/>
        </p:nvPicPr>
        <p:blipFill>
          <a:blip r:embed="rId6" cstate="print"/>
          <a:stretch>
            <a:fillRect/>
          </a:stretch>
        </p:blipFill>
        <p:spPr>
          <a:xfrm>
            <a:off x="1391219" y="4213938"/>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59745915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dirty="0"/>
              <a:t>Valuing Voting Securities</a:t>
            </a:r>
          </a:p>
        </p:txBody>
      </p:sp>
      <p:sp>
        <p:nvSpPr>
          <p:cNvPr id="13" name="Rectangle 12"/>
          <p:cNvSpPr/>
          <p:nvPr/>
        </p:nvSpPr>
        <p:spPr>
          <a:xfrm>
            <a:off x="2531543" y="1844770"/>
            <a:ext cx="4317206" cy="796529"/>
          </a:xfrm>
          <a:prstGeom prst="rect">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137160" rIns="137160" anchor="ctr"/>
          <a:lstStyle/>
          <a:p>
            <a:pPr algn="ctr">
              <a:defRPr/>
            </a:pPr>
            <a:r>
              <a:rPr lang="en-US" b="1" dirty="0"/>
              <a:t>Has the Price Been Set </a:t>
            </a:r>
            <a:br>
              <a:rPr lang="en-US" b="1" dirty="0"/>
            </a:br>
            <a:r>
              <a:rPr lang="en-US" b="1" dirty="0">
                <a:solidFill>
                  <a:schemeClr val="bg1"/>
                </a:solidFill>
              </a:rPr>
              <a:t>b</a:t>
            </a:r>
            <a:r>
              <a:rPr lang="en-US" b="1" dirty="0"/>
              <a:t>y Agreement?</a:t>
            </a:r>
          </a:p>
        </p:txBody>
      </p:sp>
      <p:pic>
        <p:nvPicPr>
          <p:cNvPr id="6149" name="Picture 15" descr="no.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780633" y="2942526"/>
            <a:ext cx="945356" cy="9513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0" name="Picture 16" descr="tes.png">
            <a:hlinkClick r:id="rId5" action="ppaction://hlinksldjump"/>
          </p:cNvPr>
          <p:cNvPicPr>
            <a:picLocks noChangeAspect="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513808" y="2942526"/>
            <a:ext cx="945356" cy="95131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8" name="Picture 7" descr="START OVER.png">
            <a:hlinkClick r:id="rId7" action="ppaction://hlinksldjump"/>
          </p:cNvPr>
          <p:cNvPicPr>
            <a:picLocks noChangeAspect="1"/>
          </p:cNvPicPr>
          <p:nvPr/>
        </p:nvPicPr>
        <p:blipFill>
          <a:blip r:embed="rId8" cstate="print"/>
          <a:stretch>
            <a:fillRect/>
          </a:stretch>
        </p:blipFill>
        <p:spPr>
          <a:xfrm>
            <a:off x="1371600" y="4187210"/>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0303355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61301" y="1528927"/>
            <a:ext cx="7621398" cy="954107"/>
          </a:xfrm>
          <a:prstGeom prst="rect">
            <a:avLst/>
          </a:prstGeom>
          <a:noFill/>
          <a:effectLst>
            <a:outerShdw blurRad="50800" dist="50800" dir="5400000" sx="1000" sy="1000" algn="ctr" rotWithShape="0">
              <a:srgbClr val="000000"/>
            </a:outerShdw>
          </a:effectLst>
        </p:spPr>
        <p:txBody>
          <a:bodyPr wrap="square" rtlCol="0">
            <a:spAutoFit/>
          </a:bodyPr>
          <a:lstStyle/>
          <a:p>
            <a:pPr algn="ctr"/>
            <a:r>
              <a:rPr lang="en-US" sz="2800" dirty="0">
                <a:solidFill>
                  <a:srgbClr val="263F6A"/>
                </a:solidFill>
              </a:rPr>
              <a:t>Check Back with Us for Updated Hart-Scott-Rodino Thresholds in February 2025</a:t>
            </a:r>
          </a:p>
        </p:txBody>
      </p:sp>
      <p:sp>
        <p:nvSpPr>
          <p:cNvPr id="9" name="TextBox 8"/>
          <p:cNvSpPr txBox="1"/>
          <p:nvPr/>
        </p:nvSpPr>
        <p:spPr>
          <a:xfrm>
            <a:off x="1016318" y="2928028"/>
            <a:ext cx="1937551" cy="300082"/>
          </a:xfrm>
          <a:prstGeom prst="rect">
            <a:avLst/>
          </a:prstGeom>
          <a:noFill/>
        </p:spPr>
        <p:txBody>
          <a:bodyPr wrap="square" rtlCol="0">
            <a:spAutoFit/>
          </a:bodyPr>
          <a:lstStyle/>
          <a:p>
            <a:r>
              <a:rPr lang="en-US" sz="1350" dirty="0"/>
              <a:t>Contacts:</a:t>
            </a:r>
          </a:p>
        </p:txBody>
      </p:sp>
      <p:sp>
        <p:nvSpPr>
          <p:cNvPr id="10" name="TextBox 9"/>
          <p:cNvSpPr txBox="1"/>
          <p:nvPr/>
        </p:nvSpPr>
        <p:spPr>
          <a:xfrm>
            <a:off x="1028474" y="3270272"/>
            <a:ext cx="2468412" cy="715581"/>
          </a:xfrm>
          <a:prstGeom prst="rect">
            <a:avLst/>
          </a:prstGeom>
          <a:noFill/>
        </p:spPr>
        <p:txBody>
          <a:bodyPr wrap="square" rtlCol="0">
            <a:spAutoFit/>
          </a:bodyPr>
          <a:lstStyle/>
          <a:p>
            <a:r>
              <a:rPr lang="en-US" sz="1350" dirty="0"/>
              <a:t>Scott Perlman</a:t>
            </a:r>
          </a:p>
          <a:p>
            <a:r>
              <a:rPr lang="en-US" sz="1350" dirty="0"/>
              <a:t>sperlman@mayerbrown.com</a:t>
            </a:r>
          </a:p>
          <a:p>
            <a:r>
              <a:rPr lang="en-US" sz="1350" dirty="0"/>
              <a:t>(202) 263-3201</a:t>
            </a:r>
          </a:p>
        </p:txBody>
      </p:sp>
      <p:pic>
        <p:nvPicPr>
          <p:cNvPr id="13" name="Picture 2">
            <a:hlinkClick r:id="rId2" action="ppaction://hlinksldjump"/>
          </p:cNvPr>
          <p:cNvPicPr>
            <a:picLocks noChangeAspect="1" noChangeArrowheads="1"/>
          </p:cNvPicPr>
          <p:nvPr/>
        </p:nvPicPr>
        <p:blipFill>
          <a:blip r:embed="rId3" cstate="print"/>
          <a:stretch>
            <a:fillRect/>
          </a:stretch>
        </p:blipFill>
        <p:spPr bwMode="auto">
          <a:xfrm>
            <a:off x="3631411" y="4230626"/>
            <a:ext cx="1881179" cy="557776"/>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6209077" y="3270272"/>
            <a:ext cx="2490307" cy="715581"/>
          </a:xfrm>
          <a:prstGeom prst="rect">
            <a:avLst/>
          </a:prstGeom>
          <a:noFill/>
        </p:spPr>
        <p:txBody>
          <a:bodyPr wrap="square" rtlCol="0">
            <a:spAutoFit/>
          </a:bodyPr>
          <a:lstStyle/>
          <a:p>
            <a:r>
              <a:rPr lang="nb-NO" sz="1350" dirty="0"/>
              <a:t>Oral Pottinger</a:t>
            </a:r>
          </a:p>
          <a:p>
            <a:r>
              <a:rPr lang="nb-NO" sz="1350" dirty="0"/>
              <a:t>opottinger@mayerbrown.com</a:t>
            </a:r>
          </a:p>
          <a:p>
            <a:r>
              <a:rPr lang="nb-NO" sz="1350" dirty="0"/>
              <a:t>(202) 263-3218</a:t>
            </a:r>
          </a:p>
        </p:txBody>
      </p:sp>
      <p:pic>
        <p:nvPicPr>
          <p:cNvPr id="4" name="Picture 3">
            <a:extLst>
              <a:ext uri="{FF2B5EF4-FFF2-40B4-BE49-F238E27FC236}">
                <a16:creationId xmlns:a16="http://schemas.microsoft.com/office/drawing/2014/main" id="{F5358F22-34D6-12E5-B93E-D6B81180D3CB}"/>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b="88529"/>
          <a:stretch/>
        </p:blipFill>
        <p:spPr>
          <a:xfrm>
            <a:off x="-2380" y="0"/>
            <a:ext cx="9144000" cy="590550"/>
          </a:xfrm>
          <a:prstGeom prst="rect">
            <a:avLst/>
          </a:prstGeom>
        </p:spPr>
      </p:pic>
    </p:spTree>
    <p:extLst>
      <p:ext uri="{BB962C8B-B14F-4D97-AF65-F5344CB8AC3E}">
        <p14:creationId xmlns:p14="http://schemas.microsoft.com/office/powerpoint/2010/main" val="3414407947"/>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14" descr="purple triangle.pn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itle 1"/>
          <p:cNvSpPr>
            <a:spLocks noGrp="1"/>
          </p:cNvSpPr>
          <p:nvPr>
            <p:ph type="title"/>
          </p:nvPr>
        </p:nvSpPr>
        <p:spPr/>
        <p:txBody>
          <a:bodyPr/>
          <a:lstStyle/>
          <a:p>
            <a:r>
              <a:rPr lang="en-US" dirty="0"/>
              <a:t>Valuing Voting Securities</a:t>
            </a:r>
          </a:p>
        </p:txBody>
      </p:sp>
      <p:sp>
        <p:nvSpPr>
          <p:cNvPr id="8" name="TextBox 7"/>
          <p:cNvSpPr txBox="1"/>
          <p:nvPr/>
        </p:nvSpPr>
        <p:spPr>
          <a:xfrm>
            <a:off x="3117652" y="2434560"/>
            <a:ext cx="2864644" cy="1054135"/>
          </a:xfrm>
          <a:prstGeom prst="rect">
            <a:avLst/>
          </a:prstGeom>
          <a:noFill/>
        </p:spPr>
        <p:txBody>
          <a:bodyPr>
            <a:spAutoFit/>
          </a:bodyPr>
          <a:lstStyle/>
          <a:p>
            <a:pPr algn="ctr">
              <a:lnSpc>
                <a:spcPts val="2475"/>
              </a:lnSpc>
              <a:defRPr/>
            </a:pPr>
            <a:r>
              <a:rPr lang="en-US" b="1" dirty="0">
                <a:solidFill>
                  <a:schemeClr val="bg1"/>
                </a:solidFill>
              </a:rPr>
              <a:t>The Value is the Greater of the Market Price </a:t>
            </a:r>
            <a:r>
              <a:rPr lang="en-US" b="1" u="sng" dirty="0">
                <a:solidFill>
                  <a:schemeClr val="bg1"/>
                </a:solidFill>
              </a:rPr>
              <a:t>or</a:t>
            </a:r>
            <a:r>
              <a:rPr lang="en-US" b="1" dirty="0">
                <a:solidFill>
                  <a:schemeClr val="bg1"/>
                </a:solidFill>
              </a:rPr>
              <a:t> the Agreed Upon Price</a:t>
            </a:r>
            <a:endParaRPr lang="en-US" b="1" u="sng" dirty="0">
              <a:solidFill>
                <a:schemeClr val="bg1"/>
              </a:solidFill>
            </a:endParaRPr>
          </a:p>
        </p:txBody>
      </p:sp>
      <p:pic>
        <p:nvPicPr>
          <p:cNvPr id="8198" name="Picture 12"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20052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71600" y="4200525"/>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6485180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4" descr="purple triangle.png">
            <a:extLst>
              <a:ext uri="{FF2B5EF4-FFF2-40B4-BE49-F238E27FC236}">
                <a16:creationId xmlns:a16="http://schemas.microsoft.com/office/drawing/2014/main" id="{6B94D5C8-29D3-105B-CF94-D469DAE77D2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19" name="Title 1"/>
          <p:cNvSpPr>
            <a:spLocks noGrp="1"/>
          </p:cNvSpPr>
          <p:nvPr>
            <p:ph type="title"/>
          </p:nvPr>
        </p:nvSpPr>
        <p:spPr/>
        <p:txBody>
          <a:bodyPr/>
          <a:lstStyle/>
          <a:p>
            <a:r>
              <a:rPr lang="en-US" dirty="0"/>
              <a:t>Valuing Voting Securities</a:t>
            </a:r>
          </a:p>
        </p:txBody>
      </p:sp>
      <p:sp>
        <p:nvSpPr>
          <p:cNvPr id="8" name="TextBox 7"/>
          <p:cNvSpPr txBox="1"/>
          <p:nvPr/>
        </p:nvSpPr>
        <p:spPr>
          <a:xfrm>
            <a:off x="3080980" y="2601569"/>
            <a:ext cx="2865835" cy="733534"/>
          </a:xfrm>
          <a:prstGeom prst="rect">
            <a:avLst/>
          </a:prstGeom>
        </p:spPr>
        <p:txBody>
          <a:bodyPr>
            <a:spAutoFit/>
          </a:bodyPr>
          <a:lstStyle/>
          <a:p>
            <a:pPr algn="ctr">
              <a:lnSpc>
                <a:spcPts val="2475"/>
              </a:lnSpc>
              <a:defRPr/>
            </a:pPr>
            <a:r>
              <a:rPr lang="en-US" b="1" dirty="0">
                <a:solidFill>
                  <a:schemeClr val="bg1"/>
                </a:solidFill>
              </a:rPr>
              <a:t>The Value is the </a:t>
            </a:r>
            <a:br>
              <a:rPr lang="en-US" b="1" dirty="0">
                <a:solidFill>
                  <a:schemeClr val="bg1"/>
                </a:solidFill>
              </a:rPr>
            </a:br>
            <a:r>
              <a:rPr lang="en-US" b="1" dirty="0">
                <a:solidFill>
                  <a:schemeClr val="bg1"/>
                </a:solidFill>
              </a:rPr>
              <a:t>Market Price</a:t>
            </a:r>
          </a:p>
        </p:txBody>
      </p:sp>
      <p:pic>
        <p:nvPicPr>
          <p:cNvPr id="9222" name="Picture 12"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200444"/>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71600" y="4202390"/>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5786047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4" descr="purple triangle.png">
            <a:extLst>
              <a:ext uri="{FF2B5EF4-FFF2-40B4-BE49-F238E27FC236}">
                <a16:creationId xmlns:a16="http://schemas.microsoft.com/office/drawing/2014/main" id="{B3AC624A-DE14-5803-543F-CFF90C26F90E}"/>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31996" y="1536095"/>
            <a:ext cx="4480560" cy="290255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3" name="Title 1"/>
          <p:cNvSpPr>
            <a:spLocks noGrp="1"/>
          </p:cNvSpPr>
          <p:nvPr>
            <p:ph type="title"/>
          </p:nvPr>
        </p:nvSpPr>
        <p:spPr/>
        <p:txBody>
          <a:bodyPr/>
          <a:lstStyle/>
          <a:p>
            <a:r>
              <a:rPr lang="en-US" dirty="0"/>
              <a:t>Valuing Voting Securities</a:t>
            </a:r>
          </a:p>
        </p:txBody>
      </p:sp>
      <p:sp>
        <p:nvSpPr>
          <p:cNvPr id="8" name="TextBox 7"/>
          <p:cNvSpPr txBox="1"/>
          <p:nvPr/>
        </p:nvSpPr>
        <p:spPr>
          <a:xfrm>
            <a:off x="3139083" y="2551554"/>
            <a:ext cx="2864644" cy="733534"/>
          </a:xfrm>
          <a:prstGeom prst="rect">
            <a:avLst/>
          </a:prstGeom>
          <a:noFill/>
        </p:spPr>
        <p:txBody>
          <a:bodyPr>
            <a:spAutoFit/>
          </a:bodyPr>
          <a:lstStyle/>
          <a:p>
            <a:pPr algn="ctr">
              <a:lnSpc>
                <a:spcPts val="2475"/>
              </a:lnSpc>
              <a:defRPr/>
            </a:pPr>
            <a:r>
              <a:rPr lang="en-US" b="1" dirty="0">
                <a:solidFill>
                  <a:schemeClr val="bg1"/>
                </a:solidFill>
              </a:rPr>
              <a:t>The Value is the Agreed Upon Price</a:t>
            </a:r>
            <a:endParaRPr lang="en-US" b="1" u="sng" dirty="0">
              <a:solidFill>
                <a:schemeClr val="bg1"/>
              </a:solidFill>
            </a:endParaRPr>
          </a:p>
        </p:txBody>
      </p:sp>
      <p:pic>
        <p:nvPicPr>
          <p:cNvPr id="10246" name="Picture 12" descr="next.png">
            <a:hlinkClick r:id="rId3" action="ppaction://hlinksldjump"/>
          </p:cNvPr>
          <p:cNvPicPr>
            <a:picLocks noChangeAspect="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59203" y="4200525"/>
            <a:ext cx="813197" cy="504825"/>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a:hlinkClick r:id="rId5" action="ppaction://hlinksldjump"/>
          </p:cNvPr>
          <p:cNvSpPr/>
          <p:nvPr/>
        </p:nvSpPr>
        <p:spPr>
          <a:xfrm>
            <a:off x="6200776" y="4777220"/>
            <a:ext cx="1465118" cy="288348"/>
          </a:xfrm>
          <a:prstGeom prst="rect">
            <a:avLst/>
          </a:prstGeom>
          <a:solidFill>
            <a:schemeClr val="accent1">
              <a:alpha val="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solidFill>
                <a:schemeClr val="bg1"/>
              </a:solidFill>
            </a:endParaRPr>
          </a:p>
        </p:txBody>
      </p:sp>
      <p:pic>
        <p:nvPicPr>
          <p:cNvPr id="9" name="Picture 8" descr="START OVER.png">
            <a:hlinkClick r:id="rId6" action="ppaction://hlinksldjump"/>
          </p:cNvPr>
          <p:cNvPicPr>
            <a:picLocks noChangeAspect="1"/>
          </p:cNvPicPr>
          <p:nvPr/>
        </p:nvPicPr>
        <p:blipFill>
          <a:blip r:embed="rId7" cstate="print"/>
          <a:stretch>
            <a:fillRect/>
          </a:stretch>
        </p:blipFill>
        <p:spPr>
          <a:xfrm>
            <a:off x="1371600" y="4200525"/>
            <a:ext cx="813749" cy="50287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598935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Mayer Brown">
  <a:themeElements>
    <a:clrScheme name="Mayer Brown">
      <a:dk1>
        <a:srgbClr val="414042"/>
      </a:dk1>
      <a:lt1>
        <a:srgbClr val="FFFFFF"/>
      </a:lt1>
      <a:dk2>
        <a:srgbClr val="00457C"/>
      </a:dk2>
      <a:lt2>
        <a:srgbClr val="C9CAC8"/>
      </a:lt2>
      <a:accent1>
        <a:srgbClr val="F8A800"/>
      </a:accent1>
      <a:accent2>
        <a:srgbClr val="63B1BC"/>
      </a:accent2>
      <a:accent3>
        <a:srgbClr val="C63928"/>
      </a:accent3>
      <a:accent4>
        <a:srgbClr val="7961AA"/>
      </a:accent4>
      <a:accent5>
        <a:srgbClr val="50968F"/>
      </a:accent5>
      <a:accent6>
        <a:srgbClr val="E57200"/>
      </a:accent6>
      <a:hlink>
        <a:srgbClr val="263F6A"/>
      </a:hlink>
      <a:folHlink>
        <a:srgbClr val="00B0F0"/>
      </a:folHlink>
    </a:clrScheme>
    <a:fontScheme name="Mayer Brown">
      <a:majorFont>
        <a:latin typeface="Segoe UI"/>
        <a:ea typeface="Georgia"/>
        <a:cs typeface="Segoe UI"/>
      </a:majorFont>
      <a:minorFont>
        <a:latin typeface="Segoe UI"/>
        <a:ea typeface="Calibri"/>
        <a:cs typeface="Segoe UI"/>
      </a:minorFont>
    </a:fontScheme>
    <a:fmtScheme name="Blue Block">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smtClean="0">
            <a:solidFill>
              <a:schemeClr val="bg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custClrLst>
    <a:custClr name="Brand Palette 1">
      <a:srgbClr val="F0FD36"/>
    </a:custClr>
    <a:custClr name="Brand Palette 2">
      <a:srgbClr val="F48998"/>
    </a:custClr>
    <a:custClr name="Brand Palette 3">
      <a:srgbClr val="3D3935"/>
    </a:custClr>
  </a:custClrLst>
  <a:extLst>
    <a:ext uri="{05A4C25C-085E-4340-85A3-A5531E510DB2}">
      <thm15:themeFamily xmlns:thm15="http://schemas.microsoft.com/office/thememl/2012/main" name="Mayer Brown Widescreen Presentation 16x9.potx" id="{A7B3E8F4-0D3A-4DB8-BDBC-1578B2253897}" vid="{CB0AC0FC-3889-44FF-A1AD-8F5EEA0C82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Unknown Document Type" ma:contentTypeID="0x010104" ma:contentTypeVersion="0" ma:contentTypeDescription="" ma:contentTypeScope="" ma:versionID="05d83ceaa0bbd2e3bc716e6e66bd857a">
  <xsd:schema xmlns:xsd="http://www.w3.org/2001/XMLSchema" xmlns:xs="http://www.w3.org/2001/XMLSchema" xmlns:p="http://schemas.microsoft.com/office/2006/metadata/properties" targetNamespace="http://schemas.microsoft.com/office/2006/metadata/properties" ma:root="true" ma:fieldsID="b3d69fe45253d5ff147bb69036b756a7">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1 6 " ? > < p r o p e r t i e s   x m l n s = " h t t p : / / w w w . i m a n a g e . c o m / w o r k / x m l s c h e m a " >  
     < d o c u m e n t i d > A M E C U R R E N T ! 7 6 1 8 3 0 7 4 5 . 3 < / d o c u m e n t i d >  
     < s e n d e r i d > T W 0 5 6 6 4 4 < / s e n d e r i d >  
     < s e n d e r e m a i l > t w i g d e r @ m a y e r b r o w n . c o m < / s e n d e r e m a i l >  
     < l a s t m o d i f i e d > 2 0 2 4 - 0 2 - 0 5 T 1 8 : 4 8 : 1 6 . 0 0 0 0 0 0 0 - 0 5 : 0 0 < / l a s t m o d i f i e d >  
     < d a t a b a s e > A M E C U R R E N T < / d a t a b a s e >  
 < / p r o p e r t i e s > 
</file>

<file path=customXml/item4.xml>��< ? x m l   v e r s i o n = " 1 . 0 "   e n c o d i n g = " u t f - 1 6 " ? > < q 1 : O f f i c e   x m l n s : q 1 = " h t t p : / / s c h e m a s . m a c r o v i e w . c o m . a u / o f f i c e " >  
     < q 1 : A g r e e m e n t C o v e r N a m e > C h i c a g o < / q 1 : A g r e e m e n t C o v e r N a m e >  
     < q 1 : A g r e e m e n t P h r a s e I t e m s >  
         < q 1 : s t r i n g > I t   i s   A g r e e d < / q 1 : s t r i n g >  
         < q 1 : s t r i n g > T h i s   D e e d   w i t n e s s e s < / q 1 : s t r i n g >  
     < / q 1 : A g r e e m e n t P h r a s e I t e m s >  
     < q 1 : A g r e e m e n t T y p e I t e m s >  
         < q 1 : s t r i n g > A g r e e m e n t < / q 1 : s t r i n g >  
         < q 1 : s t r i n g > D e e d < / q 1 : s t r i n g >  
         < q 1 : s t r i n g > L e a s e < / q 1 : s t r i n g >  
     < / q 1 : A g r e e m e n t T y p e I t e m s >  
     < q 1 : A l t e r n a t e A d d r e s s >  
         < q 1 : M u l t i L i n e / >  
         < q 1 : S i n g l e L i n e / >  
     < / q 1 : A l t e r n a t e A d d r e s s >  
     < q 1 : B a r T e x t I t e m s / >  
     < q 1 : C l o s i n g I t e m s >  
         < q 1 : s t r i n g > B e s t   r e g a r d s < / q 1 : s t r i n g >  
         < q 1 : s t r i n g > C o r d i a l l y   y o u r s < / q 1 : s t r i n g >  
         < q 1 : s t r i n g > R e g a r d s < / q 1 : s t r i n g >  
         < q 1 : s t r i n g > S i n c e r e l y < / q 1 : s t r i n g >  
         < q 1 : s t r i n g > S i n c e r e l y   y o u r s < / q 1 : s t r i n g >  
         < q 1 : s t r i n g > V e r y   b e s t   r e g a r d s < / q 1 : s t r i n g >  
         < q 1 : s t r i n g > V e r y   t r u l y   y o u r s < / q 1 : s t r i n g >  
         < q 1 : s t r i n g > Y o u r s   f a i t h f u l l y < / q 1 : s t r i n g >  
         < q 1 : s t r i n g > Y o u r s   s i n c e r e l y < / q 1 : s t r i n g >  
         < q 1 : s t r i n g > Y o u r s   t r u l y < / q 1 : s t r i n g >  
         < q 1 : s t r i n g > Y o u r s   v e r y   t r u l y < / q 1 : s t r i n g >  
     < / q 1 : C l o s i n g I t e m s >  
     < q 1 : C u l t u r e C o d e > e n - U S < / q 1 : C u l t u r e C o d e >  
     < q 1 : C u l t u r e S t r i n g s >  
         < q 1 : T o B e O p e n e d B y A d d r e s s e e O n l y > T o   b e   o p e n e d   b y   a d d r e s s e e   o n l y < / q 1 : T o B e O p e n e d B y A d d r e s s e e O n l y >  
         < q 1 : F o r T h e A t t e n t i o n O f > F o r   t h e   a t t e n t i o n   o f < / q 1 : F o r T h e A t t e n t i o n O f >  
         < q 1 : Y o u r R e f > Y o u r   r e f < / q 1 : Y o u r R e f >  
         < q 1 : O u r R e f > O u r   r e f < / q 1 : O u r R e f >  
         < q 1 : D e a r > D e a r < / q 1 : D e a r >  
         < q 1 : O t h e r C o n t a c t > O t h e r   c o n t a c t < / q 1 : O t h e r C o n t a c t >  
         < q 1 : C o p y > c c < / q 1 : C o p y >  
         < q 1 : B l i n d C o p y > b c c < / q 1 : B l i n d C o p y >  
         < q 1 : F a c s i m i l e C o v e r S h e e t > F a c s i m i l e   c o v e r   s h e e t < / q 1 : F a c s i m i l e C o v e r S h e e t >  
         < q 1 : D a t e > D a t e < / q 1 : D a t e >  
         < q 1 : T o t a l P a g e s > T o t a l   p a g e s < / q 1 : T o t a l P a g e s >  
         < q 1 : T o > T o < / q 1 : T o >  
         < q 1 : C o m p a n y > C o m p a n y < / q 1 : C o m p a n y >  
         < q 1 : F a x > F a x < / q 1 : F a x >  
         < q 1 : T e l e p h o n e > T e l e p h o n e < / q 1 : T e l e p h o n e >  
         < q 1 : C o p y F a x > C o p y < / q 1 : C o p y F a x >  
         < q 1 : M e m o r a n d u m > M e m o r a n d u m < / q 1 : M e m o r a n d u m >  
         < q 1 : D e l i v e r y > D e l i v e r y < / q 1 : D e l i v e r y >  
         < q 1 : F r o m > F r o m < / q 1 : F r o m >  
         < q 1 : S u b j e c t > S u b j e c t < / q 1 : S u b j e c t >  
         < q 1 : I n t e r n a l M e m o r a n d u m > I n t e r n a l   M e m o r a n d u m < / q 1 : I n t e r n a l M e m o r a n d u m >  
         < q 1 : C l i e n t N a m e > C l i e n t   n a m e < / q 1 : C l i e n t N a m e >  
         < q 1 : M a t t e r N u m b e r > M a t t e r   n u m b e r < / q 1 : M a t t e r N u m b e r >  
         < q 1 : F i l e N o t e > F i l e   N o t e < / q 1 : F i l e N o t e >  
         < q 1 : B y > B y < / q 1 : B y >  
         < q 1 : D a t e A n d T i m e > D a t e   a n d   t i m e < / q 1 : D a t e A n d T i m e >  
         < q 1 : W i t h C o m p l i m e n t s > W i t h   C o m p l i m e n t s < / q 1 : W i t h C o m p l i m e n t s >  
         < q 1 : P r e p a r e d F o r > P r e p a r e d   f o r < / q 1 : P r e p a r e d F o r >  
         < q 1 : T a b l e O f C o n t e n t s > T a b l e   o f   C o n t e n t s < / q 1 : T a b l e O f C o n t e n t s >  
         < q 1 : D r a f t N o > D r a f t   N o < / q 1 : D r a f t N o >  
         < q 1 : D a t e d > D a t e d < / q 1 : D a t e d >  
         < q 1 : I n R e s p e c t O f > i n   r e s p e c t   o f < / q 1 : I n R e s p e c t O f >  
         < q 1 : A s > a s < / q 1 : A s >  
         < q 1 : A n d > a n d < / q 1 : A n d >  
         < q 1 : A s C a p a c i t y > A s   C a p a c i t y < / q 1 : A s C a p a c i t y >  
         < q 1 : C o n t e n t s > C o n t e n t s < / q 1 : C o n t e n t s >  
         < q 1 : C l a u s e > C l a u s e < / q 1 : C l a u s e >  
         < q 1 : P a g e > P a g e < / q 1 : P a g e >  
         < q 1 : S c h e d u l e s > S c h e d u l e s < / q 1 : S c h e d u l e s >  
         < q 1 : A t t a c h m e n t s > A p p e n d i c e s / A n n e x u r e s / E x h i b i t s < / q 1 : A t t a c h m e n t s >  
         < q 1 : A p p e n d i c e s > A p p e n d i c e s < / q 1 : A p p e n d i c e s >  
         < q 1 : T h i s > T H I S < / q 1 : T h i s >  
         < q 1 : I s D a t e d > i s   d a t e d < / q 1 : I s D a t e d >  
         < q 1 : A n d M a d e B e t w e e n > a n d   m a d e   b e t w e e n < / q 1 : A n d M a d e B e t w e e n >  
         < q 1 : O f > o f < / q 1 : O f >  
         < q 1 : A C o m p a n y I n c o r p o r a t e d U n d e r T h e L a w > a   c o m p a n y   i n c o r p o r a t e d   u n d e r   t h e   l a w s   o f < / q 1 : A C o m p a n y I n c o r p o r a t e d U n d e r T h e L a w >  
         < q 1 : W i t h R e g i s t r a t i o n N u m b e r > w i t h   r e g i s t r a t i o n   n u m b e r < / q 1 : W i t h R e g i s t r a t i o n N u m b e r >  
         < q 1 : A n d W h o s O f f i c e I s A t > a n d   w h o s e   r e g i s t e r e d   o f f i c e   i s   a t < / q 1 : A n d W h o s O f f i c e I s A t >  
         < q 1 : A t >   o f < / q 1 : A t >  
         < q 1 : T h e > t h e < / q 1 : T h e >  
         < q 1 : B a c k g r o u n d > B a c k g r o u n d < / q 1 : B a c k g r o u n d >  
         < q 1 : T h e P a r t i e s A g r e e T h a t > T H E   P A R T I E S   A G R E E   t h a t < / q 1 : T h e P a r t i e s A g r e e T h a t >  
         < q 1 : D e f i n i t i o n s A n d I n t e r p r e t a t i o n > D e f i n i t i o n s   a n d   I n t e r p r e t a t i o n < / q 1 : D e f i n i t i o n s A n d I n t e r p r e t a t i o n >  
         < q 1 : T h a t > T h a t < / q 1 : T h a t >  
         < q 1 : D e f i n i t i o n s > D e f i n i t i o n s < / q 1 : D e f i n i t i o n s >  
         < q 1 : I n T h i s > I n   t h i s < / q 1 : I n T h i s >  
         < q 1 : M e a n s > m e a n s < / q 1 : M e a n s >  
         < q 1 : E x e c u t i o n > E x e c u t i o n < / q 1 : E x e c u t i o n >  
         < q 1 : S e c t i o n > S e c t i o n   { 0 } < / q 1 : S e c t i o n >  
         < q 1 : S c h e d u l e > S c h e d u l e < / q 1 : S c h e d u l e >  
         < q 1 : P a r t > P a r t < / q 1 : P a r t >  
         < q 1 : N u m b e r e d P a r t > P a r t   { 0 } < / q 1 : N u m b e r e d P a r t >  
         < q 1 : T o c 4 L e f t I n d e n t > 0 < / q 1 : T o c 4 L e f t I n d e n t >  
         < q 1 : T o c 4 F i r s t L i n e I n d e n t > 0 < / q 1 : T o c 4 F i r s t L i n e I n d e n t >  
         < q 1 : A p p e n d i x > A p p e n d i x < / q 1 : A p p e n d i x >  
         < q 1 : A n n e x u r e > A n n e x u r e < / q 1 : A n n e x u r e >  
         < q 1 : E x h i b i t > E x h i b i t < / q 1 : E x h i b i t >  
     < / q 1 : C u l t u r e S t r i n g s >  
     < q 1 : D e l i v e r y I t e m s >  
         < q 1 : s t r i n g > B y   A i r   C o u r i e r < / q 1 : s t r i n g >  
         < q 1 : s t r i n g > B y   C e r t i f i e d   M a i l < / q 1 : s t r i n g >  
         < q 1 : s t r i n g > B y   C o u r i e r < / q 1 : s t r i n g >  
         < q 1 : s t r i n g > B y   E m a i l < / q 1 : s t r i n g >  
         < q 1 : s t r i n g > B y   E x p r e s s   M a i l < / q 1 : s t r i n g >  
         < q 1 : s t r i n g > B y   F a c s i m i l e < / q 1 : s t r i n g >  
         < q 1 : s t r i n g > B y   H a n d   D e l i v e r y < / q 1 : s t r i n g >  
         < q 1 : s t r i n g > B y   M e s s e n g e r < / q 1 : s t r i n g >  
         < q 1 : s t r i n g > B y   P o u c h < / q 1 : s t r i n g >  
         < q 1 : s t r i n g > B y   R e g i s t e r e d   M a i l < / q 1 : s t r i n g >  
         < q 1 : s t r i n g > B y   U P S < / q 1 : s t r i n g >  
     < / q 1 : D e l i v e r y I t e m s >  
     < q 1 : D i a l o g S e t t i n g s >  
         < I s A t t e n t i o n V i s i b l e   x m l n s = " h t t p : / / s c h e m a s . m a c r o v i e w . c o m . a u / d i a l o g s e t t i n g s " > t r u e < / I s A t t e n t i o n V i s i b l e >  
         < I s C o r a m V i s i b l e   x m l n s = " h t t p : / / s c h e m a s . m a c r o v i e w . c o m . a u / d i a l o g s e t t i n g s " > f a l s e < / I s C o r a m V i s i b l e >  
         < I s D e l i v e r y V i s i b l e   x m l n s = " h t t p : / / s c h e m a s . m a c r o v i e w . c o m . a u / d i a l o g s e t t i n g s " > t r u e < / I s D e l i v e r y V i s i b l e >  
         < I s O t h e r C o n t a c t V i s i b l e   x m l n s = " h t t p : / / s c h e m a s . m a c r o v i e w . c o m . a u / d i a l o g s e t t i n g s " > t r u e < / I s O t h e r C o n t a c t V i s i b l e >  
         < I s O u r R e f V i s i b l e   x m l n s = " h t t p : / / s c h e m a s . m a c r o v i e w . c o m . a u / d i a l o g s e t t i n g s " > t r u e < / I s O u r R e f V i s i b l e >  
         < I s P r i v a c y N o t i c e V i s i b l e   x m l n s = " h t t p : / / s c h e m a s . m a c r o v i e w . c o m . a u / d i a l o g s e t t i n g s " > f a l s e < / I s P r i v a c y N o t i c e V i s i b l e >  
         < I s S e n d e r 2 V i s i b l e   x m l n s = " h t t p : / / s c h e m a s . m a c r o v i e w . c o m . a u / d i a l o g s e t t i n g s " > t r u e < / I s S e n d e r 2 V i s i b l e >  
         < I s V e n u e V i s i b l e   x m l n s = " h t t p : / / s c h e m a s . m a c r o v i e w . c o m . a u / d i a l o g s e t t i n g s " > f a l s e < / I s V e n u e V i s i b l e >  
         < I s Y o u r R e f V i s i b l e   x m l n s = " h t t p : / / s c h e m a s . m a c r o v i e w . c o m . a u / d i a l o g s e t t i n g s " > t r u e < / I s Y o u r R e f V i s i b l e >  
     < / q 1 : D i a l o g S e t t i n g s >  
     < q 1 : D i s p l a y N a m e > C h i c a g o < / q 1 : D i s p l a y N a m e >  
     < q 1 : E n a b l e D a t a b a s e O n F o r m a t D o c u m e n t R e f e r e n c e V i e w > t r u e < / q 1 : E n a b l e D a t a b a s e O n F o r m a t D o c u m e n t R e f e r e n c e V i e w >  
     < q 1 : E n a b l e M a t t e r O n F o r m a t D o c u m e n t R e f e r e n c e V i e w > t r u e < / q 1 : E n a b l e M a t t e r O n F o r m a t D o c u m e n t R e f e r e n c e V i e w >  
     < q 1 : E n c l o s u r e I t e m s >  
         < q 1 : s t r i n g > A t t . < / q 1 : s t r i n g >  
         < q 1 : s t r i n g > A t t s . < / q 1 : s t r i n g >  
         < q 1 : s t r i n g > E n c . < / q 1 : s t r i n g >  
         < q 1 : s t r i n g > E n c l . < / q 1 : s t r i n g >  
         < q 1 : s t r i n g > E n c l o s u r e < / q 1 : s t r i n g >  
         < q 1 : s t r i n g > E n c l o s u r e s < / q 1 : s t r i n g >  
         < q 1 : s t r i n g > E n c l s < / q 1 : s t r i n g >  
         < q 1 : s t r i n g > E n c s . < / q 1 : s t r i n g >  
     < / q 1 : E n c l o s u r e I t e m s >  
     < q 1 : E n t i t y N a m e > M a y e r   B r o w n   L L P < / q 1 : E n t i t y N a m e >  
     < q 1 : E x c l u d e d T e m p l a t e s >  
         < q 1 : s t r i n g > C l i e n t   M e m o < / q 1 : s t r i n g >  
         < q 1 : s t r i n g > R e s e a r c h   M e m o < / q 1 : s t r i n g >  
         < q 1 : s t r i n g > A g r e e m e n t < / q 1 : s t r i n g >  
         < q 1 : s t r i n g > C o m p l i m e n t   S l i p < / q 1 : s t r i n g >  
         < q 1 : s t r i n g > I n t e r n a l   M e m o < / q 1 : s t r i n g >  
     < / q 1 : E x c l u d e d T e m p l a t e s >  
     < q 1 : F a c s i m i l e N u m b e r > + 1   3 1 2   7 0 1   7 7 1 1 < / q 1 : F a c s i m i l e N u m b e r >  
     < q 1 : F a x N o t i c e > T H I S   M E S S A G E   I S   I N T E N D E D   O N L Y   F O R   T H E   U S E   O F   T H E   I N D I V I D U A L   O R   E N T I T Y   T O   W H I C H   I T   I S   A D D R E S S E D   A N D   M A Y   C O N T A I N   I N F O R M A T I O N   T H A T   I S   P R I V I L E G E D ,   C O N F I D E N T I A L   A N D   E X E M P T   F R O M   D I S C L O S U R E   U N D E R   A P P L I C A B L E   L A W .   I F   T H E   R E A D E R   O F   T H I S   M E S S A G E   I S   N O T   T H E   I N T E N D E D   R E C I P I E N T ,   O R   T H E   E M P L O Y E E   O R   A G E N T   R E S P O N S I B L E   F O R   D E L I V E R I N G   T H E   M E S S A G E   T O   T H E   I N T E N D E D   R E C I P I E N T ,   Y O U   A R E   H E R E B Y   N O T I F I E D   T H A T   A N Y   D I S S E M I N A T I O N ,   D I S T R I B U T I O N   O R   C O P Y I N G   O F   T H I S   C O M M U N I C A T I O N   I S   S T R I C T L Y   P R O H I B I T E D .   I F   Y O U   H A V E   R E C E I V E D   T H I S   C O M M U N I C A T I O N   I N   E R R O R ,   P L E A S E   N O T I F Y   U S   I M M E D I A T E L Y   B Y   T E L E P H O N E   A N D   R E T U R N   T H E   O R I G I N A L   M E S S A G E   T O   U S   A T   T H E   A B O V E   A D D R E S S   B Y   M A I L .   T H A N K   Y O U . < / q 1 : F a x N o t i c e >  
     < q 1 : I n c l u d e S e n d e r F a x N u m b e r I n A d d r e s s B l o c k > t r u e < / q 1 : I n c l u d e S e n d e r F a x N u m b e r I n A d d r e s s B l o c k >  
     < q 1 : I n s e r t C o m p l i m e n t s S l i p L o g o O n C r e a t i o n > t r u e < / q 1 : I n s e r t C o m p l i m e n t s S l i p L o g o O n C r e a t i o n >  
     < q 1 : I s A s i a C u s t o m C o v e r s V i s i b l e > f a l s e < / q 1 : I s A s i a C u s t o m C o v e r s V i s i b l e >  
     < q 1 : I s A v a i l a b l e I n P o w e r P o i n t > t r u e < / q 1 : I s A v a i l a b l e I n P o w e r P o i n t >  
     < q 1 : H a s D y n a m i c S c h e d u l e N u m b e r i n g > f a l s e < / q 1 : H a s D y n a m i c S c h e d u l e N u m b e r i n g >  
     < q 1 : I s U k C u s t o m C o v e r s V i s i b l e > f a l s e < / q 1 : I s U k C u s t o m C o v e r s V i s i b l e >  
     < q 1 : I s U S C u s t o m C o v e r s V i s i b l e > t r u e < / q 1 : I s U S C u s t o m C o v e r s V i s i b l e >  
     < q 1 : L a b e l T e m p l a t e s >  
         < q 1 : s t r i n g > L a b e l s F i l e A Q 5 0 6 6 - 5 2 6 6 - 5 7 6 6 - 5 8 6 6 - 5 9 6 6 . d o t x < / q 1 : s t r i n g >  
         < q 1 : s t r i n g > L a b e l s A d d r e s s A Q 5 1 6 0 . d o t x < / q 1 : s t r i n g >  
         < q 1 : s t r i n g > L a b e l s A d d r e s s A Q 5 1 6 1 - 5 2 6 1 . d o t x < / q 1 : s t r i n g >  
         < q 1 : s t r i n g > L a b e l s A d d r e s s A Q 5 1 6 2 - 5 2 6 2 . d o t x < / q 1 : s t r i n g >  
         < q 1 : s t r i n g > L a b e l s S h i p p i n g A Q 5 1 6 3 - 5 2 6 3 . d o t x < / q 1 : s t r i n g >  
         < q 1 : s t r i n g > L a b e l s S h i p p i n g A Q 5 1 6 4 - 5 2 6 4 . d o t x < / q 1 : s t r i n g >  
         < q 1 : s t r i n g > L a b e l s F u l l P a g e A Q 5 1 6 5 . d o t x < / q 1 : s t r i n g >  
         < q 1 : s t r i n g > L a b e l s R e t u r n A Q 5 1 6 7 - 5 2 6 7 . d o t x < / q 1 : s t r i n g >  
         < q 1 : s t r i n g > L a b e l s A d d r e s s A Q 5 1 6 1 - 5 2 6 1 . d o t x < / q 1 : s t r i n g >  
         < q 1 : s t r i n g > L a b e l s A d d r e s s A Q 5 1 6 2 - 5 2 6 2 . d o t x < / q 1 : s t r i n g >  
         < q 1 : s t r i n g > L a b e l s T e n t A Q 5 3 0 5 . d o t x < / q 1 : s t r i n g >  
         < q 1 : s t r i n g > L a b e l s T e n t A Q 5 3 0 9 . d o t x < / q 1 : s t r i n g >  
         < q 1 : s t r i n g > L a b e l s F i l e A Q 5 3 6 6 . d o t x < / q 1 : s t r i n g >  
         < q 1 : s t r i n g > L a b e l s B a d g e A Q 5 3 8 4 . d o t x < / q 1 : s t r i n g >  
         < q 1 : s t r i n g > L a b e l s R o t a r y A Q 5 3 8 5 . d o t x < / q 1 : s t r i n g >  
         < q 1 : s t r i n g > L a b e l s R o t a r y A Q 5 3 8 6 . d o t x < / q 1 : s t r i n g >  
         < q 1 : s t r i n g > L a b e l s A d d r e s s A Q 5 6 6 0 - 5 6 3 0 . d o t x < / q 1 : s t r i n g >  
         < q 1 : s t r i n g > L a b e l s A d d r e s s A Q 5 6 6 0 - 5 6 3 0 . d o t x < / q 1 : s t r i n g >  
         < q 1 : s t r i n g > L a b e l s A d d r e s s A Q 5 6 6 2 . d o t x < / q 1 : s t r i n g >  
         < q 1 : s t r i n g > L a b e l s A d d r e s s A Q 5 6 6 3 . d o t x < / q 1 : s t r i n g >  
         < q 1 : s t r i n g > L a b e l s R e t u r n A Q 5 6 6 7 . d o t x < / q 1 : s t r i n g >  
         < q 1 : s t r i n g > L a b e l s N o t e C a r d A Q 8 3 1 5 . d o t x < / q 1 : s t r i n g >  
         < q 1 : s t r i n g > L a b e l s B i g T a b 5 A Q . d o t x < / q 1 : s t r i n g >  
         < q 1 : s t r i n g > L a b e l s B i g T a b 8 A Q . d o t x < / q 1 : s t r i n g >  
         < q 1 : s t r i n g > L a b e l s B i z C a r d A Q 8 3 7 1 . d o t x < / q 1 : s t r i n g >  
         < q 1 : s t r i n g > L a b e l s T a b b i e s E x h i b i t 2 8 0 9 2 _ 4 2 0 0 h p . d o t x < / q 1 : s t r i n g >  
         < q 1 : s t r i n g > L a b e l s T a b b i e s E x h i b i t 2 8 0 9 2 _ 8 0 0 0 h p . d o t x < / q 1 : s t r i n g >  
     < / q 1 : L a b e l T e m p l a t e s >  
     < q 1 : L o g o > M a y e r   B r o w n   L E T T E R < / q 1 : L o g o >  
     < q 1 : L o g o _ P o w e r P o i n t > M a y e r   B r o w n   L E T T E R < / q 1 : L o g o _ P o w e r P o i n t >  
     < q 1 : L o g o _ W o r d > M a y e r   B r o w n   L E T T E R < / q 1 : L o g o _ W o r d >  
     < q 1 : L o n g D a t e F o r m a t > M M M M   d ,   y y y y < / q 1 : L o n g D a t e F o r m a t >  
     < q 1 : N a m e > C h i c a g o   -   W a c k e r < / q 1 : N a m e >  
     < q 1 : P a p e r S i z e > L e t t e r < / q 1 : P a p e r S i z e >  
     < q 1 : P h o n e N u m b e r > + 1   3 1 2   7 8 2   0 6 0 0 < / q 1 : P h o n e N u m b e r >  
     < q 1 : P o w e r P o i n t D i s c l a i m e r > M a y e r   B r o w n   i s   a   g l o b a l   s e r v i c e s   p r o v i d e r   c o m p r i s i n g   a s s o c i a t e d   l e g a l   p r a c t i c e s   t h a t   a r e   s e p a r a t e   e n t i t i e s ,   i n c l u d i n g   M a y e r   B r o w n   L L P   ( I l l i n o i s ,   U S A ) ,   M a y e r   B r o w n   I n t e r n a t i o n a l   L L P   ( E n g l a n d ) ,   M a y e r   B r o w n   ( a   H o n g   K o n g   p a r t n e r s h i p )   a n d   T a u i l   & a m p ;   C h e q u e r   A d v o g a d o s   ( a   B r a z i l i a n   l a w   p a r t n e r s h i p )   ( c o l l e c t i v e l y   t h e    M a y e r   B r o w n   P r a c t i c e s  )   a n d   n o n - l e g a l   s e r v i c e   p r o v i d e r s ,   w h i c h   p r o v i d e   c o n s u l t a n c y   s e r v i c e s   ( t h e    M a y e r   B r o w n   C o n s u l t a n c i e s  ) .   T h e   M a y e r   B r o w n   P r a c t i c e s   a n d   M a y e r   B r o w n   C o n s u l t a n c i e s   a r e   e s t a b l i s h e d   i n   v a r i o u s   j u r i s d i c t i o n s   a n d   m a y   b e   a   l e g a l   p e r s o n   o r   a   p a r t n e r s h i p .   D e t a i l s   o f   t h e   i n d i v i d u a l   M a y e r   B r o w n   P r a c t i c e s   a n d   M a y e r   B r o w n   C o n s u l t a n c i e s   c a n   b e   f o u n d   i n   t h e   L e g a l   N o t i c e s   s e c t i o n   o f   o u r   w e b s i t e .    M a y e r   B r o w n    a n d   t h e   M a y e r   B r o w n   l o g o   a r e   t h e   t r a d e m a r k s   o f   M a y e r   B r o w n .   �   M a y e r   B r o w n .   A l l   r i g h t s   r e s e r v e d . < / q 1 : P o w e r P o i n t D i s c l a i m e r >  
     < q 1 : P o w e r P o i n t D i s c l a i m e r S l i d e T i t l e > D i s c l a i m e r < / q 1 : P o w e r P o i n t D i s c l a i m e r S l i d e T i t l e >  
     < q 1 : P o w e r P o i n t D i s c l a i m e r S l i d e C o n t e n t > T h e s e   m a t e r i a l s   a r e   p r o v i d e d   b y   M a y e r   B r o w n   a n d   r e f l e c t   i n f o r m a t i o n   a s   o f   t h e   d a t e   o f   p r e s e n t a t i o n .  
 T h e   c o n t e n t s   a r e   i n t e n d e d   t o   p r o v i d e   a   g e n e r a l   g u i d e   t o   t h e   s u b j e c t   m a t t e r   o n l y   a n d   s h o u l d   n o t   b e   t r e a t e d   a s   a   s u b s t i t u t e   f o r   s p e c i f i c   a d v i c e   c o n c e r n i n g   i n d i v i d u a l   s i t u a t i o n s .  
 Y o u   m a y   n o t   c o p y   o r   m o d i f y   t h e   m a t e r i a l s   o r   u s e   t h e m   f o r   a n y   p u r p o s e   w i t h o u t   o u r   e x p r e s s   p r i o r   w r i t t e n   p e r m i s s i o n . < / q 1 : P o w e r P o i n t D i s c l a i m e r S l i d e C o n t e n t >  
     < q 1 : P o w e r P o i n t L o g o S e t t i n g s _ 1 6 _ 9 >  
         < q 1 : T o p _ M a s t e r > 3 7 4 . 4 5 6 7 < / q 1 : T o p _ M a s t e r >  
         < q 1 : L e f t _ M a s t e r > 5 9 8 . 9 6 0 6 < / q 1 : L e f t _ M a s t e r >  
         < q 1 : W i d t h _ M a s t e r > 9 4 . 3 9 3 7 < / q 1 : W i d t h _ M a s t e r >  
         < q 1 : T o p _ T i t l e M a s t e r > 2 8 . 0 6 2 9 9 < / q 1 : T o p _ T i t l e M a s t e r >  
         < q 1 : L e f t _ T i t l e M a s t e r > 7 2 . 5 6 6 9 3 < / q 1 : L e f t _ T i t l e M a s t e r >  
         < q 1 : W i d t h _ T i t l e M a s t e r > 2 0 4 . 6 6 1 4 < / q 1 : W i d t h _ T i t l e M a s t e r >  
     < / q 1 : P o w e r P o i n t L o g o S e t t i n g s _ 1 6 _ 9 >  
     < q 1 : P o w e r P o i n t L o g o S e t t i n g s _ 4 _ 3 >  
         < q 1 : T o p _ M a s t e r > 5 1 1 . 6 5 3 5 < / q 1 : T o p _ M a s t e r >  
         < q 1 : L e f t _ M a s t e r > 5 8 4 . 2 2 0 5 < / q 1 : L e f t _ M a s t e r >  
         < q 1 : W i d t h _ M a s t e r > 1 0 7 . 4 3 3 1 < / q 1 : W i d t h _ M a s t e r >  
         < q 1 : T o p _ T i t l e M a s t e r > 4 3 . 0 8 6 6 1 < / q 1 : T o p _ T i t l e M a s t e r >  
         < q 1 : L e f t _ T i t l e M a s t e r > 7 1 . 4 3 3 0 7 < / q 1 : L e f t _ T i t l e M a s t e r >  
         < q 1 : W i d t h _ T i t l e M a s t e r > 2 0 3 . 8 1 1 < / q 1 : W i d t h _ T i t l e M a s t e r >  
     < / q 1 : P o w e r P o i n t L o g o S e t t i n g s _ 4 _ 3 >  
     < q 1 : P r i m a r y A d d r e s s >  
         < q 1 : A d d r e s s 1 > 7 1   S o u t h   W a c k e r   D r i v e < / q 1 : A d d r e s s 1 >  
         < q 1 : A d d r e s s 2 > C h i c a g o ,   I L   6 0 6 0 6 < / q 1 : A d d r e s s 2 >  
         < q 1 : A d d r e s s 3 > U n i t e d   S t a t e s   o f   A m e r i c a < / q 1 : A d d r e s s 3 >  
         < q 1 : M u l t i L i n e > 7 1   S o u t h   W a c k e r   D r i v e  
 C h i c a g o ,   I L   6 0 6 0 6  
 U n i t e d   S t a t e s   o f   A m e r i c a < / q 1 : M u l t i L i n e >  
         < q 1 : S i n g l e L i n e > 7 1   S o u t h   W a c k e r   D r i v e ,   C h i c a g o ,   I L   6 0 6 0 6 ,   U n i t e d   S t a t e s   o f   A m e r i c a < / q 1 : S i n g l e L i n e >  
     < / q 1 : P r i m a r y A d d r e s s >  
     < q 1 : P r i n t e r / >  
     < q 1 : P r i v a c y I t e m s / >  
     < q 1 : S a l u t a t i o n I t e m s >  
         < q 1 : s t r i n g > D r . < / q 1 : s t r i n g >  
         < q 1 : s t r i n g > M i s s < / q 1 : s t r i n g >  
         < q 1 : s t r i n g > M r . < / q 1 : s t r i n g >  
         < q 1 : s t r i n g > M r s . < / q 1 : s t r i n g >  
         < q 1 : s t r i n g > M s . < / q 1 : s t r i n g >  
         < q 1 : s t r i n g > P r o f . < / q 1 : s t r i n g >  
         < q 1 : s t r i n g > S i r / M a d a m < / q 1 : s t r i n g >  
     < / q 1 : S a l u t a t i o n I t e m s >  
     < q 1 : W a r n i n g I t e m s >  
         < q 1 : s t r i n g > A T T O R N E Y   W O R K   P R O D U C T < / q 1 : s t r i n g >  
         < q 1 : s t r i n g > A T T O R N E Y / C L I E N T   P R I V I L E G E < / q 1 : s t r i n g >  
         < q 1 : s t r i n g > C O N F I D E N T I A L < / q 1 : s t r i n g >  
         < q 1 : s t r i n g > P R I V A T E   & a m p ;   C O N F I D E N T I A L < / q 1 : s t r i n g >  
         < q 1 : s t r i n g > P R I V I L E G E D   A N D   C O N F I D E N T I A L < / q 1 : s t r i n g >  
         < q 1 : s t r i n g > P R I V I L E G E D   A N D   C O N F I D E N T I A L  
 A T T O R N E Y   W O R K   P R O D U C T < / q 1 : s t r i n g >  
         < q 1 : s t r i n g > P R I V I L E G E D   A N D   C O N F I D E N T I A L  
 A T T O R N E Y   W O R K   P R O D U C T   A N D / O R  
 A T T O R N E Y - C L I E N T   C O M M U N I C A T I O N < / q 1 : s t r i n g >  
     < / q 1 : W a r n i n g I t e m s >  
     < q 1 : W e b s i t e > m a y e r b r o w n . c o m < / q 1 : W e b s i t e >  
     < q 1 : W o r d D i s c l a i m e r > N o r t h   A m e r i c a . d o c x < / q 1 : W o r d D i s c l a i m e r >  
 < / q 1 : O f f i c e > 
</file>

<file path=customXml/item5.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2B8F0B9-0E67-4078-BC0D-DAA3DBA233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6232FD2-5731-41EA-8222-C8F05199755D}">
  <ds:schemaRefs>
    <ds:schemaRef ds:uri="http://schemas.microsoft.com/office/2006/documentManagement/types"/>
    <ds:schemaRef ds:uri="http://schemas.openxmlformats.org/package/2006/metadata/core-properties"/>
    <ds:schemaRef ds:uri="http://purl.org/dc/terms/"/>
    <ds:schemaRef ds:uri="http://purl.org/dc/elements/1.1/"/>
    <ds:schemaRef ds:uri="http://schemas.microsoft.com/office/2006/metadata/properties"/>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FB9A969F-959C-42F5-B984-DAA19F289C96}">
  <ds:schemaRefs>
    <ds:schemaRef ds:uri="http://www.imanage.com/work/xmlschema"/>
  </ds:schemaRefs>
</ds:datastoreItem>
</file>

<file path=customXml/itemProps4.xml><?xml version="1.0" encoding="utf-8"?>
<ds:datastoreItem xmlns:ds="http://schemas.openxmlformats.org/officeDocument/2006/customXml" ds:itemID="{6844D0CE-F2CF-4106-A484-05E9D4DF9B43}">
  <ds:schemaRefs>
    <ds:schemaRef ds:uri="http://schemas.macroview.com.au/office"/>
    <ds:schemaRef ds:uri="http://schemas.macroview.com.au/dialogsettings"/>
  </ds:schemaRefs>
</ds:datastoreItem>
</file>

<file path=customXml/itemProps5.xml><?xml version="1.0" encoding="utf-8"?>
<ds:datastoreItem xmlns:ds="http://schemas.openxmlformats.org/officeDocument/2006/customXml" ds:itemID="{F47A89F1-156F-4EAC-B931-85043D7F281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Mayer Brown Widescreen Presentation 16x9</Template>
  <TotalTime>53</TotalTime>
  <Words>2974</Words>
  <Application>Microsoft Office PowerPoint</Application>
  <PresentationFormat>On-screen Show (16:9)</PresentationFormat>
  <Paragraphs>224</Paragraphs>
  <Slides>60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60</vt:i4>
      </vt:variant>
    </vt:vector>
  </HeadingPairs>
  <TitlesOfParts>
    <vt:vector size="65" baseType="lpstr">
      <vt:lpstr>Arial</vt:lpstr>
      <vt:lpstr>Calibri</vt:lpstr>
      <vt:lpstr>Segoe UI</vt:lpstr>
      <vt:lpstr>Segoe UI Light</vt:lpstr>
      <vt:lpstr>Mayer Brown</vt:lpstr>
      <vt:lpstr>Navigating Hart-Scott-Rodino Act Filing Requirements (2024)</vt:lpstr>
      <vt:lpstr>Introduction</vt:lpstr>
      <vt:lpstr>HSR Overview</vt:lpstr>
      <vt:lpstr>What does your transaction involve?</vt:lpstr>
      <vt:lpstr>Valuing Voting Securities</vt:lpstr>
      <vt:lpstr>Valuing Voting Securities</vt:lpstr>
      <vt:lpstr>Valuing Voting Securities</vt:lpstr>
      <vt:lpstr>Valuing Voting Securities</vt:lpstr>
      <vt:lpstr>Valuing Voting Securities</vt:lpstr>
      <vt:lpstr>Valuing Voting Securities</vt:lpstr>
      <vt:lpstr>Is an HSR Filing Required?</vt:lpstr>
      <vt:lpstr>Calculating the Value of Voting Securities Already Held</vt:lpstr>
      <vt:lpstr>Is an HSR Filing Required? </vt:lpstr>
      <vt:lpstr>Is an HSR Filing Required? </vt:lpstr>
      <vt:lpstr>Is an HSR Filing Required? </vt:lpstr>
      <vt:lpstr>Valuing Assets</vt:lpstr>
      <vt:lpstr>Valuing Assets</vt:lpstr>
      <vt:lpstr>Valuing Assets</vt:lpstr>
      <vt:lpstr>Valuing Assets</vt:lpstr>
      <vt:lpstr>Is an HSR Filing Required?</vt:lpstr>
      <vt:lpstr>Valuing Non-Corporate Interests  (LLCs, LLPs, etc.)</vt:lpstr>
      <vt:lpstr>If the Buyer Will Acquire a Controlling Interest in the Non-Corporate Entity:</vt:lpstr>
      <vt:lpstr>If the Buyer Will Not Acquire a Controlling Interest in the Non-Corporate Entity:</vt:lpstr>
      <vt:lpstr>If the Agreement Sets the Price for the Non-Corporate Interests Being Acquired:</vt:lpstr>
      <vt:lpstr>If the Agreement Does Not Set the Price for the Non-Corporate Interests Being Acquired:</vt:lpstr>
      <vt:lpstr>Is an HSR Filing Required?</vt:lpstr>
      <vt:lpstr>Is an HSR Filing Required? </vt:lpstr>
      <vt:lpstr>Is an HSR Filing Required? </vt:lpstr>
      <vt:lpstr>Is an HSR Filing Required? </vt:lpstr>
      <vt:lpstr>The Size-of-the-Persons Test</vt:lpstr>
      <vt:lpstr>Is the Size-of-the-Persons Test Met?</vt:lpstr>
      <vt:lpstr>The Size-of-the-Persons Test</vt:lpstr>
      <vt:lpstr>Is the Size-of-the-Persons Test Met?</vt:lpstr>
      <vt:lpstr>Is the Size-of-the-Persons Test Met?</vt:lpstr>
      <vt:lpstr>If the Acquired Person Is Engaged in Manufacturing</vt:lpstr>
      <vt:lpstr>If the Acquired Person Is Not Engaged in Manufacturing</vt:lpstr>
      <vt:lpstr>Is the Size-of-the-Persons Test Met?</vt:lpstr>
      <vt:lpstr>Is the Size-of-the-Persons Test Met?</vt:lpstr>
      <vt:lpstr>Forming Corporations:  Applying the Size-of-the-Persons Test</vt:lpstr>
      <vt:lpstr>Calculating the Total Assets of the Newly Formed Corporation</vt:lpstr>
      <vt:lpstr>Is an HSR Filing Required? </vt:lpstr>
      <vt:lpstr>Forming Corporations:  Applying the Size-of-the-Persons Test</vt:lpstr>
      <vt:lpstr>Calculating the Total Assets of the Newly Formed Corporation</vt:lpstr>
      <vt:lpstr>Is an HSR Filing Required? </vt:lpstr>
      <vt:lpstr>Commonly Used HSR Exemptions</vt:lpstr>
      <vt:lpstr>Commonly Used HSR Exemptions </vt:lpstr>
      <vt:lpstr>Commonly Used HSR Exemptions </vt:lpstr>
      <vt:lpstr>Commonly Used HSR Exemptions </vt:lpstr>
      <vt:lpstr>Commonly Used HSR Exemptions </vt:lpstr>
      <vt:lpstr>Commonly Used HSR Exemptions </vt:lpstr>
      <vt:lpstr>Commonly Used HSR Exemptions </vt:lpstr>
      <vt:lpstr>Commonly Used HSR Exemptions</vt:lpstr>
      <vt:lpstr>Forming the Corporation:  Applying the Size-of-Transaction Test</vt:lpstr>
      <vt:lpstr>Forming the Corporation:  Applying the Size-of-Transaction Test</vt:lpstr>
      <vt:lpstr>Forming the Corporation:  Applying the Size-of-Transaction Test</vt:lpstr>
      <vt:lpstr>Forming the Corporation:  Applying the Size of Transaction Test</vt:lpstr>
      <vt:lpstr>Forming the Corporation: Is an HSR Filing Required?</vt:lpstr>
      <vt:lpstr>Forming the Corporation:  Is an HSR Filing Required?</vt:lpstr>
      <vt:lpstr>Forming the Corporation: Is an HSR Filing Required?</vt:lpstr>
      <vt:lpstr>PowerPoint Presentation</vt:lpstr>
    </vt:vector>
  </TitlesOfParts>
  <Company>Mayer Brown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Tang, Gail</dc:creator>
  <cp:lastModifiedBy>Scott Perlman</cp:lastModifiedBy>
  <cp:revision>42</cp:revision>
  <cp:lastPrinted>2018-12-13T23:43:02Z</cp:lastPrinted>
  <dcterms:created xsi:type="dcterms:W3CDTF">2020-06-26T15:06:52Z</dcterms:created>
  <dcterms:modified xsi:type="dcterms:W3CDTF">2024-02-06T18:30:01Z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Type">
    <vt:lpwstr>Mayer Brown Presentation</vt:lpwstr>
  </property>
  <property fmtid="{D5CDD505-2E9C-101B-9397-08002B2CF9AE}" pid="3" name="MacroView Created Version">
    <vt:lpwstr>0.7.516.0</vt:lpwstr>
  </property>
  <property fmtid="{D5CDD505-2E9C-101B-9397-08002B2CF9AE}" pid="4" name="Office">
    <vt:lpwstr>Chicago - Wacker</vt:lpwstr>
  </property>
</Properties>
</file>