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334" r:id="rId5"/>
  </p:sldMasterIdLst>
  <p:notesMasterIdLst>
    <p:notesMasterId r:id="rId66"/>
  </p:notesMasterIdLst>
  <p:handoutMasterIdLst>
    <p:handoutMasterId r:id="rId67"/>
  </p:handoutMasterIdLst>
  <p:sldIdLst>
    <p:sldId id="407" r:id="rId6"/>
    <p:sldId id="416" r:id="rId7"/>
    <p:sldId id="417" r:id="rId8"/>
    <p:sldId id="418" r:id="rId9"/>
    <p:sldId id="419" r:id="rId10"/>
    <p:sldId id="420" r:id="rId11"/>
    <p:sldId id="421" r:id="rId12"/>
    <p:sldId id="422" r:id="rId13"/>
    <p:sldId id="423" r:id="rId14"/>
    <p:sldId id="424" r:id="rId15"/>
    <p:sldId id="425" r:id="rId16"/>
    <p:sldId id="426" r:id="rId17"/>
    <p:sldId id="427" r:id="rId18"/>
    <p:sldId id="428" r:id="rId19"/>
    <p:sldId id="429" r:id="rId20"/>
    <p:sldId id="430" r:id="rId21"/>
    <p:sldId id="431" r:id="rId22"/>
    <p:sldId id="432" r:id="rId23"/>
    <p:sldId id="433" r:id="rId24"/>
    <p:sldId id="434" r:id="rId25"/>
    <p:sldId id="435" r:id="rId26"/>
    <p:sldId id="436" r:id="rId27"/>
    <p:sldId id="437" r:id="rId28"/>
    <p:sldId id="438" r:id="rId29"/>
    <p:sldId id="439" r:id="rId30"/>
    <p:sldId id="440" r:id="rId31"/>
    <p:sldId id="441" r:id="rId32"/>
    <p:sldId id="442" r:id="rId33"/>
    <p:sldId id="443" r:id="rId34"/>
    <p:sldId id="444" r:id="rId35"/>
    <p:sldId id="445" r:id="rId36"/>
    <p:sldId id="446" r:id="rId37"/>
    <p:sldId id="447" r:id="rId38"/>
    <p:sldId id="448" r:id="rId39"/>
    <p:sldId id="449" r:id="rId40"/>
    <p:sldId id="450" r:id="rId41"/>
    <p:sldId id="451" r:id="rId42"/>
    <p:sldId id="452" r:id="rId43"/>
    <p:sldId id="453" r:id="rId44"/>
    <p:sldId id="454" r:id="rId45"/>
    <p:sldId id="455" r:id="rId46"/>
    <p:sldId id="456" r:id="rId47"/>
    <p:sldId id="457" r:id="rId48"/>
    <p:sldId id="458" r:id="rId49"/>
    <p:sldId id="459" r:id="rId50"/>
    <p:sldId id="460" r:id="rId51"/>
    <p:sldId id="461" r:id="rId52"/>
    <p:sldId id="462" r:id="rId53"/>
    <p:sldId id="463" r:id="rId54"/>
    <p:sldId id="464" r:id="rId55"/>
    <p:sldId id="465" r:id="rId56"/>
    <p:sldId id="466" r:id="rId57"/>
    <p:sldId id="467" r:id="rId58"/>
    <p:sldId id="468" r:id="rId59"/>
    <p:sldId id="469" r:id="rId60"/>
    <p:sldId id="470" r:id="rId61"/>
    <p:sldId id="471" r:id="rId62"/>
    <p:sldId id="472" r:id="rId63"/>
    <p:sldId id="473" r:id="rId64"/>
    <p:sldId id="474" r:id="rId65"/>
  </p:sldIdLst>
  <p:sldSz cx="9144000" cy="5143500" type="screen16x9"/>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A800"/>
    <a:srgbClr val="064D83"/>
    <a:srgbClr val="FAA818"/>
    <a:srgbClr val="00457C"/>
    <a:srgbClr val="0D456A"/>
    <a:srgbClr val="FFFFFF"/>
    <a:srgbClr val="F6F6F6"/>
    <a:srgbClr val="000000"/>
    <a:srgbClr val="0082C0"/>
    <a:srgbClr val="004A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87000" autoAdjust="0"/>
  </p:normalViewPr>
  <p:slideViewPr>
    <p:cSldViewPr snapToGrid="0" showGuides="1">
      <p:cViewPr varScale="1">
        <p:scale>
          <a:sx n="96" d="100"/>
          <a:sy n="96" d="100"/>
        </p:scale>
        <p:origin x="364" y="64"/>
      </p:cViewPr>
      <p:guideLst/>
    </p:cSldViewPr>
  </p:slideViewPr>
  <p:outlineViewPr>
    <p:cViewPr>
      <p:scale>
        <a:sx n="33" d="100"/>
        <a:sy n="33" d="100"/>
      </p:scale>
      <p:origin x="3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1" d="100"/>
          <a:sy n="81" d="100"/>
        </p:scale>
        <p:origin x="3864"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presProps" Target="presProps.xml"/><Relationship Id="rId7" Type="http://schemas.openxmlformats.org/officeDocument/2006/relationships/slide" Target="slides/slide2.xml"/><Relationship Id="rId71"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handoutMaster" Target="handoutMasters/handoutMaster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08CD04F-BCA2-4F64-BEFE-2E32E628DD24}"/>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0FE6CBE-E72F-4CB4-B6F1-3E50A764088F}"/>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3FC78E7C-41E3-4856-A02D-2ACEC774D1BF}" type="datetimeFigureOut">
              <a:rPr lang="en-US" smtClean="0"/>
              <a:t>2/3/2021</a:t>
            </a:fld>
            <a:endParaRPr lang="en-US"/>
          </a:p>
        </p:txBody>
      </p:sp>
      <p:sp>
        <p:nvSpPr>
          <p:cNvPr id="4" name="Footer Placeholder 3">
            <a:extLst>
              <a:ext uri="{FF2B5EF4-FFF2-40B4-BE49-F238E27FC236}">
                <a16:creationId xmlns:a16="http://schemas.microsoft.com/office/drawing/2014/main" id="{2AED638D-FB07-4A95-8F02-88C12D33CC7A}"/>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30514AD-20C0-408D-8DC1-AE81BB92EC94}"/>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19A0ED9D-BEB2-4053-BB4D-093716F77044}" type="slidenum">
              <a:rPr lang="en-US" smtClean="0"/>
              <a:t>‹#›</a:t>
            </a:fld>
            <a:endParaRPr lang="en-US"/>
          </a:p>
        </p:txBody>
      </p:sp>
    </p:spTree>
    <p:extLst>
      <p:ext uri="{BB962C8B-B14F-4D97-AF65-F5344CB8AC3E}">
        <p14:creationId xmlns:p14="http://schemas.microsoft.com/office/powerpoint/2010/main" val="3224299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3" tIns="48332" rIns="96663" bIns="48332" rtlCol="0"/>
          <a:lstStyle>
            <a:lvl1pPr algn="l">
              <a:defRPr sz="1300"/>
            </a:lvl1pPr>
          </a:lstStyle>
          <a:p>
            <a:endParaRPr lang="en-US"/>
          </a:p>
        </p:txBody>
      </p:sp>
      <p:sp>
        <p:nvSpPr>
          <p:cNvPr id="3" name="Date Placeholder 2"/>
          <p:cNvSpPr>
            <a:spLocks noGrp="1"/>
          </p:cNvSpPr>
          <p:nvPr>
            <p:ph type="dt" idx="1"/>
          </p:nvPr>
        </p:nvSpPr>
        <p:spPr>
          <a:xfrm>
            <a:off x="4143588" y="0"/>
            <a:ext cx="3169920" cy="480060"/>
          </a:xfrm>
          <a:prstGeom prst="rect">
            <a:avLst/>
          </a:prstGeom>
        </p:spPr>
        <p:txBody>
          <a:bodyPr vert="horz" lIns="96663" tIns="48332" rIns="96663" bIns="48332" rtlCol="0"/>
          <a:lstStyle>
            <a:lvl1pPr algn="r">
              <a:defRPr sz="1300"/>
            </a:lvl1pPr>
          </a:lstStyle>
          <a:p>
            <a:fld id="{91DD5747-D80E-49A6-9522-B047FF2386C3}" type="datetimeFigureOut">
              <a:rPr lang="en-US" smtClean="0"/>
              <a:pPr/>
              <a:t>2/3/2021</a:t>
            </a:fld>
            <a:endParaRPr lang="en-US"/>
          </a:p>
        </p:txBody>
      </p:sp>
      <p:sp>
        <p:nvSpPr>
          <p:cNvPr id="4" name="Slide Image Placeholder 3"/>
          <p:cNvSpPr>
            <a:spLocks noGrp="1" noRot="1" noChangeAspect="1"/>
          </p:cNvSpPr>
          <p:nvPr>
            <p:ph type="sldImg" idx="2"/>
          </p:nvPr>
        </p:nvSpPr>
        <p:spPr>
          <a:xfrm>
            <a:off x="457200" y="719138"/>
            <a:ext cx="6400800" cy="3600450"/>
          </a:xfrm>
          <a:prstGeom prst="rect">
            <a:avLst/>
          </a:prstGeom>
          <a:noFill/>
          <a:ln w="12700">
            <a:solidFill>
              <a:prstClr val="black"/>
            </a:solidFill>
          </a:ln>
        </p:spPr>
        <p:txBody>
          <a:bodyPr vert="horz" lIns="96663" tIns="48332" rIns="96663" bIns="48332"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63" tIns="48332" rIns="96663" bIns="483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3"/>
            <a:ext cx="3169920" cy="480060"/>
          </a:xfrm>
          <a:prstGeom prst="rect">
            <a:avLst/>
          </a:prstGeom>
        </p:spPr>
        <p:txBody>
          <a:bodyPr vert="horz" lIns="96663" tIns="48332" rIns="96663" bIns="48332" rtlCol="0" anchor="b"/>
          <a:lstStyle>
            <a:lvl1pPr algn="l">
              <a:defRPr sz="1300"/>
            </a:lvl1pPr>
          </a:lstStyle>
          <a:p>
            <a:endParaRPr lang="en-US"/>
          </a:p>
        </p:txBody>
      </p:sp>
      <p:sp>
        <p:nvSpPr>
          <p:cNvPr id="7" name="Slide Number Placeholder 6"/>
          <p:cNvSpPr>
            <a:spLocks noGrp="1"/>
          </p:cNvSpPr>
          <p:nvPr>
            <p:ph type="sldNum" sz="quarter" idx="5"/>
          </p:nvPr>
        </p:nvSpPr>
        <p:spPr>
          <a:xfrm>
            <a:off x="4143588" y="9119473"/>
            <a:ext cx="3169920" cy="480060"/>
          </a:xfrm>
          <a:prstGeom prst="rect">
            <a:avLst/>
          </a:prstGeom>
        </p:spPr>
        <p:txBody>
          <a:bodyPr vert="horz" lIns="96663" tIns="48332" rIns="96663" bIns="48332" rtlCol="0" anchor="b"/>
          <a:lstStyle>
            <a:lvl1pPr algn="r">
              <a:defRPr sz="1300"/>
            </a:lvl1pPr>
          </a:lstStyle>
          <a:p>
            <a:fld id="{E99E8BE8-1EED-42D9-8FE9-A5059C64D40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99E8BE8-1EED-42D9-8FE9-A5059C64D408}" type="slidenum">
              <a:rPr lang="en-US" smtClean="0"/>
              <a:pPr/>
              <a:t>1</a:t>
            </a:fld>
            <a:endParaRPr lang="en-US"/>
          </a:p>
        </p:txBody>
      </p:sp>
    </p:spTree>
    <p:extLst>
      <p:ext uri="{BB962C8B-B14F-4D97-AF65-F5344CB8AC3E}">
        <p14:creationId xmlns:p14="http://schemas.microsoft.com/office/powerpoint/2010/main" val="2270254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508782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209784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4161060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 White">
    <p:spTree>
      <p:nvGrpSpPr>
        <p:cNvPr id="1" name=""/>
        <p:cNvGrpSpPr/>
        <p:nvPr/>
      </p:nvGrpSpPr>
      <p:grpSpPr>
        <a:xfrm>
          <a:off x="0" y="0"/>
          <a:ext cx="0" cy="0"/>
          <a:chOff x="0" y="0"/>
          <a:chExt cx="0" cy="0"/>
        </a:xfrm>
      </p:grpSpPr>
      <p:sp>
        <p:nvSpPr>
          <p:cNvPr id="2" name="Title 1"/>
          <p:cNvSpPr>
            <a:spLocks noGrp="1"/>
          </p:cNvSpPr>
          <p:nvPr>
            <p:ph type="ctrTitle"/>
          </p:nvPr>
        </p:nvSpPr>
        <p:spPr>
          <a:xfrm>
            <a:off x="923925" y="919247"/>
            <a:ext cx="7315200" cy="1117854"/>
          </a:xfrm>
        </p:spPr>
        <p:txBody>
          <a:bodyPr lIns="0" tIns="0" rIns="0" bIns="0" anchor="b" anchorCtr="0">
            <a:noAutofit/>
          </a:bodyPr>
          <a:lstStyle>
            <a:lvl1pPr>
              <a:lnSpc>
                <a:spcPts val="4500"/>
              </a:lnSpc>
              <a:defRPr sz="4000">
                <a:solidFill>
                  <a:schemeClr val="tx2"/>
                </a:solidFill>
                <a:latin typeface="Segoe UI Light" panose="020B0502040204020203" pitchFamily="34" charset="0"/>
                <a:cs typeface="Segoe UI Light" panose="020B0502040204020203" pitchFamily="34" charset="0"/>
              </a:defRPr>
            </a:lvl1pPr>
          </a:lstStyle>
          <a:p>
            <a:r>
              <a:rPr lang="en-US" smtClean="0"/>
              <a:t>Click to edit Master title style</a:t>
            </a:r>
            <a:endParaRPr dirty="0"/>
          </a:p>
        </p:txBody>
      </p:sp>
      <p:sp>
        <p:nvSpPr>
          <p:cNvPr id="3" name="Subtitle 2"/>
          <p:cNvSpPr>
            <a:spLocks noGrp="1"/>
          </p:cNvSpPr>
          <p:nvPr>
            <p:ph type="subTitle" idx="1"/>
          </p:nvPr>
        </p:nvSpPr>
        <p:spPr>
          <a:xfrm>
            <a:off x="924715" y="2358329"/>
            <a:ext cx="7315200" cy="685800"/>
          </a:xfrm>
        </p:spPr>
        <p:txBody>
          <a:bodyPr lIns="0" tIns="0" rIns="0" bIns="0"/>
          <a:lstStyle>
            <a:lvl1pPr marL="0" indent="0" algn="l">
              <a:lnSpc>
                <a:spcPts val="2200"/>
              </a:lnSpc>
              <a:spcAft>
                <a:spcPts val="600"/>
              </a:spcAft>
              <a:buNone/>
              <a:defRPr sz="1800">
                <a:solidFill>
                  <a:schemeClr val="tx2"/>
                </a:solidFill>
                <a:latin typeface="Segoe UI" panose="020B0502040204020203" pitchFamily="34" charset="0"/>
                <a:cs typeface="Segoe UI" panose="020B050204020402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8" name="Rectangle 7"/>
          <p:cNvSpPr/>
          <p:nvPr/>
        </p:nvSpPr>
        <p:spPr>
          <a:xfrm>
            <a:off x="381000" y="-1"/>
            <a:ext cx="154781" cy="1926771"/>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Text Placeholder 4"/>
          <p:cNvSpPr>
            <a:spLocks noGrp="1"/>
          </p:cNvSpPr>
          <p:nvPr>
            <p:ph type="body" sz="quarter" idx="10" hasCustomPrompt="1"/>
          </p:nvPr>
        </p:nvSpPr>
        <p:spPr>
          <a:xfrm>
            <a:off x="920750" y="3238184"/>
            <a:ext cx="2347913" cy="259398"/>
          </a:xfrm>
        </p:spPr>
        <p:txBody>
          <a:bodyPr anchor="ctr"/>
          <a:lstStyle>
            <a:lvl1pPr marL="0" indent="0">
              <a:spcAft>
                <a:spcPts val="200"/>
              </a:spcAft>
              <a:buNone/>
              <a:defRPr sz="1800">
                <a:solidFill>
                  <a:schemeClr val="tx2"/>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Name</a:t>
            </a:r>
          </a:p>
        </p:txBody>
      </p:sp>
      <p:sp>
        <p:nvSpPr>
          <p:cNvPr id="14" name="Text Placeholder 4"/>
          <p:cNvSpPr>
            <a:spLocks noGrp="1"/>
          </p:cNvSpPr>
          <p:nvPr>
            <p:ph type="body" sz="quarter" idx="12" hasCustomPrompt="1"/>
          </p:nvPr>
        </p:nvSpPr>
        <p:spPr>
          <a:xfrm>
            <a:off x="5891212" y="3238183"/>
            <a:ext cx="2347913" cy="259398"/>
          </a:xfrm>
        </p:spPr>
        <p:txBody>
          <a:bodyPr anchor="ctr"/>
          <a:lstStyle>
            <a:lvl1pPr marL="0" indent="0" algn="r">
              <a:spcAft>
                <a:spcPts val="200"/>
              </a:spcAft>
              <a:buNone/>
              <a:defRPr sz="1100">
                <a:solidFill>
                  <a:schemeClr val="tx1"/>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[Month Year]</a:t>
            </a:r>
          </a:p>
        </p:txBody>
      </p:sp>
      <p:sp>
        <p:nvSpPr>
          <p:cNvPr id="17" name="Text Placeholder 4"/>
          <p:cNvSpPr>
            <a:spLocks noGrp="1"/>
          </p:cNvSpPr>
          <p:nvPr>
            <p:ph type="body" sz="quarter" idx="14" hasCustomPrompt="1"/>
          </p:nvPr>
        </p:nvSpPr>
        <p:spPr>
          <a:xfrm>
            <a:off x="3407568" y="3238183"/>
            <a:ext cx="2347913" cy="259398"/>
          </a:xfrm>
        </p:spPr>
        <p:txBody>
          <a:bodyPr anchor="ctr"/>
          <a:lstStyle>
            <a:lvl1pPr marL="0" indent="0">
              <a:spcAft>
                <a:spcPts val="200"/>
              </a:spcAft>
              <a:buNone/>
              <a:defRPr sz="1800">
                <a:solidFill>
                  <a:schemeClr val="tx2"/>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Name</a:t>
            </a:r>
          </a:p>
        </p:txBody>
      </p:sp>
      <p:sp>
        <p:nvSpPr>
          <p:cNvPr id="18" name="Text Placeholder 4"/>
          <p:cNvSpPr>
            <a:spLocks noGrp="1"/>
          </p:cNvSpPr>
          <p:nvPr>
            <p:ph type="body" sz="quarter" idx="15" hasCustomPrompt="1"/>
          </p:nvPr>
        </p:nvSpPr>
        <p:spPr>
          <a:xfrm>
            <a:off x="920209" y="3552475"/>
            <a:ext cx="2347913" cy="714725"/>
          </a:xfrm>
        </p:spPr>
        <p:txBody>
          <a:bodyPr/>
          <a:lstStyle>
            <a:lvl1pPr marL="0" indent="0">
              <a:spcAft>
                <a:spcPts val="200"/>
              </a:spcAft>
              <a:buNone/>
              <a:defRPr sz="1100">
                <a:solidFill>
                  <a:schemeClr val="tx1"/>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Title</a:t>
            </a:r>
            <a:br>
              <a:rPr lang="en-US" dirty="0"/>
            </a:br>
            <a:r>
              <a:rPr lang="en-US" dirty="0"/>
              <a:t>Phone</a:t>
            </a:r>
            <a:br>
              <a:rPr lang="en-US" dirty="0"/>
            </a:br>
            <a:r>
              <a:rPr lang="en-US" dirty="0"/>
              <a:t>Email</a:t>
            </a:r>
          </a:p>
        </p:txBody>
      </p:sp>
      <p:sp>
        <p:nvSpPr>
          <p:cNvPr id="19" name="Text Placeholder 4"/>
          <p:cNvSpPr>
            <a:spLocks noGrp="1"/>
          </p:cNvSpPr>
          <p:nvPr>
            <p:ph type="body" sz="quarter" idx="16" hasCustomPrompt="1"/>
          </p:nvPr>
        </p:nvSpPr>
        <p:spPr>
          <a:xfrm>
            <a:off x="3407027" y="3552474"/>
            <a:ext cx="2347913" cy="714725"/>
          </a:xfrm>
        </p:spPr>
        <p:txBody>
          <a:bodyPr/>
          <a:lstStyle>
            <a:lvl1pPr marL="0" indent="0">
              <a:spcAft>
                <a:spcPts val="200"/>
              </a:spcAft>
              <a:buNone/>
              <a:defRPr sz="1100">
                <a:solidFill>
                  <a:schemeClr val="tx1"/>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Title</a:t>
            </a:r>
            <a:br>
              <a:rPr lang="en-US" dirty="0"/>
            </a:br>
            <a:r>
              <a:rPr lang="en-US" dirty="0"/>
              <a:t>Phone</a:t>
            </a:r>
            <a:br>
              <a:rPr lang="en-US" dirty="0"/>
            </a:br>
            <a:r>
              <a:rPr lang="en-US" dirty="0"/>
              <a:t>Email</a:t>
            </a:r>
          </a:p>
        </p:txBody>
      </p:sp>
      <p:sp>
        <p:nvSpPr>
          <p:cNvPr id="10" name="Rectangle 9">
            <a:extLst>
              <a:ext uri="{FF2B5EF4-FFF2-40B4-BE49-F238E27FC236}">
                <a16:creationId xmlns:a16="http://schemas.microsoft.com/office/drawing/2014/main" id="{F280BB4D-F50F-42A5-8C8F-D8500C4E6015}"/>
              </a:ext>
            </a:extLst>
          </p:cNvPr>
          <p:cNvSpPr/>
          <p:nvPr userDrawn="1"/>
        </p:nvSpPr>
        <p:spPr>
          <a:xfrm>
            <a:off x="381000" y="-1"/>
            <a:ext cx="154781" cy="19267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4"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1600" y="356400"/>
            <a:ext cx="2599200" cy="317681"/>
          </a:xfrm>
          <a:prstGeom prst="rect">
            <a:avLst/>
          </a:prstGeom>
        </p:spPr>
      </p:pic>
    </p:spTree>
    <p:extLst>
      <p:ext uri="{BB962C8B-B14F-4D97-AF65-F5344CB8AC3E}">
        <p14:creationId xmlns:p14="http://schemas.microsoft.com/office/powerpoint/2010/main" val="786656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b="74357"/>
          <a:stretch/>
        </p:blipFill>
        <p:spPr>
          <a:xfrm>
            <a:off x="-2380" y="-1"/>
            <a:ext cx="9144000" cy="1320085"/>
          </a:xfrm>
          <a:prstGeom prst="rect">
            <a:avLst/>
          </a:prstGeom>
        </p:spPr>
      </p:pic>
      <p:sp>
        <p:nvSpPr>
          <p:cNvPr id="2" name="Title 1"/>
          <p:cNvSpPr>
            <a:spLocks noGrp="1"/>
          </p:cNvSpPr>
          <p:nvPr>
            <p:ph type="title"/>
          </p:nvPr>
        </p:nvSpPr>
        <p:spPr>
          <a:xfrm>
            <a:off x="914400" y="270068"/>
            <a:ext cx="7307578" cy="822960"/>
          </a:xfrm>
        </p:spPr>
        <p:txBody>
          <a:bodyPr/>
          <a:lstStyle>
            <a:lvl1pPr>
              <a:defRPr>
                <a:solidFill>
                  <a:schemeClr val="bg1"/>
                </a:solidFill>
              </a:defRPr>
            </a:lvl1pPr>
          </a:lstStyle>
          <a:p>
            <a:r>
              <a:rPr lang="en-US" smtClean="0"/>
              <a:t>Click to edit Master title style</a:t>
            </a:r>
            <a:endParaRPr dirty="0"/>
          </a:p>
        </p:txBody>
      </p:sp>
      <p:sp>
        <p:nvSpPr>
          <p:cNvPr id="8" name="Rectangle 7"/>
          <p:cNvSpPr/>
          <p:nvPr/>
        </p:nvSpPr>
        <p:spPr>
          <a:xfrm>
            <a:off x="381000" y="0"/>
            <a:ext cx="154781" cy="100584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 name="Rectangle 5">
            <a:extLst>
              <a:ext uri="{FF2B5EF4-FFF2-40B4-BE49-F238E27FC236}">
                <a16:creationId xmlns:a16="http://schemas.microsoft.com/office/drawing/2014/main" id="{3F77C26F-AB2C-4774-B505-0EC04A04B3F1}"/>
              </a:ext>
            </a:extLst>
          </p:cNvPr>
          <p:cNvSpPr/>
          <p:nvPr userDrawn="1"/>
        </p:nvSpPr>
        <p:spPr>
          <a:xfrm>
            <a:off x="381000" y="0"/>
            <a:ext cx="154781" cy="1005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E24E9F-7FCB-4E48-8ECE-44B20458F755}" type="slidenum">
              <a:rPr lang="en-GB" smtClean="0"/>
              <a:pPr/>
              <a:t>‹#›</a:t>
            </a:fld>
            <a:endParaRPr lang="en-GB" dirty="0"/>
          </a:p>
        </p:txBody>
      </p:sp>
      <p:pic>
        <p:nvPicPr>
          <p:cNvPr id="3" name="Mayer Brown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1033442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E24E9F-7FCB-4E48-8ECE-44B20458F755}" type="slidenum">
              <a:rPr lang="en-GB" smtClean="0"/>
              <a:pPr/>
              <a:t>‹#›</a:t>
            </a:fld>
            <a:endParaRPr lang="en-GB" dirty="0"/>
          </a:p>
        </p:txBody>
      </p:sp>
      <p:pic>
        <p:nvPicPr>
          <p:cNvPr id="2"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550831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1" y="259080"/>
            <a:ext cx="2551116" cy="822960"/>
          </a:xfrm>
        </p:spPr>
        <p:txBody>
          <a:bodyPr anchor="b"/>
          <a:lstStyle>
            <a:lvl1pPr algn="l">
              <a:defRPr sz="2600" b="0">
                <a:solidFill>
                  <a:schemeClr val="tx2"/>
                </a:solidFill>
              </a:defRPr>
            </a:lvl1pPr>
          </a:lstStyle>
          <a:p>
            <a:r>
              <a:rPr lang="en-US" smtClean="0"/>
              <a:t>Click to edit Master title style</a:t>
            </a:r>
            <a:endParaRPr dirty="0"/>
          </a:p>
        </p:txBody>
      </p:sp>
      <p:sp>
        <p:nvSpPr>
          <p:cNvPr id="3" name="Content Placeholder 2"/>
          <p:cNvSpPr>
            <a:spLocks noGrp="1"/>
          </p:cNvSpPr>
          <p:nvPr>
            <p:ph idx="1"/>
          </p:nvPr>
        </p:nvSpPr>
        <p:spPr>
          <a:xfrm>
            <a:off x="3575050" y="259080"/>
            <a:ext cx="4613729" cy="4436955"/>
          </a:xfrm>
        </p:spPr>
        <p:txBody>
          <a:bodyPr/>
          <a:lstStyle>
            <a:lvl1pPr>
              <a:buClr>
                <a:schemeClr val="accent1"/>
              </a:buClr>
              <a:defRPr sz="1800"/>
            </a:lvl1pPr>
            <a:lvl2pPr>
              <a:buClr>
                <a:schemeClr val="accent1"/>
              </a:buClr>
              <a:defRPr sz="1600"/>
            </a:lvl2pPr>
            <a:lvl3pPr>
              <a:buClr>
                <a:schemeClr val="accent1"/>
              </a:buClr>
              <a:defRPr sz="1200"/>
            </a:lvl3pPr>
            <a:lvl4pPr>
              <a:buClr>
                <a:schemeClr val="accent1"/>
              </a:buClr>
              <a:defRPr sz="1200"/>
            </a:lvl4pPr>
            <a:lvl5pPr>
              <a:buClr>
                <a:schemeClr val="accent1"/>
              </a:buClr>
              <a:defRPr sz="12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914401" y="1203032"/>
            <a:ext cx="2551116" cy="34697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Rectangle 9"/>
          <p:cNvSpPr/>
          <p:nvPr/>
        </p:nvSpPr>
        <p:spPr>
          <a:xfrm>
            <a:off x="381000" y="0"/>
            <a:ext cx="154781" cy="100584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a:extLst>
              <a:ext uri="{FF2B5EF4-FFF2-40B4-BE49-F238E27FC236}">
                <a16:creationId xmlns:a16="http://schemas.microsoft.com/office/drawing/2014/main" id="{C0728F04-57D4-4829-AEA4-E95D0E53589C}"/>
              </a:ext>
            </a:extLst>
          </p:cNvPr>
          <p:cNvSpPr/>
          <p:nvPr userDrawn="1"/>
        </p:nvSpPr>
        <p:spPr>
          <a:xfrm>
            <a:off x="381000" y="0"/>
            <a:ext cx="154781" cy="1005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 name="Date Placeholder 5"/>
          <p:cNvSpPr>
            <a:spLocks noGrp="1"/>
          </p:cNvSpPr>
          <p:nvPr>
            <p:ph type="dt" sz="half" idx="10"/>
          </p:nvPr>
        </p:nvSpPr>
        <p:spPr/>
        <p:txBody>
          <a:bodyPr/>
          <a:lstStyle/>
          <a:p>
            <a:endParaRPr lang="en-US" dirty="0"/>
          </a:p>
        </p:txBody>
      </p:sp>
      <p:sp>
        <p:nvSpPr>
          <p:cNvPr id="7" name="Footer Placeholder 6"/>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E24E9F-7FCB-4E48-8ECE-44B20458F755}" type="slidenum">
              <a:rPr lang="en-GB" smtClean="0"/>
              <a:pPr/>
              <a:t>‹#›</a:t>
            </a:fld>
            <a:endParaRPr lang="en-GB" dirty="0"/>
          </a:p>
        </p:txBody>
      </p:sp>
      <p:pic>
        <p:nvPicPr>
          <p:cNvPr id="5"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2784337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600" b="0">
                <a:solidFill>
                  <a:schemeClr val="tx2"/>
                </a:solidFill>
              </a:defRPr>
            </a:lvl1pPr>
          </a:lstStyle>
          <a:p>
            <a:r>
              <a:rPr lang="en-US" smtClean="0"/>
              <a:t>Click to edit Master title style</a:t>
            </a:r>
            <a:endParaRPr dirty="0"/>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792288" y="4025517"/>
            <a:ext cx="5486400" cy="603647"/>
          </a:xfr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Date Placeholder 5"/>
          <p:cNvSpPr>
            <a:spLocks noGrp="1"/>
          </p:cNvSpPr>
          <p:nvPr>
            <p:ph type="dt" sz="half" idx="10"/>
          </p:nvPr>
        </p:nvSpPr>
        <p:spPr/>
        <p:txBody>
          <a:bodyPr/>
          <a:lstStyle/>
          <a:p>
            <a:endParaRPr lang="en-US" dirty="0"/>
          </a:p>
        </p:txBody>
      </p:sp>
      <p:sp>
        <p:nvSpPr>
          <p:cNvPr id="7" name="Footer Placeholder 6"/>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E24E9F-7FCB-4E48-8ECE-44B20458F755}" type="slidenum">
              <a:rPr lang="en-GB" smtClean="0"/>
              <a:pPr/>
              <a:t>‹#›</a:t>
            </a:fld>
            <a:endParaRPr lang="en-GB" dirty="0"/>
          </a:p>
        </p:txBody>
      </p:sp>
      <p:pic>
        <p:nvPicPr>
          <p:cNvPr id="5"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38303279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266699"/>
            <a:ext cx="7315199" cy="822960"/>
          </a:xfrm>
        </p:spPr>
        <p:txBody>
          <a:bodyPr/>
          <a:lstStyle>
            <a:lvl1pPr>
              <a:defRPr>
                <a:solidFill>
                  <a:schemeClr val="tx2"/>
                </a:solidFill>
              </a:defRPr>
            </a:lvl1pPr>
          </a:lstStyle>
          <a:p>
            <a:r>
              <a:rPr lang="en-US" smtClean="0"/>
              <a:t>Click to edit Master title style</a:t>
            </a:r>
            <a:endParaRPr dirty="0"/>
          </a:p>
        </p:txBody>
      </p:sp>
      <p:sp>
        <p:nvSpPr>
          <p:cNvPr id="3" name="Vertical Text Placeholder 2"/>
          <p:cNvSpPr>
            <a:spLocks noGrp="1"/>
          </p:cNvSpPr>
          <p:nvPr>
            <p:ph type="body" orient="vert" idx="1"/>
          </p:nvPr>
        </p:nvSpPr>
        <p:spPr>
          <a:xfrm>
            <a:off x="914400" y="1228725"/>
            <a:ext cx="7315199" cy="3467310"/>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Rectangle 8"/>
          <p:cNvSpPr/>
          <p:nvPr/>
        </p:nvSpPr>
        <p:spPr>
          <a:xfrm>
            <a:off x="381000" y="0"/>
            <a:ext cx="154781" cy="100584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 name="Rectangle 6">
            <a:extLst>
              <a:ext uri="{FF2B5EF4-FFF2-40B4-BE49-F238E27FC236}">
                <a16:creationId xmlns:a16="http://schemas.microsoft.com/office/drawing/2014/main" id="{37B55611-340A-4958-A976-5210CCB1EE1F}"/>
              </a:ext>
            </a:extLst>
          </p:cNvPr>
          <p:cNvSpPr/>
          <p:nvPr userDrawn="1"/>
        </p:nvSpPr>
        <p:spPr>
          <a:xfrm>
            <a:off x="381000" y="0"/>
            <a:ext cx="154781" cy="1005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53E24E9F-7FCB-4E48-8ECE-44B20458F755}" type="slidenum">
              <a:rPr lang="en-GB" smtClean="0"/>
              <a:pPr/>
              <a:t>‹#›</a:t>
            </a:fld>
            <a:endParaRPr lang="en-GB" dirty="0"/>
          </a:p>
        </p:txBody>
      </p:sp>
      <p:pic>
        <p:nvPicPr>
          <p:cNvPr id="4"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9105040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7640" y="746125"/>
            <a:ext cx="1070610" cy="3780235"/>
          </a:xfrm>
        </p:spPr>
        <p:txBody>
          <a:bodyPr vert="eaVert"/>
          <a:lstStyle>
            <a:lvl1pPr>
              <a:defRPr>
                <a:solidFill>
                  <a:schemeClr val="tx2"/>
                </a:solidFill>
              </a:defRPr>
            </a:lvl1pPr>
          </a:lstStyle>
          <a:p>
            <a:r>
              <a:rPr lang="en-US" smtClean="0"/>
              <a:t>Click to edit Master title style</a:t>
            </a:r>
            <a:endParaRPr dirty="0"/>
          </a:p>
        </p:txBody>
      </p:sp>
      <p:sp>
        <p:nvSpPr>
          <p:cNvPr id="3" name="Vertical Text Placeholder 2"/>
          <p:cNvSpPr>
            <a:spLocks noGrp="1"/>
          </p:cNvSpPr>
          <p:nvPr>
            <p:ph type="body" orient="vert" idx="1"/>
          </p:nvPr>
        </p:nvSpPr>
        <p:spPr>
          <a:xfrm>
            <a:off x="275058" y="746125"/>
            <a:ext cx="7390662" cy="3780235"/>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Rectangle 10"/>
          <p:cNvSpPr/>
          <p:nvPr/>
        </p:nvSpPr>
        <p:spPr>
          <a:xfrm rot="5400000">
            <a:off x="8422482" y="-279869"/>
            <a:ext cx="154781" cy="1288256"/>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 name="Rectangle 6">
            <a:extLst>
              <a:ext uri="{FF2B5EF4-FFF2-40B4-BE49-F238E27FC236}">
                <a16:creationId xmlns:a16="http://schemas.microsoft.com/office/drawing/2014/main" id="{2443E15A-C525-4DD3-9B76-DE9CC1DD86B3}"/>
              </a:ext>
            </a:extLst>
          </p:cNvPr>
          <p:cNvSpPr/>
          <p:nvPr userDrawn="1"/>
        </p:nvSpPr>
        <p:spPr>
          <a:xfrm rot="5400000">
            <a:off x="8422482" y="-279869"/>
            <a:ext cx="154781" cy="12882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53E24E9F-7FCB-4E48-8ECE-44B20458F755}" type="slidenum">
              <a:rPr lang="en-GB" smtClean="0"/>
              <a:pPr/>
              <a:t>‹#›</a:t>
            </a:fld>
            <a:endParaRPr lang="en-GB" dirty="0"/>
          </a:p>
        </p:txBody>
      </p:sp>
      <p:pic>
        <p:nvPicPr>
          <p:cNvPr id="4"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2325043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End Slide - Whit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60" y="0"/>
            <a:ext cx="9135879" cy="5143500"/>
          </a:xfrm>
          <a:prstGeom prst="rect">
            <a:avLst/>
          </a:prstGeom>
        </p:spPr>
      </p:pic>
      <p:sp>
        <p:nvSpPr>
          <p:cNvPr id="10" name="Mayer Brown Disclaimer"/>
          <p:cNvSpPr/>
          <p:nvPr/>
        </p:nvSpPr>
        <p:spPr>
          <a:xfrm>
            <a:off x="411480" y="4525670"/>
            <a:ext cx="8300085" cy="300082"/>
          </a:xfrm>
          <a:prstGeom prst="rect">
            <a:avLst/>
          </a:prstGeom>
        </p:spPr>
        <p:txBody>
          <a:bodyPr wrap="square">
            <a:spAutoFit/>
          </a:bodyPr>
          <a:lstStyle/>
          <a:p>
            <a:pPr marL="0" marR="0" lvl="0" indent="0" algn="just" defTabSz="914400" rtl="0" eaLnBrk="0" fontAlgn="base" latinLnBrk="0" hangingPunct="0">
              <a:lnSpc>
                <a:spcPct val="100000"/>
              </a:lnSpc>
              <a:spcBef>
                <a:spcPts val="0"/>
              </a:spcBef>
              <a:spcAft>
                <a:spcPts val="200"/>
              </a:spcAft>
              <a:buClrTx/>
              <a:buSzTx/>
              <a:buFontTx/>
              <a:buNone/>
              <a:tabLst/>
              <a:defRPr/>
            </a:pPr>
            <a:r>
              <a:rPr kumimoji="0" lang="en-US" sz="450" b="0" i="0" u="none" strike="noStrike" kern="1200" cap="none" spc="0" normalizeH="0" baseline="0" noProof="0" smtClean="0">
                <a:ln>
                  <a:noFill/>
                </a:ln>
                <a:solidFill>
                  <a:schemeClr val="bg1">
                    <a:lumMod val="65000"/>
                  </a:schemeClr>
                </a:solidFill>
                <a:effectLst/>
                <a:uLnTx/>
                <a:uFillTx/>
                <a:latin typeface="Segoe UI" panose="020B0502040204020203" pitchFamily="34" charset="0"/>
                <a:ea typeface="SimSun" panose="02010600030101010101" pitchFamily="2" charset="-122"/>
                <a:cs typeface="Segoe UI" panose="020B0502040204020203" pitchFamily="34" charset="0"/>
              </a:rPr>
              <a:t>Mayer Brown is a global services provider comprising associated legal practices that are separate entities, including Mayer Brown LLP (Illinois, USA), Mayer Brown International LLP (England), Mayer Brown (a Hong Kong partnership) and Tauil &amp; Chequer Advogados (a Brazilian law partnership) (collectively the “Mayer Brown Practices”) and non-legal service providers, which provide consultancy services (the “Mayer Brown Consultancies”). The Mayer Brown Practices and Mayer Brown Consultancies are established in various jurisdictions and may be a legal person or a partnership. Details of the individual Mayer Brown Practices and Mayer Brown Consultancies can be found in the Legal Notices section of our website. “Mayer Brown” and the Mayer Brown logo are the trademarks of Mayer Brown. © Mayer Brown. All rights reserved.</a:t>
            </a:r>
            <a:endParaRPr kumimoji="0" lang="en-US" sz="450" b="0" i="0" u="none" strike="noStrike" kern="1200" cap="none" spc="0" normalizeH="0" baseline="0" noProof="0" dirty="0">
              <a:ln>
                <a:noFill/>
              </a:ln>
              <a:solidFill>
                <a:schemeClr val="bg1">
                  <a:lumMod val="65000"/>
                </a:schemeClr>
              </a:solidFill>
              <a:effectLst/>
              <a:uLnTx/>
              <a:uFillTx/>
              <a:latin typeface="Segoe UI" panose="020B0502040204020203" pitchFamily="34" charset="0"/>
              <a:ea typeface="SimSun" panose="02010600030101010101" pitchFamily="2" charset="-122"/>
              <a:cs typeface="Segoe UI" panose="020B0502040204020203" pitchFamily="34" charset="0"/>
            </a:endParaRPr>
          </a:p>
        </p:txBody>
      </p:sp>
      <p:sp>
        <p:nvSpPr>
          <p:cNvPr id="5" name="Mayer Brown Web Address"/>
          <p:cNvSpPr txBox="1">
            <a:spLocks/>
          </p:cNvSpPr>
          <p:nvPr/>
        </p:nvSpPr>
        <p:spPr>
          <a:xfrm>
            <a:off x="6532245" y="4299203"/>
            <a:ext cx="2194560" cy="116586"/>
          </a:xfrm>
          <a:prstGeom prst="rect">
            <a:avLst/>
          </a:prstGeom>
        </p:spPr>
        <p:txBody>
          <a:bodyPr vert="horz" lIns="91440" tIns="45720" rIns="91440" bIns="45720" rtlCol="0" anchor="ctr"/>
          <a:lstStyle>
            <a:defPPr>
              <a:defRPr lang="en-US"/>
            </a:defPPr>
            <a:lvl1pPr marL="0" algn="l" defTabSz="914400" rtl="0" eaLnBrk="1" latinLnBrk="0" hangingPunct="1">
              <a:defRPr sz="900" kern="1200">
                <a:solidFill>
                  <a:srgbClr val="FAA818"/>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800" smtClean="0">
                <a:solidFill>
                  <a:schemeClr val="tx2"/>
                </a:solidFill>
                <a:ea typeface="SimSun" panose="02010600030101010101" pitchFamily="2" charset="-122"/>
              </a:rPr>
              <a:t>mayerbrown.com</a:t>
            </a:r>
            <a:endParaRPr lang="en-US" sz="800" dirty="0">
              <a:solidFill>
                <a:schemeClr val="tx2"/>
              </a:solidFill>
              <a:ea typeface="SimSun" panose="02010600030101010101" pitchFamily="2" charset="-122"/>
            </a:endParaRPr>
          </a:p>
        </p:txBody>
      </p:sp>
      <p:sp>
        <p:nvSpPr>
          <p:cNvPr id="6" name="Footer Placeholder 4"/>
          <p:cNvSpPr txBox="1">
            <a:spLocks/>
          </p:cNvSpPr>
          <p:nvPr/>
        </p:nvSpPr>
        <p:spPr>
          <a:xfrm>
            <a:off x="409575" y="4299203"/>
            <a:ext cx="2194560" cy="116586"/>
          </a:xfrm>
          <a:prstGeom prst="rect">
            <a:avLst/>
          </a:prstGeom>
        </p:spPr>
        <p:txBody>
          <a:bodyPr vert="horz" lIns="91440" tIns="45720" rIns="91440" bIns="45720" rtlCol="0" anchor="ctr"/>
          <a:lstStyle>
            <a:defPPr>
              <a:defRPr lang="en-US"/>
            </a:defPPr>
            <a:lvl1pPr marL="0" algn="l" defTabSz="914400" rtl="0" eaLnBrk="1" latinLnBrk="0" hangingPunct="1">
              <a:defRPr sz="900" kern="1200">
                <a:solidFill>
                  <a:srgbClr val="FAA818"/>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dirty="0">
                <a:solidFill>
                  <a:schemeClr val="tx2"/>
                </a:solidFill>
              </a:rPr>
              <a:t>Americas </a:t>
            </a:r>
            <a:r>
              <a:rPr lang="en-US" sz="800" dirty="0">
                <a:solidFill>
                  <a:schemeClr val="accent1"/>
                </a:solidFill>
              </a:rPr>
              <a:t>|</a:t>
            </a:r>
            <a:r>
              <a:rPr lang="en-US" sz="800" dirty="0">
                <a:solidFill>
                  <a:srgbClr val="FAA818"/>
                </a:solidFill>
              </a:rPr>
              <a:t> </a:t>
            </a:r>
            <a:r>
              <a:rPr lang="en-US" sz="800" dirty="0">
                <a:solidFill>
                  <a:schemeClr val="tx2"/>
                </a:solidFill>
              </a:rPr>
              <a:t>Asia </a:t>
            </a:r>
            <a:r>
              <a:rPr lang="en-US" sz="800" dirty="0">
                <a:solidFill>
                  <a:schemeClr val="accent1"/>
                </a:solidFill>
              </a:rPr>
              <a:t>|</a:t>
            </a:r>
            <a:r>
              <a:rPr lang="en-US" sz="800" dirty="0">
                <a:solidFill>
                  <a:srgbClr val="FAA818"/>
                </a:solidFill>
              </a:rPr>
              <a:t> </a:t>
            </a:r>
            <a:r>
              <a:rPr lang="en-US" sz="800" dirty="0">
                <a:solidFill>
                  <a:schemeClr val="tx2"/>
                </a:solidFill>
              </a:rPr>
              <a:t>Europe</a:t>
            </a:r>
            <a:r>
              <a:rPr lang="en-US" sz="800" baseline="0" dirty="0">
                <a:solidFill>
                  <a:schemeClr val="tx2"/>
                </a:solidFill>
              </a:rPr>
              <a:t> </a:t>
            </a:r>
            <a:r>
              <a:rPr lang="en-US" sz="800" baseline="0" dirty="0">
                <a:solidFill>
                  <a:schemeClr val="accent1"/>
                </a:solidFill>
              </a:rPr>
              <a:t>|</a:t>
            </a:r>
            <a:r>
              <a:rPr lang="en-US" sz="800" baseline="0" dirty="0">
                <a:solidFill>
                  <a:srgbClr val="FAA818"/>
                </a:solidFill>
              </a:rPr>
              <a:t> </a:t>
            </a:r>
            <a:r>
              <a:rPr lang="en-US" sz="800" baseline="0" dirty="0">
                <a:solidFill>
                  <a:schemeClr val="tx2"/>
                </a:solidFill>
              </a:rPr>
              <a:t>Middle East</a:t>
            </a:r>
            <a:endParaRPr lang="en-US" sz="800" dirty="0">
              <a:solidFill>
                <a:schemeClr val="tx2"/>
              </a:solidFill>
            </a:endParaRPr>
          </a:p>
        </p:txBody>
      </p:sp>
    </p:spTree>
    <p:extLst>
      <p:ext uri="{BB962C8B-B14F-4D97-AF65-F5344CB8AC3E}">
        <p14:creationId xmlns:p14="http://schemas.microsoft.com/office/powerpoint/2010/main" val="1782569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 Whit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80" y="0"/>
            <a:ext cx="9144000" cy="5148072"/>
          </a:xfrm>
          <a:prstGeom prst="rect">
            <a:avLst/>
          </a:prstGeom>
        </p:spPr>
      </p:pic>
      <p:sp>
        <p:nvSpPr>
          <p:cNvPr id="2" name="Title 1"/>
          <p:cNvSpPr>
            <a:spLocks noGrp="1"/>
          </p:cNvSpPr>
          <p:nvPr>
            <p:ph type="title" hasCustomPrompt="1"/>
          </p:nvPr>
        </p:nvSpPr>
        <p:spPr>
          <a:xfrm>
            <a:off x="914400" y="1759744"/>
            <a:ext cx="7302500" cy="1021556"/>
          </a:xfrm>
        </p:spPr>
        <p:txBody>
          <a:bodyPr anchor="t"/>
          <a:lstStyle>
            <a:lvl1pPr algn="l">
              <a:defRPr sz="4200" b="0" cap="none">
                <a:solidFill>
                  <a:schemeClr val="bg1"/>
                </a:solidFill>
                <a:latin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3" name="Text Placeholder 2"/>
          <p:cNvSpPr>
            <a:spLocks noGrp="1"/>
          </p:cNvSpPr>
          <p:nvPr>
            <p:ph type="body" idx="1" hasCustomPrompt="1"/>
          </p:nvPr>
        </p:nvSpPr>
        <p:spPr>
          <a:xfrm>
            <a:off x="914400" y="627460"/>
            <a:ext cx="7302500" cy="1125140"/>
          </a:xfrm>
        </p:spPr>
        <p:txBody>
          <a:bodyPr anchor="b"/>
          <a:lstStyle>
            <a:lvl1pPr marL="0" indent="0">
              <a:buNone/>
              <a:defRPr sz="2600" b="0">
                <a:solidFill>
                  <a:schemeClr val="bg1"/>
                </a:solidFill>
                <a:latin typeface="Segoe UI Light" panose="020B0502040204020203" pitchFamily="34" charset="0"/>
                <a:cs typeface="Segoe UI Light" panose="020B0502040204020203"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10" name="Slide Number Placeholder 9"/>
          <p:cNvSpPr>
            <a:spLocks noGrp="1"/>
          </p:cNvSpPr>
          <p:nvPr>
            <p:ph type="sldNum" sz="quarter" idx="12"/>
          </p:nvPr>
        </p:nvSpPr>
        <p:spPr/>
        <p:txBody>
          <a:bodyPr/>
          <a:lstStyle>
            <a:lvl1pPr>
              <a:defRPr>
                <a:solidFill>
                  <a:schemeClr val="bg1"/>
                </a:solidFill>
              </a:defRPr>
            </a:lvl1pPr>
          </a:lstStyle>
          <a:p>
            <a:fld id="{53E24E9F-7FCB-4E48-8ECE-44B20458F755}" type="slidenum">
              <a:rPr lang="en-GB" smtClean="0"/>
              <a:pPr/>
              <a:t>‹#›</a:t>
            </a:fld>
            <a:endParaRPr lang="en-GB" dirty="0"/>
          </a:p>
        </p:txBody>
      </p:sp>
      <p:pic>
        <p:nvPicPr>
          <p:cNvPr id="4" name="Mayer Brown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3040853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Slide - Blue">
    <p:bg>
      <p:bgPr>
        <a:solidFill>
          <a:schemeClr val="tx2"/>
        </a:solidFill>
        <a:effectLst/>
      </p:bgPr>
    </p:bg>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80" y="0"/>
            <a:ext cx="9144000" cy="5148072"/>
          </a:xfrm>
          <a:prstGeom prst="rect">
            <a:avLst/>
          </a:prstGeom>
        </p:spPr>
      </p:pic>
      <p:sp>
        <p:nvSpPr>
          <p:cNvPr id="2" name="Title 1"/>
          <p:cNvSpPr>
            <a:spLocks noGrp="1"/>
          </p:cNvSpPr>
          <p:nvPr>
            <p:ph type="ctrTitle"/>
          </p:nvPr>
        </p:nvSpPr>
        <p:spPr>
          <a:xfrm>
            <a:off x="923925" y="919247"/>
            <a:ext cx="7315200" cy="1117854"/>
          </a:xfrm>
        </p:spPr>
        <p:txBody>
          <a:bodyPr lIns="0" tIns="0" rIns="0" bIns="0" anchor="b" anchorCtr="0">
            <a:noAutofit/>
          </a:bodyPr>
          <a:lstStyle>
            <a:lvl1pPr>
              <a:lnSpc>
                <a:spcPts val="4500"/>
              </a:lnSpc>
              <a:defRPr sz="4000">
                <a:solidFill>
                  <a:schemeClr val="bg1"/>
                </a:solidFill>
                <a:latin typeface="Segoe UI Light" panose="020B0502040204020203" pitchFamily="34" charset="0"/>
                <a:cs typeface="Segoe UI Light" panose="020B0502040204020203" pitchFamily="34" charset="0"/>
              </a:defRPr>
            </a:lvl1pPr>
          </a:lstStyle>
          <a:p>
            <a:r>
              <a:rPr lang="en-US" smtClean="0"/>
              <a:t>Click to edit Master title style</a:t>
            </a:r>
            <a:endParaRPr dirty="0"/>
          </a:p>
        </p:txBody>
      </p:sp>
      <p:sp>
        <p:nvSpPr>
          <p:cNvPr id="3" name="Subtitle 2"/>
          <p:cNvSpPr>
            <a:spLocks noGrp="1"/>
          </p:cNvSpPr>
          <p:nvPr>
            <p:ph type="subTitle" idx="1"/>
          </p:nvPr>
        </p:nvSpPr>
        <p:spPr>
          <a:xfrm>
            <a:off x="924715" y="2358329"/>
            <a:ext cx="7315200" cy="685800"/>
          </a:xfrm>
        </p:spPr>
        <p:txBody>
          <a:bodyPr lIns="0" tIns="0" rIns="0" bIns="0"/>
          <a:lstStyle>
            <a:lvl1pPr marL="0" indent="0" algn="l">
              <a:lnSpc>
                <a:spcPts val="2200"/>
              </a:lnSpc>
              <a:spcAft>
                <a:spcPts val="600"/>
              </a:spcAft>
              <a:buNone/>
              <a:defRPr sz="1800">
                <a:solidFill>
                  <a:schemeClr val="bg1"/>
                </a:solidFill>
                <a:latin typeface="Segoe UI" panose="020B0502040204020203" pitchFamily="34" charset="0"/>
                <a:cs typeface="Segoe UI" panose="020B050204020402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8" name="Rectangle 7"/>
          <p:cNvSpPr/>
          <p:nvPr/>
        </p:nvSpPr>
        <p:spPr>
          <a:xfrm>
            <a:off x="381000" y="-1"/>
            <a:ext cx="154781" cy="1926771"/>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Text Placeholder 4"/>
          <p:cNvSpPr>
            <a:spLocks noGrp="1"/>
          </p:cNvSpPr>
          <p:nvPr>
            <p:ph type="body" sz="quarter" idx="10" hasCustomPrompt="1"/>
          </p:nvPr>
        </p:nvSpPr>
        <p:spPr>
          <a:xfrm>
            <a:off x="920750" y="3730709"/>
            <a:ext cx="2347913" cy="259398"/>
          </a:xfrm>
        </p:spPr>
        <p:txBody>
          <a:bodyPr anchor="ctr"/>
          <a:lstStyle>
            <a:lvl1pPr marL="0" indent="0">
              <a:spcAft>
                <a:spcPts val="200"/>
              </a:spcAft>
              <a:buNone/>
              <a:defRPr sz="1800">
                <a:solidFill>
                  <a:schemeClr val="tx2"/>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Name</a:t>
            </a:r>
          </a:p>
        </p:txBody>
      </p:sp>
      <p:sp>
        <p:nvSpPr>
          <p:cNvPr id="14" name="Text Placeholder 4"/>
          <p:cNvSpPr>
            <a:spLocks noGrp="1"/>
          </p:cNvSpPr>
          <p:nvPr>
            <p:ph type="body" sz="quarter" idx="12" hasCustomPrompt="1"/>
          </p:nvPr>
        </p:nvSpPr>
        <p:spPr>
          <a:xfrm>
            <a:off x="5891212" y="3730708"/>
            <a:ext cx="2347913" cy="259398"/>
          </a:xfrm>
        </p:spPr>
        <p:txBody>
          <a:bodyPr anchor="ctr"/>
          <a:lstStyle>
            <a:lvl1pPr marL="0" indent="0" algn="r">
              <a:spcAft>
                <a:spcPts val="200"/>
              </a:spcAft>
              <a:buNone/>
              <a:defRPr sz="1100">
                <a:solidFill>
                  <a:schemeClr val="tx1"/>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[Month Year]</a:t>
            </a:r>
          </a:p>
        </p:txBody>
      </p:sp>
      <p:sp>
        <p:nvSpPr>
          <p:cNvPr id="17" name="Text Placeholder 4"/>
          <p:cNvSpPr>
            <a:spLocks noGrp="1"/>
          </p:cNvSpPr>
          <p:nvPr>
            <p:ph type="body" sz="quarter" idx="14" hasCustomPrompt="1"/>
          </p:nvPr>
        </p:nvSpPr>
        <p:spPr>
          <a:xfrm>
            <a:off x="3407568" y="3730708"/>
            <a:ext cx="2347913" cy="259398"/>
          </a:xfrm>
        </p:spPr>
        <p:txBody>
          <a:bodyPr anchor="ctr"/>
          <a:lstStyle>
            <a:lvl1pPr marL="0" indent="0">
              <a:spcAft>
                <a:spcPts val="200"/>
              </a:spcAft>
              <a:buNone/>
              <a:defRPr sz="1800">
                <a:solidFill>
                  <a:schemeClr val="tx2"/>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Name</a:t>
            </a:r>
          </a:p>
        </p:txBody>
      </p:sp>
      <p:sp>
        <p:nvSpPr>
          <p:cNvPr id="18" name="Text Placeholder 4"/>
          <p:cNvSpPr>
            <a:spLocks noGrp="1"/>
          </p:cNvSpPr>
          <p:nvPr>
            <p:ph type="body" sz="quarter" idx="15" hasCustomPrompt="1"/>
          </p:nvPr>
        </p:nvSpPr>
        <p:spPr>
          <a:xfrm>
            <a:off x="920209" y="4045000"/>
            <a:ext cx="2347913" cy="714725"/>
          </a:xfrm>
        </p:spPr>
        <p:txBody>
          <a:bodyPr/>
          <a:lstStyle>
            <a:lvl1pPr marL="0" indent="0">
              <a:spcAft>
                <a:spcPts val="200"/>
              </a:spcAft>
              <a:buNone/>
              <a:defRPr sz="1100">
                <a:solidFill>
                  <a:schemeClr val="tx1"/>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Title</a:t>
            </a:r>
            <a:br>
              <a:rPr lang="en-US" dirty="0"/>
            </a:br>
            <a:r>
              <a:rPr lang="en-US" dirty="0"/>
              <a:t>Phone</a:t>
            </a:r>
            <a:br>
              <a:rPr lang="en-US" dirty="0"/>
            </a:br>
            <a:r>
              <a:rPr lang="en-US" dirty="0"/>
              <a:t>Email</a:t>
            </a:r>
          </a:p>
        </p:txBody>
      </p:sp>
      <p:sp>
        <p:nvSpPr>
          <p:cNvPr id="19" name="Text Placeholder 4"/>
          <p:cNvSpPr>
            <a:spLocks noGrp="1"/>
          </p:cNvSpPr>
          <p:nvPr>
            <p:ph type="body" sz="quarter" idx="16" hasCustomPrompt="1"/>
          </p:nvPr>
        </p:nvSpPr>
        <p:spPr>
          <a:xfrm>
            <a:off x="3407027" y="4044999"/>
            <a:ext cx="2347913" cy="714725"/>
          </a:xfrm>
        </p:spPr>
        <p:txBody>
          <a:bodyPr/>
          <a:lstStyle>
            <a:lvl1pPr marL="0" indent="0">
              <a:spcAft>
                <a:spcPts val="200"/>
              </a:spcAft>
              <a:buNone/>
              <a:defRPr sz="1100">
                <a:solidFill>
                  <a:schemeClr val="tx1"/>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Title</a:t>
            </a:r>
            <a:br>
              <a:rPr lang="en-US" dirty="0"/>
            </a:br>
            <a:r>
              <a:rPr lang="en-US" dirty="0"/>
              <a:t>Phone</a:t>
            </a:r>
            <a:br>
              <a:rPr lang="en-US" dirty="0"/>
            </a:br>
            <a:r>
              <a:rPr lang="en-US" dirty="0"/>
              <a:t>Email</a:t>
            </a:r>
          </a:p>
        </p:txBody>
      </p:sp>
      <p:sp>
        <p:nvSpPr>
          <p:cNvPr id="10" name="Rectangle 9">
            <a:extLst>
              <a:ext uri="{FF2B5EF4-FFF2-40B4-BE49-F238E27FC236}">
                <a16:creationId xmlns:a16="http://schemas.microsoft.com/office/drawing/2014/main" id="{F280BB4D-F50F-42A5-8C8F-D8500C4E6015}"/>
              </a:ext>
            </a:extLst>
          </p:cNvPr>
          <p:cNvSpPr/>
          <p:nvPr userDrawn="1"/>
        </p:nvSpPr>
        <p:spPr>
          <a:xfrm>
            <a:off x="381000" y="-1"/>
            <a:ext cx="154781" cy="19267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4" name="Mayer Brown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21600" y="356400"/>
            <a:ext cx="2599200" cy="310525"/>
          </a:xfrm>
          <a:prstGeom prst="rect">
            <a:avLst/>
          </a:prstGeom>
        </p:spPr>
      </p:pic>
    </p:spTree>
    <p:extLst>
      <p:ext uri="{BB962C8B-B14F-4D97-AF65-F5344CB8AC3E}">
        <p14:creationId xmlns:p14="http://schemas.microsoft.com/office/powerpoint/2010/main" val="3298703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End Slide - Blue">
    <p:bg>
      <p:bgPr>
        <a:solidFill>
          <a:schemeClr val="tx2"/>
        </a:solidFill>
        <a:effectLst/>
      </p:bgPr>
    </p:bg>
    <p:spTree>
      <p:nvGrpSpPr>
        <p:cNvPr id="1" name=""/>
        <p:cNvGrpSpPr/>
        <p:nvPr/>
      </p:nvGrpSpPr>
      <p:grpSpPr>
        <a:xfrm>
          <a:off x="0" y="0"/>
          <a:ext cx="0" cy="0"/>
          <a:chOff x="0" y="0"/>
          <a:chExt cx="0" cy="0"/>
        </a:xfrm>
      </p:grpSpPr>
      <p:sp>
        <p:nvSpPr>
          <p:cNvPr id="10" name="Mayer Brown Disclaimer"/>
          <p:cNvSpPr/>
          <p:nvPr/>
        </p:nvSpPr>
        <p:spPr>
          <a:xfrm>
            <a:off x="411480" y="4525670"/>
            <a:ext cx="8300085" cy="300082"/>
          </a:xfrm>
          <a:prstGeom prst="rect">
            <a:avLst/>
          </a:prstGeom>
        </p:spPr>
        <p:txBody>
          <a:bodyPr wrap="square">
            <a:spAutoFit/>
          </a:bodyPr>
          <a:lstStyle/>
          <a:p>
            <a:pPr marL="0" marR="0" lvl="0" indent="0" algn="just" defTabSz="914400" rtl="0" eaLnBrk="0" fontAlgn="base" latinLnBrk="0" hangingPunct="0">
              <a:lnSpc>
                <a:spcPct val="100000"/>
              </a:lnSpc>
              <a:spcBef>
                <a:spcPts val="0"/>
              </a:spcBef>
              <a:spcAft>
                <a:spcPts val="200"/>
              </a:spcAft>
              <a:buClrTx/>
              <a:buSzTx/>
              <a:buFontTx/>
              <a:buNone/>
              <a:tabLst/>
              <a:defRPr/>
            </a:pPr>
            <a:r>
              <a:rPr kumimoji="0" lang="en-US" sz="450" b="0" i="0" u="none" strike="noStrike" kern="1200" cap="none" spc="0" normalizeH="0" baseline="0" noProof="0" smtClean="0">
                <a:ln>
                  <a:noFill/>
                </a:ln>
                <a:solidFill>
                  <a:schemeClr val="bg1"/>
                </a:solidFill>
                <a:effectLst/>
                <a:uLnTx/>
                <a:uFillTx/>
                <a:latin typeface="Segoe UI" panose="020B0502040204020203" pitchFamily="34" charset="0"/>
                <a:ea typeface="SimSun" panose="02010600030101010101" pitchFamily="2" charset="-122"/>
                <a:cs typeface="Segoe UI" panose="020B0502040204020203" pitchFamily="34" charset="0"/>
              </a:rPr>
              <a:t>Mayer Brown is a global services provider comprising associated legal practices that are separate entities, including Mayer Brown LLP (Illinois, USA), Mayer Brown International LLP (England), Mayer Brown (a Hong Kong partnership) and Tauil &amp; Chequer Advogados (a Brazilian law partnership) (collectively the “Mayer Brown Practices”) and non-legal service providers, which provide consultancy services (the “Mayer Brown Consultancies”). The Mayer Brown Practices and Mayer Brown Consultancies are established in various jurisdictions and may be a legal person or a partnership. Details of the individual Mayer Brown Practices and Mayer Brown Consultancies can be found in the Legal Notices section of our website. “Mayer Brown” and the Mayer Brown logo are the trademarks of Mayer Brown. © Mayer Brown. All rights reserved.</a:t>
            </a:r>
            <a:endParaRPr kumimoji="0" lang="en-US" sz="450" b="0" i="0" u="none" strike="noStrike" kern="1200" cap="none" spc="0" normalizeH="0" baseline="0" noProof="0" dirty="0">
              <a:ln>
                <a:noFill/>
              </a:ln>
              <a:solidFill>
                <a:schemeClr val="bg1"/>
              </a:solidFill>
              <a:effectLst/>
              <a:uLnTx/>
              <a:uFillTx/>
              <a:latin typeface="Segoe UI" panose="020B0502040204020203" pitchFamily="34" charset="0"/>
              <a:ea typeface="SimSun" panose="02010600030101010101" pitchFamily="2" charset="-122"/>
              <a:cs typeface="Segoe UI" panose="020B0502040204020203" pitchFamily="34" charset="0"/>
            </a:endParaRPr>
          </a:p>
        </p:txBody>
      </p:sp>
      <p:sp>
        <p:nvSpPr>
          <p:cNvPr id="5" name="Mayer Brown Web Address"/>
          <p:cNvSpPr txBox="1">
            <a:spLocks/>
          </p:cNvSpPr>
          <p:nvPr/>
        </p:nvSpPr>
        <p:spPr>
          <a:xfrm>
            <a:off x="6532245" y="4299203"/>
            <a:ext cx="2194560" cy="116586"/>
          </a:xfrm>
          <a:prstGeom prst="rect">
            <a:avLst/>
          </a:prstGeom>
        </p:spPr>
        <p:txBody>
          <a:bodyPr vert="horz" lIns="91440" tIns="45720" rIns="91440" bIns="45720" rtlCol="0" anchor="ctr"/>
          <a:lstStyle>
            <a:defPPr>
              <a:defRPr lang="en-US"/>
            </a:defPPr>
            <a:lvl1pPr marL="0" algn="l" defTabSz="914400" rtl="0" eaLnBrk="1" latinLnBrk="0" hangingPunct="1">
              <a:defRPr sz="900" kern="1200">
                <a:solidFill>
                  <a:srgbClr val="FAA818"/>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800" smtClean="0">
                <a:solidFill>
                  <a:schemeClr val="bg1"/>
                </a:solidFill>
                <a:ea typeface="SimSun" panose="02010600030101010101" pitchFamily="2" charset="-122"/>
              </a:rPr>
              <a:t>mayerbrown.com</a:t>
            </a:r>
            <a:endParaRPr lang="en-US" sz="800" dirty="0">
              <a:solidFill>
                <a:schemeClr val="bg1"/>
              </a:solidFill>
              <a:ea typeface="SimSun" panose="02010600030101010101" pitchFamily="2" charset="-122"/>
            </a:endParaRPr>
          </a:p>
        </p:txBody>
      </p:sp>
      <p:sp>
        <p:nvSpPr>
          <p:cNvPr id="6" name="Footer Placeholder 4"/>
          <p:cNvSpPr txBox="1">
            <a:spLocks/>
          </p:cNvSpPr>
          <p:nvPr/>
        </p:nvSpPr>
        <p:spPr>
          <a:xfrm>
            <a:off x="409575" y="4299203"/>
            <a:ext cx="2194560" cy="116586"/>
          </a:xfrm>
          <a:prstGeom prst="rect">
            <a:avLst/>
          </a:prstGeom>
        </p:spPr>
        <p:txBody>
          <a:bodyPr vert="horz" lIns="91440" tIns="45720" rIns="91440" bIns="45720" rtlCol="0" anchor="ctr"/>
          <a:lstStyle>
            <a:defPPr>
              <a:defRPr lang="en-US"/>
            </a:defPPr>
            <a:lvl1pPr marL="0" algn="l" defTabSz="914400" rtl="0" eaLnBrk="1" latinLnBrk="0" hangingPunct="1">
              <a:defRPr sz="900" kern="1200">
                <a:solidFill>
                  <a:srgbClr val="FAA818"/>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dirty="0">
                <a:solidFill>
                  <a:schemeClr val="bg1"/>
                </a:solidFill>
              </a:rPr>
              <a:t>Americas </a:t>
            </a:r>
            <a:r>
              <a:rPr lang="en-US" sz="800" dirty="0">
                <a:solidFill>
                  <a:schemeClr val="accent1"/>
                </a:solidFill>
              </a:rPr>
              <a:t>|</a:t>
            </a:r>
            <a:r>
              <a:rPr lang="en-US" sz="800" dirty="0">
                <a:solidFill>
                  <a:schemeClr val="bg1"/>
                </a:solidFill>
              </a:rPr>
              <a:t> Asia </a:t>
            </a:r>
            <a:r>
              <a:rPr lang="en-US" sz="800" dirty="0">
                <a:solidFill>
                  <a:schemeClr val="accent1"/>
                </a:solidFill>
              </a:rPr>
              <a:t>|</a:t>
            </a:r>
            <a:r>
              <a:rPr lang="en-US" sz="800" dirty="0">
                <a:solidFill>
                  <a:schemeClr val="bg1"/>
                </a:solidFill>
              </a:rPr>
              <a:t> Europe</a:t>
            </a:r>
            <a:r>
              <a:rPr lang="en-US" sz="800" baseline="0" dirty="0">
                <a:solidFill>
                  <a:schemeClr val="bg1"/>
                </a:solidFill>
              </a:rPr>
              <a:t> </a:t>
            </a:r>
            <a:r>
              <a:rPr lang="en-US" sz="800" baseline="0" dirty="0">
                <a:solidFill>
                  <a:schemeClr val="accent1"/>
                </a:solidFill>
              </a:rPr>
              <a:t>|</a:t>
            </a:r>
            <a:r>
              <a:rPr lang="en-US" sz="800" baseline="0" dirty="0">
                <a:solidFill>
                  <a:schemeClr val="bg1"/>
                </a:solidFill>
              </a:rPr>
              <a:t> Middle East</a:t>
            </a:r>
            <a:endParaRPr lang="en-US" sz="800" dirty="0">
              <a:solidFill>
                <a:schemeClr val="bg1"/>
              </a:solidFill>
            </a:endParaRPr>
          </a:p>
        </p:txBody>
      </p:sp>
    </p:spTree>
    <p:extLst>
      <p:ext uri="{BB962C8B-B14F-4D97-AF65-F5344CB8AC3E}">
        <p14:creationId xmlns:p14="http://schemas.microsoft.com/office/powerpoint/2010/main" val="174526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 Blue">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1759744"/>
            <a:ext cx="7302500" cy="1021556"/>
          </a:xfrm>
        </p:spPr>
        <p:txBody>
          <a:bodyPr anchor="t"/>
          <a:lstStyle>
            <a:lvl1pPr algn="l">
              <a:defRPr sz="4200" b="0" cap="none">
                <a:solidFill>
                  <a:schemeClr val="bg1"/>
                </a:solidFill>
                <a:latin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3" name="Text Placeholder 2"/>
          <p:cNvSpPr>
            <a:spLocks noGrp="1"/>
          </p:cNvSpPr>
          <p:nvPr>
            <p:ph type="body" idx="1" hasCustomPrompt="1"/>
          </p:nvPr>
        </p:nvSpPr>
        <p:spPr>
          <a:xfrm>
            <a:off x="914400" y="627460"/>
            <a:ext cx="7302500" cy="1125140"/>
          </a:xfrm>
        </p:spPr>
        <p:txBody>
          <a:bodyPr anchor="b"/>
          <a:lstStyle>
            <a:lvl1pPr marL="0" indent="0">
              <a:buNone/>
              <a:defRPr sz="2600" b="0">
                <a:solidFill>
                  <a:schemeClr val="bg1"/>
                </a:solidFill>
                <a:latin typeface="Segoe UI Light" panose="020B0502040204020203" pitchFamily="34" charset="0"/>
                <a:cs typeface="Segoe UI Light" panose="020B0502040204020203"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Date Placeholder 4"/>
          <p:cNvSpPr>
            <a:spLocks noGrp="1"/>
          </p:cNvSpPr>
          <p:nvPr>
            <p:ph type="dt" sz="half" idx="10"/>
          </p:nvPr>
        </p:nvSpPr>
        <p:spPr>
          <a:xfrm>
            <a:off x="6091117" y="4767900"/>
            <a:ext cx="1219200" cy="155448"/>
          </a:xfrm>
        </p:spPr>
        <p:txBody>
          <a:bodyPr/>
          <a:lstStyle>
            <a:lvl1pPr>
              <a:defRPr>
                <a:solidFill>
                  <a:schemeClr val="bg1"/>
                </a:solidFill>
              </a:defRPr>
            </a:lvl1pPr>
          </a:lstStyle>
          <a:p>
            <a:endParaRPr lang="en-US" dirty="0"/>
          </a:p>
        </p:txBody>
      </p:sp>
      <p:sp>
        <p:nvSpPr>
          <p:cNvPr id="6" name="Footer Placeholder 5"/>
          <p:cNvSpPr>
            <a:spLocks noGrp="1"/>
          </p:cNvSpPr>
          <p:nvPr>
            <p:ph type="ftr" sz="quarter" idx="11"/>
          </p:nvPr>
        </p:nvSpPr>
        <p:spPr>
          <a:xfrm>
            <a:off x="290513" y="4767900"/>
            <a:ext cx="3081337" cy="116586"/>
          </a:xfrm>
        </p:spPr>
        <p:txBody>
          <a:bodyPr/>
          <a:lstStyle>
            <a:lvl1pPr>
              <a:defRPr>
                <a:solidFill>
                  <a:schemeClr val="bg1"/>
                </a:solidFill>
              </a:defRPr>
            </a:lvl1pPr>
          </a:lstStyle>
          <a:p>
            <a:endParaRPr lang="en-US" dirty="0"/>
          </a:p>
        </p:txBody>
      </p:sp>
      <p:sp>
        <p:nvSpPr>
          <p:cNvPr id="7" name="Slide Number Placeholder 9"/>
          <p:cNvSpPr>
            <a:spLocks noGrp="1"/>
          </p:cNvSpPr>
          <p:nvPr>
            <p:ph type="sldNum" sz="quarter" idx="12"/>
          </p:nvPr>
        </p:nvSpPr>
        <p:spPr>
          <a:xfrm>
            <a:off x="4104322" y="4767900"/>
            <a:ext cx="914400" cy="155448"/>
          </a:xfrm>
        </p:spPr>
        <p:txBody>
          <a:bodyPr/>
          <a:lstStyle>
            <a:lvl1pPr>
              <a:defRPr>
                <a:solidFill>
                  <a:schemeClr val="bg1"/>
                </a:solidFill>
              </a:defRPr>
            </a:lvl1pPr>
          </a:lstStyle>
          <a:p>
            <a:fld id="{53E24E9F-7FCB-4E48-8ECE-44B20458F755}" type="slidenum">
              <a:rPr lang="en-GB" smtClean="0"/>
              <a:pPr/>
              <a:t>‹#›</a:t>
            </a:fld>
            <a:endParaRPr lang="en-GB" dirty="0"/>
          </a:p>
        </p:txBody>
      </p:sp>
      <p:pic>
        <p:nvPicPr>
          <p:cNvPr id="4"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3220"/>
          </a:xfrm>
          <a:prstGeom prst="rect">
            <a:avLst/>
          </a:prstGeom>
        </p:spPr>
      </p:pic>
    </p:spTree>
    <p:extLst>
      <p:ext uri="{BB962C8B-B14F-4D97-AF65-F5344CB8AC3E}">
        <p14:creationId xmlns:p14="http://schemas.microsoft.com/office/powerpoint/2010/main" val="1748350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b="74357"/>
          <a:stretch/>
        </p:blipFill>
        <p:spPr>
          <a:xfrm>
            <a:off x="-2380" y="-1"/>
            <a:ext cx="9144000" cy="1320085"/>
          </a:xfrm>
          <a:prstGeom prst="rect">
            <a:avLst/>
          </a:prstGeom>
        </p:spPr>
      </p:pic>
      <p:sp>
        <p:nvSpPr>
          <p:cNvPr id="19" name="Rectangle 18"/>
          <p:cNvSpPr/>
          <p:nvPr/>
        </p:nvSpPr>
        <p:spPr>
          <a:xfrm>
            <a:off x="381000" y="0"/>
            <a:ext cx="154781" cy="100584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p:cNvSpPr>
            <a:spLocks noGrp="1"/>
          </p:cNvSpPr>
          <p:nvPr>
            <p:ph type="title"/>
          </p:nvPr>
        </p:nvSpPr>
        <p:spPr>
          <a:xfrm>
            <a:off x="914400" y="260351"/>
            <a:ext cx="7315199" cy="821850"/>
          </a:xfrm>
        </p:spPr>
        <p:txBody>
          <a:bodyPr anchor="b"/>
          <a:lstStyle>
            <a:lvl1pPr>
              <a:defRPr sz="2800">
                <a:solidFill>
                  <a:schemeClr val="bg1"/>
                </a:solidFill>
                <a:latin typeface="Segoe UI" panose="020B0502040204020203" pitchFamily="34" charset="0"/>
                <a:cs typeface="Segoe UI" panose="020B0502040204020203" pitchFamily="34" charset="0"/>
              </a:defRPr>
            </a:lvl1pPr>
          </a:lstStyle>
          <a:p>
            <a:r>
              <a:rPr lang="en-US" smtClean="0"/>
              <a:t>Click to edit Master title style</a:t>
            </a:r>
            <a:endParaRPr dirty="0"/>
          </a:p>
        </p:txBody>
      </p:sp>
      <p:sp>
        <p:nvSpPr>
          <p:cNvPr id="3" name="Content Placeholder 2"/>
          <p:cNvSpPr>
            <a:spLocks noGrp="1"/>
          </p:cNvSpPr>
          <p:nvPr>
            <p:ph idx="1"/>
          </p:nvPr>
        </p:nvSpPr>
        <p:spPr>
          <a:xfrm>
            <a:off x="914400" y="1390650"/>
            <a:ext cx="7315199" cy="3305385"/>
          </a:xfrm>
        </p:spPr>
        <p:txBody>
          <a:bodyPr/>
          <a:lstStyle>
            <a:lvl1pPr marL="285750" indent="-285750">
              <a:buClr>
                <a:schemeClr val="accent1"/>
              </a:buClr>
              <a:buFont typeface="Arial" panose="020B0604020202020204" pitchFamily="34" charset="0"/>
              <a:buChar char="•"/>
              <a:defRPr sz="1800">
                <a:latin typeface="Segoe UI" panose="020B0502040204020203" pitchFamily="34" charset="0"/>
                <a:cs typeface="Segoe UI" panose="020B0502040204020203" pitchFamily="34" charset="0"/>
              </a:defRPr>
            </a:lvl1pPr>
            <a:lvl2pPr>
              <a:buClr>
                <a:schemeClr val="accent1"/>
              </a:buClr>
              <a:defRPr sz="1600">
                <a:latin typeface="Segoe UI" panose="020B0502040204020203" pitchFamily="34" charset="0"/>
                <a:cs typeface="Segoe UI" panose="020B0502040204020203" pitchFamily="34" charset="0"/>
              </a:defRPr>
            </a:lvl2pPr>
            <a:lvl3pPr>
              <a:buClr>
                <a:schemeClr val="accent1"/>
              </a:buClr>
              <a:defRPr sz="1200">
                <a:latin typeface="Segoe UI" panose="020B0502040204020203" pitchFamily="34" charset="0"/>
                <a:cs typeface="Segoe UI" panose="020B0502040204020203" pitchFamily="34" charset="0"/>
              </a:defRPr>
            </a:lvl3pPr>
            <a:lvl4pPr>
              <a:buClr>
                <a:schemeClr val="accent1"/>
              </a:buClr>
              <a:defRPr sz="1200">
                <a:latin typeface="Segoe UI" panose="020B0502040204020203" pitchFamily="34" charset="0"/>
                <a:cs typeface="Segoe UI" panose="020B0502040204020203" pitchFamily="34" charset="0"/>
              </a:defRPr>
            </a:lvl4pPr>
            <a:lvl5pPr>
              <a:buClr>
                <a:schemeClr val="accent1"/>
              </a:buClr>
              <a:defRPr sz="1200">
                <a:latin typeface="Segoe UI" panose="020B0502040204020203" pitchFamily="34" charset="0"/>
                <a:cs typeface="Segoe UI" panose="020B0502040204020203"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7" name="Rectangle 6">
            <a:extLst>
              <a:ext uri="{FF2B5EF4-FFF2-40B4-BE49-F238E27FC236}">
                <a16:creationId xmlns:a16="http://schemas.microsoft.com/office/drawing/2014/main" id="{2A99CF95-F6DC-4BB0-BCA7-86186416F3BE}"/>
              </a:ext>
            </a:extLst>
          </p:cNvPr>
          <p:cNvSpPr/>
          <p:nvPr userDrawn="1"/>
        </p:nvSpPr>
        <p:spPr>
          <a:xfrm>
            <a:off x="381000" y="0"/>
            <a:ext cx="154781" cy="1005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53E24E9F-7FCB-4E48-8ECE-44B20458F755}" type="slidenum">
              <a:rPr lang="en-GB" smtClean="0"/>
              <a:pPr/>
              <a:t>‹#›</a:t>
            </a:fld>
            <a:endParaRPr lang="en-GB" dirty="0"/>
          </a:p>
        </p:txBody>
      </p:sp>
      <p:pic>
        <p:nvPicPr>
          <p:cNvPr id="4" name="Mayer Brown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4293849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print">
            <a:extLst>
              <a:ext uri="{28A0092B-C50C-407E-A947-70E740481C1C}">
                <a14:useLocalDpi xmlns:a14="http://schemas.microsoft.com/office/drawing/2010/main" val="0"/>
              </a:ext>
            </a:extLst>
          </a:blip>
          <a:srcRect b="74357"/>
          <a:stretch/>
        </p:blipFill>
        <p:spPr>
          <a:xfrm>
            <a:off x="-2380" y="-1"/>
            <a:ext cx="9144000" cy="1320085"/>
          </a:xfrm>
          <a:prstGeom prst="rect">
            <a:avLst/>
          </a:prstGeom>
        </p:spPr>
      </p:pic>
      <p:sp>
        <p:nvSpPr>
          <p:cNvPr id="2" name="Title 1"/>
          <p:cNvSpPr>
            <a:spLocks noGrp="1"/>
          </p:cNvSpPr>
          <p:nvPr>
            <p:ph type="title"/>
          </p:nvPr>
        </p:nvSpPr>
        <p:spPr>
          <a:xfrm>
            <a:off x="914400" y="270445"/>
            <a:ext cx="7315199" cy="822960"/>
          </a:xfrm>
        </p:spPr>
        <p:txBody>
          <a:bodyPr/>
          <a:lstStyle>
            <a:lvl1pPr>
              <a:defRPr sz="2800">
                <a:solidFill>
                  <a:schemeClr val="bg1"/>
                </a:solidFill>
              </a:defRPr>
            </a:lvl1pPr>
          </a:lstStyle>
          <a:p>
            <a:r>
              <a:rPr lang="en-US" smtClean="0"/>
              <a:t>Click to edit Master title style</a:t>
            </a:r>
            <a:endParaRPr dirty="0"/>
          </a:p>
        </p:txBody>
      </p:sp>
      <p:sp>
        <p:nvSpPr>
          <p:cNvPr id="3" name="Content Placeholder 2"/>
          <p:cNvSpPr>
            <a:spLocks noGrp="1"/>
          </p:cNvSpPr>
          <p:nvPr>
            <p:ph sz="half" idx="1"/>
          </p:nvPr>
        </p:nvSpPr>
        <p:spPr>
          <a:xfrm>
            <a:off x="914399" y="1373548"/>
            <a:ext cx="3474720" cy="3322487"/>
          </a:xfrm>
        </p:spPr>
        <p:txBody>
          <a:bodyPr/>
          <a:lstStyle>
            <a:lvl1pPr>
              <a:buClr>
                <a:schemeClr val="accent1"/>
              </a:buClr>
              <a:defRPr sz="1800"/>
            </a:lvl1pPr>
            <a:lvl2pPr>
              <a:buClr>
                <a:schemeClr val="accent1"/>
              </a:buClr>
              <a:defRPr sz="1600"/>
            </a:lvl2pPr>
            <a:lvl3pPr>
              <a:buClr>
                <a:schemeClr val="accent1"/>
              </a:buClr>
              <a:defRPr sz="1200"/>
            </a:lvl3pPr>
            <a:lvl4pPr>
              <a:buClr>
                <a:schemeClr val="accent1"/>
              </a:buClr>
              <a:defRPr sz="1200"/>
            </a:lvl4pPr>
            <a:lvl5pPr>
              <a:buClr>
                <a:schemeClr val="accent1"/>
              </a:buClr>
              <a:defRPr sz="12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4878" y="1373548"/>
            <a:ext cx="3474720" cy="3322487"/>
          </a:xfrm>
        </p:spPr>
        <p:txBody>
          <a:bodyPr/>
          <a:lstStyle>
            <a:lvl1pPr>
              <a:buClr>
                <a:schemeClr val="accent1"/>
              </a:buClr>
              <a:defRPr sz="1800"/>
            </a:lvl1pPr>
            <a:lvl2pPr>
              <a:buClr>
                <a:schemeClr val="accent1"/>
              </a:buClr>
              <a:defRPr sz="1600"/>
            </a:lvl2pPr>
            <a:lvl3pPr>
              <a:buClr>
                <a:schemeClr val="accent1"/>
              </a:buClr>
              <a:defRPr sz="1200"/>
            </a:lvl3pPr>
            <a:lvl4pPr>
              <a:buClr>
                <a:schemeClr val="accent1"/>
              </a:buClr>
              <a:defRPr sz="1200"/>
            </a:lvl4pPr>
            <a:lvl5pPr>
              <a:buClr>
                <a:schemeClr val="accent1"/>
              </a:buClr>
              <a:defRPr sz="12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Rectangle 9"/>
          <p:cNvSpPr/>
          <p:nvPr/>
        </p:nvSpPr>
        <p:spPr>
          <a:xfrm>
            <a:off x="381000" y="0"/>
            <a:ext cx="154781" cy="100584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a:extLst>
              <a:ext uri="{FF2B5EF4-FFF2-40B4-BE49-F238E27FC236}">
                <a16:creationId xmlns:a16="http://schemas.microsoft.com/office/drawing/2014/main" id="{AE2355FE-A0D7-4C22-9E6D-41A0EF0FB496}"/>
              </a:ext>
            </a:extLst>
          </p:cNvPr>
          <p:cNvSpPr/>
          <p:nvPr userDrawn="1"/>
        </p:nvSpPr>
        <p:spPr>
          <a:xfrm>
            <a:off x="381000" y="0"/>
            <a:ext cx="154781" cy="1005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 name="Date Placeholder 5"/>
          <p:cNvSpPr>
            <a:spLocks noGrp="1"/>
          </p:cNvSpPr>
          <p:nvPr>
            <p:ph type="dt" sz="half" idx="10"/>
          </p:nvPr>
        </p:nvSpPr>
        <p:spPr/>
        <p:txBody>
          <a:bodyPr/>
          <a:lstStyle/>
          <a:p>
            <a:endParaRPr lang="en-US" dirty="0"/>
          </a:p>
        </p:txBody>
      </p:sp>
      <p:sp>
        <p:nvSpPr>
          <p:cNvPr id="7" name="Footer Placeholder 6"/>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E24E9F-7FCB-4E48-8ECE-44B20458F755}" type="slidenum">
              <a:rPr lang="en-GB" smtClean="0"/>
              <a:pPr/>
              <a:t>‹#›</a:t>
            </a:fld>
            <a:endParaRPr lang="en-GB" dirty="0"/>
          </a:p>
        </p:txBody>
      </p:sp>
      <p:pic>
        <p:nvPicPr>
          <p:cNvPr id="5" name="Mayer Brown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1254542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p:cNvPicPr>
            <a:picLocks noChangeAspect="1"/>
          </p:cNvPicPr>
          <p:nvPr userDrawn="1"/>
        </p:nvPicPr>
        <p:blipFill rotWithShape="1">
          <a:blip r:embed="rId2" cstate="print">
            <a:extLst>
              <a:ext uri="{28A0092B-C50C-407E-A947-70E740481C1C}">
                <a14:useLocalDpi xmlns:a14="http://schemas.microsoft.com/office/drawing/2010/main" val="0"/>
              </a:ext>
            </a:extLst>
          </a:blip>
          <a:srcRect b="74357"/>
          <a:stretch/>
        </p:blipFill>
        <p:spPr>
          <a:xfrm>
            <a:off x="-2380" y="-1"/>
            <a:ext cx="9144000" cy="1320085"/>
          </a:xfrm>
          <a:prstGeom prst="rect">
            <a:avLst/>
          </a:prstGeom>
        </p:spPr>
      </p:pic>
      <p:sp>
        <p:nvSpPr>
          <p:cNvPr id="2" name="Title 1"/>
          <p:cNvSpPr>
            <a:spLocks noGrp="1"/>
          </p:cNvSpPr>
          <p:nvPr>
            <p:ph type="title"/>
          </p:nvPr>
        </p:nvSpPr>
        <p:spPr>
          <a:xfrm>
            <a:off x="914399" y="268471"/>
            <a:ext cx="7315199" cy="822960"/>
          </a:xfrm>
        </p:spPr>
        <p:txBody>
          <a:bodyPr/>
          <a:lstStyle>
            <a:lvl1pPr>
              <a:defRPr sz="2800">
                <a:solidFill>
                  <a:schemeClr val="bg1"/>
                </a:solidFill>
              </a:defRPr>
            </a:lvl1pPr>
          </a:lstStyle>
          <a:p>
            <a:r>
              <a:rPr lang="en-US" dirty="0" smtClean="0"/>
              <a:t>Click to edit Master title style</a:t>
            </a:r>
            <a:endParaRPr dirty="0"/>
          </a:p>
        </p:txBody>
      </p:sp>
      <p:sp>
        <p:nvSpPr>
          <p:cNvPr id="3" name="Text Placeholder 2"/>
          <p:cNvSpPr>
            <a:spLocks noGrp="1"/>
          </p:cNvSpPr>
          <p:nvPr>
            <p:ph type="body" idx="1"/>
          </p:nvPr>
        </p:nvSpPr>
        <p:spPr>
          <a:xfrm>
            <a:off x="914400" y="1416036"/>
            <a:ext cx="3513909" cy="336090"/>
          </a:xfrm>
        </p:spPr>
        <p:txBody>
          <a:bodyPr anchor="ctr" anchorCtr="0"/>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914400" y="1795464"/>
            <a:ext cx="3513909" cy="2900571"/>
          </a:xfrm>
        </p:spPr>
        <p:txBody>
          <a:bodyPr/>
          <a:lstStyle>
            <a:lvl1pPr>
              <a:buClr>
                <a:schemeClr val="accent1"/>
              </a:buClr>
              <a:defRPr sz="1400"/>
            </a:lvl1pPr>
            <a:lvl2pPr>
              <a:buClr>
                <a:schemeClr val="accent1"/>
              </a:buClr>
              <a:defRPr sz="1200"/>
            </a:lvl2pPr>
            <a:lvl3pPr>
              <a:buClr>
                <a:schemeClr val="accent1"/>
              </a:buClr>
              <a:defRPr sz="1050"/>
            </a:lvl3pPr>
            <a:lvl4pPr>
              <a:buClr>
                <a:schemeClr val="accent1"/>
              </a:buClr>
              <a:defRPr sz="1050"/>
            </a:lvl4pPr>
            <a:lvl5pPr>
              <a:buClr>
                <a:schemeClr val="accent1"/>
              </a:buClr>
              <a:defRPr sz="105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681362" y="1416036"/>
            <a:ext cx="3548236" cy="336090"/>
          </a:xfrm>
        </p:spPr>
        <p:txBody>
          <a:bodyPr anchor="ctr" anchorCtr="0"/>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81362" y="1795464"/>
            <a:ext cx="3548236" cy="2900571"/>
          </a:xfrm>
        </p:spPr>
        <p:txBody>
          <a:bodyPr/>
          <a:lstStyle>
            <a:lvl1pPr>
              <a:buClr>
                <a:schemeClr val="accent1"/>
              </a:buClr>
              <a:defRPr sz="1400"/>
            </a:lvl1pPr>
            <a:lvl2pPr>
              <a:buClr>
                <a:schemeClr val="accent1"/>
              </a:buClr>
              <a:defRPr sz="1200"/>
            </a:lvl2pPr>
            <a:lvl3pPr>
              <a:buClr>
                <a:schemeClr val="accent1"/>
              </a:buClr>
              <a:defRPr sz="1050"/>
            </a:lvl3pPr>
            <a:lvl4pPr>
              <a:buClr>
                <a:schemeClr val="accent1"/>
              </a:buClr>
              <a:defRPr sz="1050"/>
            </a:lvl4pPr>
            <a:lvl5pPr>
              <a:buClr>
                <a:schemeClr val="accent1"/>
              </a:buClr>
              <a:defRPr sz="105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Rectangle 11"/>
          <p:cNvSpPr/>
          <p:nvPr/>
        </p:nvSpPr>
        <p:spPr>
          <a:xfrm>
            <a:off x="381000" y="0"/>
            <a:ext cx="154781" cy="100584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ectangle 9">
            <a:extLst>
              <a:ext uri="{FF2B5EF4-FFF2-40B4-BE49-F238E27FC236}">
                <a16:creationId xmlns:a16="http://schemas.microsoft.com/office/drawing/2014/main" id="{58D8DE84-1A0A-4BBB-8A88-9C6AB27B1B7F}"/>
              </a:ext>
            </a:extLst>
          </p:cNvPr>
          <p:cNvSpPr/>
          <p:nvPr userDrawn="1"/>
        </p:nvSpPr>
        <p:spPr>
          <a:xfrm>
            <a:off x="381000" y="0"/>
            <a:ext cx="154781" cy="1005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Date Placeholder 7"/>
          <p:cNvSpPr>
            <a:spLocks noGrp="1"/>
          </p:cNvSpPr>
          <p:nvPr>
            <p:ph type="dt" sz="half" idx="10"/>
          </p:nvPr>
        </p:nvSpPr>
        <p:spPr/>
        <p:txBody>
          <a:bodyPr/>
          <a:lstStyle/>
          <a:p>
            <a:endParaRPr lang="en-US" dirty="0"/>
          </a:p>
        </p:txBody>
      </p:sp>
      <p:sp>
        <p:nvSpPr>
          <p:cNvPr id="9" name="Footer Placeholder 8"/>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53E24E9F-7FCB-4E48-8ECE-44B20458F755}" type="slidenum">
              <a:rPr lang="en-GB" smtClean="0"/>
              <a:pPr/>
              <a:t>‹#›</a:t>
            </a:fld>
            <a:endParaRPr lang="en-GB" dirty="0"/>
          </a:p>
        </p:txBody>
      </p:sp>
      <p:pic>
        <p:nvPicPr>
          <p:cNvPr id="7" name="Mayer Brown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2303166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264263"/>
            <a:ext cx="7315199" cy="822960"/>
          </a:xfrm>
          <a:prstGeom prst="rect">
            <a:avLst/>
          </a:prstGeom>
        </p:spPr>
        <p:txBody>
          <a:bodyPr vert="horz" lIns="0" tIns="0" rIns="0" bIns="0" rtlCol="0" anchor="b" anchorCtr="0">
            <a:noAutofit/>
          </a:bodyPr>
          <a:lstStyle/>
          <a:p>
            <a:r>
              <a:rPr lang="en-US" smtClean="0"/>
              <a:t>Click to edit Master title style</a:t>
            </a:r>
            <a:endParaRPr dirty="0"/>
          </a:p>
        </p:txBody>
      </p:sp>
      <p:sp>
        <p:nvSpPr>
          <p:cNvPr id="3" name="Text Placeholder 2"/>
          <p:cNvSpPr>
            <a:spLocks noGrp="1"/>
          </p:cNvSpPr>
          <p:nvPr>
            <p:ph type="body" idx="1"/>
          </p:nvPr>
        </p:nvSpPr>
        <p:spPr>
          <a:xfrm>
            <a:off x="914400" y="1390650"/>
            <a:ext cx="7315199" cy="3309195"/>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14" name="Footer Placeholder 4"/>
          <p:cNvSpPr>
            <a:spLocks noGrp="1"/>
          </p:cNvSpPr>
          <p:nvPr>
            <p:ph type="ftr" sz="quarter" idx="3"/>
          </p:nvPr>
        </p:nvSpPr>
        <p:spPr>
          <a:xfrm>
            <a:off x="290513" y="4767900"/>
            <a:ext cx="3081337" cy="116586"/>
          </a:xfrm>
          <a:prstGeom prst="rect">
            <a:avLst/>
          </a:prstGeom>
        </p:spPr>
        <p:txBody>
          <a:bodyPr anchor="ctr"/>
          <a:lstStyle>
            <a:lvl1pPr>
              <a:defRPr sz="800">
                <a:solidFill>
                  <a:schemeClr val="tx2"/>
                </a:solidFill>
                <a:latin typeface="Segoe UI" panose="020B0502040204020203" pitchFamily="34" charset="0"/>
                <a:cs typeface="Segoe UI" panose="020B0502040204020203" pitchFamily="34" charset="0"/>
              </a:defRPr>
            </a:lvl1pPr>
          </a:lstStyle>
          <a:p>
            <a:endParaRPr lang="en-US"/>
          </a:p>
        </p:txBody>
      </p:sp>
      <p:sp>
        <p:nvSpPr>
          <p:cNvPr id="5" name="Date Placeholder 3"/>
          <p:cNvSpPr>
            <a:spLocks noGrp="1"/>
          </p:cNvSpPr>
          <p:nvPr>
            <p:ph type="dt" sz="half" idx="2"/>
          </p:nvPr>
        </p:nvSpPr>
        <p:spPr>
          <a:xfrm>
            <a:off x="6091117" y="4767900"/>
            <a:ext cx="1219200" cy="155448"/>
          </a:xfrm>
          <a:prstGeom prst="rect">
            <a:avLst/>
          </a:prstGeom>
        </p:spPr>
        <p:txBody>
          <a:bodyPr anchor="ctr"/>
          <a:lstStyle>
            <a:lvl1pPr algn="ctr">
              <a:defRPr sz="800">
                <a:solidFill>
                  <a:schemeClr val="tx2"/>
                </a:solidFill>
                <a:latin typeface="Segoe UI" panose="020B0502040204020203" pitchFamily="34" charset="0"/>
                <a:cs typeface="Segoe UI" panose="020B0502040204020203" pitchFamily="34" charset="0"/>
              </a:defRPr>
            </a:lvl1pPr>
          </a:lstStyle>
          <a:p>
            <a:endParaRPr lang="en-US" dirty="0"/>
          </a:p>
        </p:txBody>
      </p:sp>
      <p:sp>
        <p:nvSpPr>
          <p:cNvPr id="6" name="Slide Number Placeholder 5"/>
          <p:cNvSpPr>
            <a:spLocks noGrp="1"/>
          </p:cNvSpPr>
          <p:nvPr>
            <p:ph type="sldNum" sz="quarter" idx="4"/>
          </p:nvPr>
        </p:nvSpPr>
        <p:spPr>
          <a:xfrm>
            <a:off x="4104322" y="4767900"/>
            <a:ext cx="914400" cy="155448"/>
          </a:xfrm>
          <a:prstGeom prst="rect">
            <a:avLst/>
          </a:prstGeom>
        </p:spPr>
        <p:txBody>
          <a:bodyPr vert="horz" lIns="91440" tIns="45720" rIns="91440" bIns="45720" rtlCol="0" anchor="ctr"/>
          <a:lstStyle>
            <a:lvl1pPr algn="ctr">
              <a:defRPr sz="800">
                <a:solidFill>
                  <a:schemeClr val="tx2"/>
                </a:solidFill>
              </a:defRPr>
            </a:lvl1pPr>
          </a:lstStyle>
          <a:p>
            <a:fld id="{53E24E9F-7FCB-4E48-8ECE-44B20458F755}" type="slidenum">
              <a:rPr lang="en-GB" smtClean="0"/>
              <a:pPr/>
              <a:t>‹#›</a:t>
            </a:fld>
            <a:endParaRPr lang="en-GB" dirty="0"/>
          </a:p>
        </p:txBody>
      </p:sp>
    </p:spTree>
    <p:extLst>
      <p:ext uri="{BB962C8B-B14F-4D97-AF65-F5344CB8AC3E}">
        <p14:creationId xmlns:p14="http://schemas.microsoft.com/office/powerpoint/2010/main" val="2254969823"/>
      </p:ext>
    </p:extLst>
  </p:cSld>
  <p:clrMap bg1="lt1" tx1="dk1" bg2="lt2" tx2="dk2" accent1="accent1" accent2="accent2" accent3="accent3" accent4="accent4" accent5="accent5" accent6="accent6" hlink="hlink" folHlink="folHlink"/>
  <p:sldLayoutIdLst>
    <p:sldLayoutId id="2147485335" r:id="rId1"/>
    <p:sldLayoutId id="2147485336" r:id="rId2"/>
    <p:sldLayoutId id="2147485338" r:id="rId3"/>
    <p:sldLayoutId id="2147485348" r:id="rId4"/>
    <p:sldLayoutId id="2147485347" r:id="rId5"/>
    <p:sldLayoutId id="2147485349" r:id="rId6"/>
    <p:sldLayoutId id="2147485337" r:id="rId7"/>
    <p:sldLayoutId id="2147485339" r:id="rId8"/>
    <p:sldLayoutId id="2147485340" r:id="rId9"/>
    <p:sldLayoutId id="2147485341" r:id="rId10"/>
    <p:sldLayoutId id="2147485342" r:id="rId11"/>
    <p:sldLayoutId id="2147485343" r:id="rId12"/>
    <p:sldLayoutId id="2147485344" r:id="rId13"/>
    <p:sldLayoutId id="2147485345" r:id="rId14"/>
    <p:sldLayoutId id="2147485346" r:id="rId15"/>
  </p:sldLayoutIdLst>
  <p:hf hdr="0" ftr="0" dt="0"/>
  <p:txStyles>
    <p:titleStyle>
      <a:lvl1pPr algn="l" defTabSz="914400" rtl="0" eaLnBrk="1" latinLnBrk="0" hangingPunct="1">
        <a:spcBef>
          <a:spcPct val="0"/>
        </a:spcBef>
        <a:buNone/>
        <a:defRPr sz="2800" kern="1200">
          <a:solidFill>
            <a:schemeClr val="tx2"/>
          </a:solidFill>
          <a:latin typeface="Segoe UI" panose="020B0502040204020203" pitchFamily="34" charset="0"/>
          <a:ea typeface="+mj-ea"/>
          <a:cs typeface="Segoe UI" panose="020B0502040204020203" pitchFamily="34" charset="0"/>
        </a:defRPr>
      </a:lvl1pPr>
    </p:titleStyle>
    <p:bodyStyle>
      <a:lvl1pPr marL="182880" indent="-182880" algn="l" defTabSz="914400" rtl="0" eaLnBrk="1" latinLnBrk="0" hangingPunct="1">
        <a:spcBef>
          <a:spcPts val="0"/>
        </a:spcBef>
        <a:spcAft>
          <a:spcPts val="1200"/>
        </a:spcAft>
        <a:buClr>
          <a:srgbClr val="FAA818"/>
        </a:buClr>
        <a:buFont typeface="Arial" pitchFamily="34" charset="0"/>
        <a:buChar char="•"/>
        <a:defRPr sz="1800" kern="1200">
          <a:solidFill>
            <a:schemeClr val="tx1"/>
          </a:solidFill>
          <a:latin typeface="Segoe UI" panose="020B0502040204020203" pitchFamily="34" charset="0"/>
          <a:ea typeface="+mn-ea"/>
          <a:cs typeface="Segoe UI" panose="020B0502040204020203" pitchFamily="34" charset="0"/>
        </a:defRPr>
      </a:lvl1pPr>
      <a:lvl2pPr marL="730250" indent="-273050" algn="l" defTabSz="914400" rtl="0" eaLnBrk="1" latinLnBrk="0" hangingPunct="1">
        <a:spcBef>
          <a:spcPts val="0"/>
        </a:spcBef>
        <a:spcAft>
          <a:spcPts val="1200"/>
        </a:spcAft>
        <a:buClr>
          <a:srgbClr val="FAA818"/>
        </a:buClr>
        <a:buFont typeface="Arial" pitchFamily="34" charset="0"/>
        <a:buChar char="–"/>
        <a:defRPr sz="1600" kern="1200">
          <a:solidFill>
            <a:schemeClr val="tx1"/>
          </a:solidFill>
          <a:latin typeface="Segoe UI" panose="020B0502040204020203" pitchFamily="34" charset="0"/>
          <a:ea typeface="+mn-ea"/>
          <a:cs typeface="Segoe UI" panose="020B0502040204020203" pitchFamily="34" charset="0"/>
        </a:defRPr>
      </a:lvl2pPr>
      <a:lvl3pPr marL="1097280" indent="-182880" algn="l" defTabSz="914400" rtl="0" eaLnBrk="1" latinLnBrk="0" hangingPunct="1">
        <a:spcBef>
          <a:spcPts val="0"/>
        </a:spcBef>
        <a:spcAft>
          <a:spcPts val="1200"/>
        </a:spcAft>
        <a:buClr>
          <a:srgbClr val="FAA818"/>
        </a:buClr>
        <a:buFont typeface="Arial" pitchFamily="34" charset="0"/>
        <a:buChar char="•"/>
        <a:defRPr sz="1200" kern="1200">
          <a:solidFill>
            <a:schemeClr val="tx1"/>
          </a:solidFill>
          <a:latin typeface="Segoe UI" panose="020B0502040204020203" pitchFamily="34" charset="0"/>
          <a:ea typeface="+mn-ea"/>
          <a:cs typeface="Segoe UI" panose="020B0502040204020203" pitchFamily="34" charset="0"/>
        </a:defRPr>
      </a:lvl3pPr>
      <a:lvl4pPr marL="1645920" indent="-274320" algn="l" defTabSz="914400" rtl="0" eaLnBrk="1" latinLnBrk="0" hangingPunct="1">
        <a:spcBef>
          <a:spcPts val="0"/>
        </a:spcBef>
        <a:spcAft>
          <a:spcPts val="1200"/>
        </a:spcAft>
        <a:buClr>
          <a:srgbClr val="FAA818"/>
        </a:buClr>
        <a:buFont typeface="Arial" pitchFamily="34" charset="0"/>
        <a:buChar char="–"/>
        <a:defRPr sz="1200" kern="1200">
          <a:solidFill>
            <a:schemeClr val="tx1"/>
          </a:solidFill>
          <a:latin typeface="Segoe UI" panose="020B0502040204020203" pitchFamily="34" charset="0"/>
          <a:ea typeface="+mn-ea"/>
          <a:cs typeface="Segoe UI" panose="020B0502040204020203" pitchFamily="34" charset="0"/>
        </a:defRPr>
      </a:lvl4pPr>
      <a:lvl5pPr marL="2011680" indent="-182880" algn="l" defTabSz="914400" rtl="0" eaLnBrk="1" latinLnBrk="0" hangingPunct="1">
        <a:spcBef>
          <a:spcPts val="0"/>
        </a:spcBef>
        <a:spcAft>
          <a:spcPts val="1200"/>
        </a:spcAft>
        <a:buClr>
          <a:srgbClr val="FAA818"/>
        </a:buClr>
        <a:buFont typeface="Arial" pitchFamily="34" charset="0"/>
        <a:buChar char="•"/>
        <a:defRPr sz="12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7"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slide" Target="slide13.xml"/><Relationship Id="rId7" Type="http://schemas.openxmlformats.org/officeDocument/2006/relationships/image" Target="../media/image14.png"/><Relationship Id="rId2" Type="http://schemas.openxmlformats.org/officeDocument/2006/relationships/slide" Target="slide12.xml"/><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15.xml"/><Relationship Id="rId4" Type="http://schemas.openxmlformats.org/officeDocument/2006/relationships/slide" Target="slide14.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11.xml"/><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8" Type="http://schemas.openxmlformats.org/officeDocument/2006/relationships/slide" Target="slide60.xml"/><Relationship Id="rId3" Type="http://schemas.openxmlformats.org/officeDocument/2006/relationships/slide" Target="slide45.xml"/><Relationship Id="rId7"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8.png"/><Relationship Id="rId9" Type="http://schemas.openxmlformats.org/officeDocument/2006/relationships/image" Target="../media/image16.png"/></Relationships>
</file>

<file path=ppt/slides/_rels/slide14.xml.rels><?xml version="1.0" encoding="UTF-8" standalone="yes"?>
<Relationships xmlns="http://schemas.openxmlformats.org/package/2006/relationships"><Relationship Id="rId8" Type="http://schemas.openxmlformats.org/officeDocument/2006/relationships/slide" Target="slide60.xml"/><Relationship Id="rId3" Type="http://schemas.openxmlformats.org/officeDocument/2006/relationships/slide" Target="slide30.xml"/><Relationship Id="rId7"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8.png"/><Relationship Id="rId9" Type="http://schemas.openxmlformats.org/officeDocument/2006/relationships/image" Target="../media/image16.png"/></Relationships>
</file>

<file path=ppt/slides/_rels/slide15.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slide" Target="slide60.xml"/><Relationship Id="rId5" Type="http://schemas.openxmlformats.org/officeDocument/2006/relationships/image" Target="../media/image14.png"/><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2.png"/><Relationship Id="rId7" Type="http://schemas.openxmlformats.org/officeDocument/2006/relationships/slide" Target="slide2.xml"/><Relationship Id="rId2" Type="http://schemas.openxmlformats.org/officeDocument/2006/relationships/slide" Target="slide18.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13.png"/><Relationship Id="rId4" Type="http://schemas.openxmlformats.org/officeDocument/2006/relationships/slide" Target="slide17.xml"/></Relationships>
</file>

<file path=ppt/slides/_rels/slide17.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5.png"/><Relationship Id="rId7" Type="http://schemas.openxmlformats.org/officeDocument/2006/relationships/slide" Target="slide2.xml"/><Relationship Id="rId2" Type="http://schemas.openxmlformats.org/officeDocument/2006/relationships/slide" Target="slide18.xml"/><Relationship Id="rId1" Type="http://schemas.openxmlformats.org/officeDocument/2006/relationships/slideLayout" Target="../slideLayouts/slideLayout10.xml"/><Relationship Id="rId6" Type="http://schemas.openxmlformats.org/officeDocument/2006/relationships/slide" Target="slide4.xml"/><Relationship Id="rId5" Type="http://schemas.openxmlformats.org/officeDocument/2006/relationships/image" Target="../media/image8.png"/><Relationship Id="rId4" Type="http://schemas.openxmlformats.org/officeDocument/2006/relationships/slide" Target="slide19.xml"/></Relationships>
</file>

<file path=ppt/slides/_rels/slide18.xml.rels><?xml version="1.0" encoding="UTF-8" standalone="yes"?>
<Relationships xmlns="http://schemas.openxmlformats.org/package/2006/relationships"><Relationship Id="rId3" Type="http://schemas.openxmlformats.org/officeDocument/2006/relationships/slide" Target="slide19.xml"/><Relationship Id="rId7"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slide" Target="slide4.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slide" Target="slide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hyperlink" Target="mailto:mmccoy@mayerbrown.com" TargetMode="External"/><Relationship Id="rId2" Type="http://schemas.openxmlformats.org/officeDocument/2006/relationships/hyperlink" Target="mailto:sperlman@mayerbrown.com" TargetMode="Externa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slide" Target="slide4.xml"/><Relationship Id="rId4" Type="http://schemas.openxmlformats.org/officeDocument/2006/relationships/hyperlink" Target="mailto:opottinger@mayerbrown.com" TargetMode="External"/></Relationships>
</file>

<file path=ppt/slides/_rels/slide20.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slide" Target="slide27.xml"/><Relationship Id="rId1" Type="http://schemas.openxmlformats.org/officeDocument/2006/relationships/slideLayout" Target="../slideLayouts/slideLayout10.xml"/><Relationship Id="rId6" Type="http://schemas.openxmlformats.org/officeDocument/2006/relationships/image" Target="../media/image14.png"/><Relationship Id="rId5" Type="http://schemas.openxmlformats.org/officeDocument/2006/relationships/slide" Target="slide2.xml"/><Relationship Id="rId4" Type="http://schemas.openxmlformats.org/officeDocument/2006/relationships/slide" Target="slide29.xml"/></Relationships>
</file>

<file path=ppt/slides/_rels/slide21.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2.png"/><Relationship Id="rId7" Type="http://schemas.openxmlformats.org/officeDocument/2006/relationships/slide" Target="slide2.xml"/><Relationship Id="rId2" Type="http://schemas.openxmlformats.org/officeDocument/2006/relationships/slide" Target="slide23.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13.png"/><Relationship Id="rId4" Type="http://schemas.openxmlformats.org/officeDocument/2006/relationships/slide" Target="slide22.xml"/></Relationships>
</file>

<file path=ppt/slides/_rels/slide22.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25.xml"/><Relationship Id="rId7"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10.xml"/><Relationship Id="rId6" Type="http://schemas.openxmlformats.org/officeDocument/2006/relationships/image" Target="../media/image13.png"/><Relationship Id="rId5" Type="http://schemas.openxmlformats.org/officeDocument/2006/relationships/slide" Target="slide24.xml"/><Relationship Id="rId4" Type="http://schemas.openxmlformats.org/officeDocument/2006/relationships/image" Target="../media/image12.png"/><Relationship Id="rId9" Type="http://schemas.openxmlformats.org/officeDocument/2006/relationships/image" Target="../media/image14.png"/></Relationships>
</file>

<file path=ppt/slides/_rels/slide23.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slide" Target="slide60.xml"/><Relationship Id="rId5" Type="http://schemas.openxmlformats.org/officeDocument/2006/relationships/image" Target="../media/image14.png"/><Relationship Id="rId4" Type="http://schemas.openxmlformats.org/officeDocument/2006/relationships/slide" Target="slide2.xml"/></Relationships>
</file>

<file path=ppt/slides/_rels/slide24.xml.rels><?xml version="1.0" encoding="UTF-8" standalone="yes"?>
<Relationships xmlns="http://schemas.openxmlformats.org/package/2006/relationships"><Relationship Id="rId3" Type="http://schemas.openxmlformats.org/officeDocument/2006/relationships/slide" Target="slide26.xml"/><Relationship Id="rId7"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8.png"/></Relationships>
</file>

<file path=ppt/slides/_rels/slide25.xml.rels><?xml version="1.0" encoding="UTF-8" standalone="yes"?>
<Relationships xmlns="http://schemas.openxmlformats.org/package/2006/relationships"><Relationship Id="rId3" Type="http://schemas.openxmlformats.org/officeDocument/2006/relationships/slide" Target="slide26.xml"/><Relationship Id="rId7"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8.png"/></Relationships>
</file>

<file path=ppt/slides/_rels/slide26.xml.rels><?xml version="1.0" encoding="UTF-8" standalone="yes"?>
<Relationships xmlns="http://schemas.openxmlformats.org/package/2006/relationships"><Relationship Id="rId3" Type="http://schemas.openxmlformats.org/officeDocument/2006/relationships/slide" Target="slide28.xml"/><Relationship Id="rId7" Type="http://schemas.openxmlformats.org/officeDocument/2006/relationships/image" Target="../media/image14.png"/><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slide" Target="slide29.xml"/></Relationships>
</file>

<file path=ppt/slides/_rels/slide2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slide" Target="slide45.xml"/><Relationship Id="rId7"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8.png"/></Relationships>
</file>

<file path=ppt/slides/_rels/slide2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5.png"/><Relationship Id="rId7" Type="http://schemas.openxmlformats.org/officeDocument/2006/relationships/slide" Target="slide2.xml"/><Relationship Id="rId2" Type="http://schemas.openxmlformats.org/officeDocument/2006/relationships/slide" Target="slide29.xml"/><Relationship Id="rId1" Type="http://schemas.openxmlformats.org/officeDocument/2006/relationships/slideLayout" Target="../slideLayouts/slideLayout10.xml"/><Relationship Id="rId6" Type="http://schemas.openxmlformats.org/officeDocument/2006/relationships/slide" Target="slide4.xml"/><Relationship Id="rId5" Type="http://schemas.openxmlformats.org/officeDocument/2006/relationships/image" Target="../media/image8.png"/><Relationship Id="rId10" Type="http://schemas.openxmlformats.org/officeDocument/2006/relationships/image" Target="../media/image16.png"/><Relationship Id="rId4" Type="http://schemas.openxmlformats.org/officeDocument/2006/relationships/slide" Target="slide30.xml"/><Relationship Id="rId9" Type="http://schemas.openxmlformats.org/officeDocument/2006/relationships/slide" Target="slide60.xml"/></Relationships>
</file>

<file path=ppt/slides/_rels/slide29.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slide" Target="slide60.xml"/><Relationship Id="rId5" Type="http://schemas.openxmlformats.org/officeDocument/2006/relationships/image" Target="../media/image14.png"/><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2.png"/><Relationship Id="rId7" Type="http://schemas.openxmlformats.org/officeDocument/2006/relationships/slide" Target="slide2.xml"/><Relationship Id="rId2" Type="http://schemas.openxmlformats.org/officeDocument/2006/relationships/slide" Target="slide32.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13.png"/><Relationship Id="rId4" Type="http://schemas.openxmlformats.org/officeDocument/2006/relationships/slide" Target="slide31.xml"/></Relationships>
</file>

<file path=ppt/slides/_rels/slide31.xml.rels><?xml version="1.0" encoding="UTF-8" standalone="yes"?>
<Relationships xmlns="http://schemas.openxmlformats.org/package/2006/relationships"><Relationship Id="rId8" Type="http://schemas.openxmlformats.org/officeDocument/2006/relationships/slide" Target="slide60.xml"/><Relationship Id="rId3" Type="http://schemas.openxmlformats.org/officeDocument/2006/relationships/slide" Target="slide45.xml"/><Relationship Id="rId7"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8.png"/><Relationship Id="rId9" Type="http://schemas.openxmlformats.org/officeDocument/2006/relationships/image" Target="../media/image16.png"/></Relationships>
</file>

<file path=ppt/slides/_rels/slide3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2.png"/><Relationship Id="rId7" Type="http://schemas.openxmlformats.org/officeDocument/2006/relationships/slide" Target="slide2.xml"/><Relationship Id="rId2" Type="http://schemas.openxmlformats.org/officeDocument/2006/relationships/slide" Target="slide36.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13.png"/><Relationship Id="rId4" Type="http://schemas.openxmlformats.org/officeDocument/2006/relationships/slide" Target="slide35.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slide" Target="slide60.xml"/><Relationship Id="rId5" Type="http://schemas.openxmlformats.org/officeDocument/2006/relationships/image" Target="../media/image14.png"/><Relationship Id="rId4" Type="http://schemas.openxmlformats.org/officeDocument/2006/relationships/slide" Target="slide2.xml"/></Relationships>
</file>

<file path=ppt/slides/_rels/slide34.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slide" Target="slide60.xml"/><Relationship Id="rId5" Type="http://schemas.openxmlformats.org/officeDocument/2006/relationships/image" Target="../media/image14.png"/><Relationship Id="rId4" Type="http://schemas.openxmlformats.org/officeDocument/2006/relationships/slide" Target="slide2.xml"/></Relationships>
</file>

<file path=ppt/slides/_rels/slide35.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2.png"/><Relationship Id="rId7" Type="http://schemas.openxmlformats.org/officeDocument/2006/relationships/slide" Target="slide2.xml"/><Relationship Id="rId2" Type="http://schemas.openxmlformats.org/officeDocument/2006/relationships/slide" Target="slide38.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13.png"/><Relationship Id="rId4" Type="http://schemas.openxmlformats.org/officeDocument/2006/relationships/slide" Target="slide37.xml"/></Relationships>
</file>

<file path=ppt/slides/_rels/slide36.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2.png"/><Relationship Id="rId7" Type="http://schemas.openxmlformats.org/officeDocument/2006/relationships/slide" Target="slide2.xml"/><Relationship Id="rId2" Type="http://schemas.openxmlformats.org/officeDocument/2006/relationships/slide" Target="slide38.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13.png"/><Relationship Id="rId4" Type="http://schemas.openxmlformats.org/officeDocument/2006/relationships/slide" Target="slide37.xml"/></Relationships>
</file>

<file path=ppt/slides/_rels/slide37.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5.png"/><Relationship Id="rId7" Type="http://schemas.openxmlformats.org/officeDocument/2006/relationships/slide" Target="slide2.xml"/><Relationship Id="rId2" Type="http://schemas.openxmlformats.org/officeDocument/2006/relationships/slide" Target="slide38.xml"/><Relationship Id="rId1" Type="http://schemas.openxmlformats.org/officeDocument/2006/relationships/slideLayout" Target="../slideLayouts/slideLayout10.xml"/><Relationship Id="rId6" Type="http://schemas.openxmlformats.org/officeDocument/2006/relationships/slide" Target="slide4.xml"/><Relationship Id="rId5" Type="http://schemas.openxmlformats.org/officeDocument/2006/relationships/image" Target="../media/image8.png"/><Relationship Id="rId4" Type="http://schemas.openxmlformats.org/officeDocument/2006/relationships/slide" Target="slide45.xml"/></Relationships>
</file>

<file path=ppt/slides/_rels/slide3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5.png"/><Relationship Id="rId1" Type="http://schemas.openxmlformats.org/officeDocument/2006/relationships/slideLayout" Target="../slideLayouts/slideLayout10.xml"/><Relationship Id="rId5" Type="http://schemas.openxmlformats.org/officeDocument/2006/relationships/image" Target="../media/image14.png"/><Relationship Id="rId4" Type="http://schemas.openxmlformats.org/officeDocument/2006/relationships/slide" Target="slide2.xml"/></Relationships>
</file>

<file path=ppt/slides/_rels/slide39.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4.xml"/><Relationship Id="rId7" Type="http://schemas.openxmlformats.org/officeDocument/2006/relationships/image" Target="../media/image13.png"/><Relationship Id="rId2" Type="http://schemas.openxmlformats.org/officeDocument/2006/relationships/slide" Target="slide40.xml"/><Relationship Id="rId1" Type="http://schemas.openxmlformats.org/officeDocument/2006/relationships/slideLayout" Target="../slideLayouts/slideLayout7.xml"/><Relationship Id="rId6" Type="http://schemas.openxmlformats.org/officeDocument/2006/relationships/slide" Target="slide41.xml"/><Relationship Id="rId5" Type="http://schemas.openxmlformats.org/officeDocument/2006/relationships/image" Target="../media/image12.png"/><Relationship Id="rId4" Type="http://schemas.openxmlformats.org/officeDocument/2006/relationships/slide" Target="slide44.xml"/><Relationship Id="rId9" Type="http://schemas.openxmlformats.org/officeDocument/2006/relationships/image" Target="../media/image14.png"/></Relationships>
</file>

<file path=ppt/slides/_rels/slide4.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slide" Target="slide5.xml"/><Relationship Id="rId1" Type="http://schemas.openxmlformats.org/officeDocument/2006/relationships/slideLayout" Target="../slideLayouts/slideLayout10.xml"/><Relationship Id="rId5" Type="http://schemas.openxmlformats.org/officeDocument/2006/relationships/slide" Target="slide53.xml"/><Relationship Id="rId4" Type="http://schemas.openxmlformats.org/officeDocument/2006/relationships/slide" Target="slide21.xml"/></Relationships>
</file>

<file path=ppt/slides/_rels/slide40.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slide" Target="slide4.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slide" Target="slide2.xml"/><Relationship Id="rId4" Type="http://schemas.openxmlformats.org/officeDocument/2006/relationships/image" Target="../media/image8.png"/></Relationships>
</file>

<file path=ppt/slides/_rels/slide41.xml.rels><?xml version="1.0" encoding="UTF-8" standalone="yes"?>
<Relationships xmlns="http://schemas.openxmlformats.org/package/2006/relationships"><Relationship Id="rId8" Type="http://schemas.openxmlformats.org/officeDocument/2006/relationships/slide" Target="slide60.xml"/><Relationship Id="rId3" Type="http://schemas.openxmlformats.org/officeDocument/2006/relationships/slide" Target="slide45.xml"/><Relationship Id="rId7"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8.png"/><Relationship Id="rId9" Type="http://schemas.openxmlformats.org/officeDocument/2006/relationships/image" Target="../media/image16.png"/></Relationships>
</file>

<file path=ppt/slides/_rels/slide4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 Target="slide43.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slide" Target="slide2.xml"/><Relationship Id="rId4" Type="http://schemas.openxmlformats.org/officeDocument/2006/relationships/image" Target="../media/image13.png"/></Relationships>
</file>

<file path=ppt/slides/_rels/slide43.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slide" Target="slide4.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slide" Target="slide2.xml"/><Relationship Id="rId4" Type="http://schemas.openxmlformats.org/officeDocument/2006/relationships/image" Target="../media/image8.png"/></Relationships>
</file>

<file path=ppt/slides/_rels/slide44.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slide" Target="slide60.xml"/><Relationship Id="rId5" Type="http://schemas.openxmlformats.org/officeDocument/2006/relationships/image" Target="../media/image14.png"/><Relationship Id="rId4" Type="http://schemas.openxmlformats.org/officeDocument/2006/relationships/slide" Target="slide2.xml"/></Relationships>
</file>

<file path=ppt/slides/_rels/slide45.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8.png"/><Relationship Id="rId7" Type="http://schemas.openxmlformats.org/officeDocument/2006/relationships/slide" Target="slide60.xml"/><Relationship Id="rId2" Type="http://schemas.openxmlformats.org/officeDocument/2006/relationships/slide" Target="slide46.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slide" Target="slide2.xml"/><Relationship Id="rId4" Type="http://schemas.openxmlformats.org/officeDocument/2006/relationships/slide" Target="slide4.xml"/></Relationships>
</file>

<file path=ppt/slides/_rels/slide46.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8.png"/><Relationship Id="rId7" Type="http://schemas.openxmlformats.org/officeDocument/2006/relationships/slide" Target="slide60.xml"/><Relationship Id="rId2" Type="http://schemas.openxmlformats.org/officeDocument/2006/relationships/slide" Target="slide47.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slide" Target="slide2.xml"/><Relationship Id="rId4" Type="http://schemas.openxmlformats.org/officeDocument/2006/relationships/slide" Target="slide4.xml"/></Relationships>
</file>

<file path=ppt/slides/_rels/slide4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48.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slide" Target="slide2.xml"/><Relationship Id="rId4" Type="http://schemas.openxmlformats.org/officeDocument/2006/relationships/slide" Target="slide4.xml"/></Relationships>
</file>

<file path=ppt/slides/_rels/slide4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49.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slide" Target="slide2.xml"/><Relationship Id="rId4" Type="http://schemas.openxmlformats.org/officeDocument/2006/relationships/slide" Target="slide4.xml"/></Relationships>
</file>

<file path=ppt/slides/_rels/slide49.xml.rels><?xml version="1.0" encoding="UTF-8" standalone="yes"?>
<Relationships xmlns="http://schemas.openxmlformats.org/package/2006/relationships"><Relationship Id="rId8" Type="http://schemas.openxmlformats.org/officeDocument/2006/relationships/slide" Target="slide60.xml"/><Relationship Id="rId3" Type="http://schemas.openxmlformats.org/officeDocument/2006/relationships/slide" Target="slide50.xml"/><Relationship Id="rId7"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8.png"/><Relationship Id="rId9" Type="http://schemas.openxmlformats.org/officeDocument/2006/relationships/image" Target="../media/image16.png"/></Relationships>
</file>

<file path=ppt/slides/_rels/slide5.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2.png"/><Relationship Id="rId7" Type="http://schemas.openxmlformats.org/officeDocument/2006/relationships/slide" Target="slide2.xml"/><Relationship Id="rId2" Type="http://schemas.openxmlformats.org/officeDocument/2006/relationships/slide" Target="slide7.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13.png"/><Relationship Id="rId4" Type="http://schemas.openxmlformats.org/officeDocument/2006/relationships/slide" Target="slide6.xml"/></Relationships>
</file>

<file path=ppt/slides/_rels/slide5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51.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slide" Target="slide2.xml"/><Relationship Id="rId4" Type="http://schemas.openxmlformats.org/officeDocument/2006/relationships/slide" Target="slide4.xml"/></Relationships>
</file>

<file path=ppt/slides/_rels/slide5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 Target="slide52.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slide" Target="slide2.xml"/><Relationship Id="rId4" Type="http://schemas.openxmlformats.org/officeDocument/2006/relationships/slide" Target="slide4.xml"/></Relationships>
</file>

<file path=ppt/slides/_rels/slide5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4.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53.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2.png"/><Relationship Id="rId7" Type="http://schemas.openxmlformats.org/officeDocument/2006/relationships/slide" Target="slide2.xml"/><Relationship Id="rId2" Type="http://schemas.openxmlformats.org/officeDocument/2006/relationships/slide" Target="slide55.xml"/><Relationship Id="rId1" Type="http://schemas.openxmlformats.org/officeDocument/2006/relationships/slideLayout" Target="../slideLayouts/slideLayout10.xml"/><Relationship Id="rId6" Type="http://schemas.openxmlformats.org/officeDocument/2006/relationships/slide" Target="slide4.xml"/><Relationship Id="rId5" Type="http://schemas.openxmlformats.org/officeDocument/2006/relationships/image" Target="../media/image13.png"/><Relationship Id="rId4" Type="http://schemas.openxmlformats.org/officeDocument/2006/relationships/slide" Target="slide54.xml"/></Relationships>
</file>

<file path=ppt/slides/_rels/slide54.xml.rels><?xml version="1.0" encoding="UTF-8" standalone="yes"?>
<Relationships xmlns="http://schemas.openxmlformats.org/package/2006/relationships"><Relationship Id="rId3" Type="http://schemas.openxmlformats.org/officeDocument/2006/relationships/slide" Target="slide56.xml"/><Relationship Id="rId7"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8.png"/></Relationships>
</file>

<file path=ppt/slides/_rels/slide55.xml.rels><?xml version="1.0" encoding="UTF-8" standalone="yes"?>
<Relationships xmlns="http://schemas.openxmlformats.org/package/2006/relationships"><Relationship Id="rId3" Type="http://schemas.openxmlformats.org/officeDocument/2006/relationships/slide" Target="slide56.xml"/><Relationship Id="rId7"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8.png"/></Relationships>
</file>

<file path=ppt/slides/_rels/slide56.xml.rels><?xml version="1.0" encoding="UTF-8" standalone="yes"?>
<Relationships xmlns="http://schemas.openxmlformats.org/package/2006/relationships"><Relationship Id="rId3" Type="http://schemas.openxmlformats.org/officeDocument/2006/relationships/slide" Target="slide58.xml"/><Relationship Id="rId7" Type="http://schemas.openxmlformats.org/officeDocument/2006/relationships/image" Target="../media/image14.png"/><Relationship Id="rId2" Type="http://schemas.openxmlformats.org/officeDocument/2006/relationships/slide" Target="slide57.xml"/><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slide" Target="slide59.xml"/></Relationships>
</file>

<file path=ppt/slides/_rels/slide57.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slide" Target="slide45.xml"/><Relationship Id="rId7"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slide" Target="slide60.xml"/><Relationship Id="rId5" Type="http://schemas.openxmlformats.org/officeDocument/2006/relationships/slide" Target="slide4.xml"/><Relationship Id="rId4" Type="http://schemas.openxmlformats.org/officeDocument/2006/relationships/image" Target="../media/image8.png"/></Relationships>
</file>

<file path=ppt/slides/_rels/slide58.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4.png"/><Relationship Id="rId2" Type="http://schemas.openxmlformats.org/officeDocument/2006/relationships/slide" Target="slide35.xml"/><Relationship Id="rId1" Type="http://schemas.openxmlformats.org/officeDocument/2006/relationships/slideLayout" Target="../slideLayouts/slideLayout10.xml"/><Relationship Id="rId6" Type="http://schemas.openxmlformats.org/officeDocument/2006/relationships/slide" Target="slide4.xml"/><Relationship Id="rId5" Type="http://schemas.openxmlformats.org/officeDocument/2006/relationships/image" Target="../media/image8.png"/><Relationship Id="rId4" Type="http://schemas.openxmlformats.org/officeDocument/2006/relationships/slide" Target="slide39.xml"/></Relationships>
</file>

<file path=ppt/slides/_rels/slide59.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image" Target="../media/image16.png"/><Relationship Id="rId5" Type="http://schemas.openxmlformats.org/officeDocument/2006/relationships/slide" Target="slide60.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slide" Target="slide8.xml"/><Relationship Id="rId7" Type="http://schemas.openxmlformats.org/officeDocument/2006/relationships/slide" Target="slide2.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slide" Target="slide7.xml"/><Relationship Id="rId4" Type="http://schemas.openxmlformats.org/officeDocument/2006/relationships/image" Target="../media/image12.png"/></Relationships>
</file>

<file path=ppt/slides/_rels/slide60.xml.rels><?xml version="1.0" encoding="UTF-8" standalone="yes"?>
<Relationships xmlns="http://schemas.openxmlformats.org/package/2006/relationships"><Relationship Id="rId3" Type="http://schemas.openxmlformats.org/officeDocument/2006/relationships/slide" Target="slide60.xml"/><Relationship Id="rId2" Type="http://schemas.openxmlformats.org/officeDocument/2006/relationships/image" Target="../media/image17.png"/><Relationship Id="rId1" Type="http://schemas.openxmlformats.org/officeDocument/2006/relationships/slideLayout" Target="../slideLayouts/slideLayout10.xml"/><Relationship Id="rId4" Type="http://schemas.openxmlformats.org/officeDocument/2006/relationships/image" Target="../media/image18.jpeg"/></Relationships>
</file>

<file path=ppt/slides/_rels/slide7.xml.rels><?xml version="1.0" encoding="UTF-8" standalone="yes"?>
<Relationships xmlns="http://schemas.openxmlformats.org/package/2006/relationships"><Relationship Id="rId3" Type="http://schemas.openxmlformats.org/officeDocument/2006/relationships/slide" Target="slide11.xml"/><Relationship Id="rId7"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slide" Target="slide11.xml"/><Relationship Id="rId7"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slide" Target="slide11.xml"/><Relationship Id="rId7"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163" y="1342264"/>
            <a:ext cx="7892904" cy="1117854"/>
          </a:xfrm>
        </p:spPr>
        <p:txBody>
          <a:bodyPr/>
          <a:lstStyle/>
          <a:p>
            <a:r>
              <a:rPr lang="en-US" sz="4800" b="1" dirty="0"/>
              <a:t>Navigating Hart-Scott-</a:t>
            </a:r>
            <a:r>
              <a:rPr lang="en-US" sz="4800" b="1" dirty="0" err="1"/>
              <a:t>Rodino</a:t>
            </a:r>
            <a:r>
              <a:rPr lang="en-US" sz="4800" b="1" dirty="0"/>
              <a:t> Act Filing Requirements (2021)</a:t>
            </a:r>
            <a:endParaRPr lang="en-US" dirty="0"/>
          </a:p>
        </p:txBody>
      </p:sp>
      <p:sp>
        <p:nvSpPr>
          <p:cNvPr id="11" name="TextBox 9"/>
          <p:cNvSpPr txBox="1">
            <a:spLocks noChangeArrowheads="1"/>
          </p:cNvSpPr>
          <p:nvPr/>
        </p:nvSpPr>
        <p:spPr bwMode="auto">
          <a:xfrm>
            <a:off x="790739" y="4355582"/>
            <a:ext cx="2294993" cy="53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Calibri" pitchFamily="34" charset="0"/>
              </a:defRPr>
            </a:lvl1pPr>
            <a:lvl2pPr marL="742950" indent="-285750" eaLnBrk="0" hangingPunct="0">
              <a:defRPr>
                <a:solidFill>
                  <a:schemeClr val="tx1"/>
                </a:solidFill>
                <a:latin typeface="Calibri" pitchFamily="34" charset="0"/>
                <a:cs typeface="Calibri" pitchFamily="34" charset="0"/>
              </a:defRPr>
            </a:lvl2pPr>
            <a:lvl3pPr marL="1143000" indent="-228600" eaLnBrk="0" hangingPunct="0">
              <a:defRPr>
                <a:solidFill>
                  <a:schemeClr val="tx1"/>
                </a:solidFill>
                <a:latin typeface="Calibri" pitchFamily="34" charset="0"/>
                <a:cs typeface="Calibri" pitchFamily="34" charset="0"/>
              </a:defRPr>
            </a:lvl3pPr>
            <a:lvl4pPr marL="1600200" indent="-228600" eaLnBrk="0" hangingPunct="0">
              <a:defRPr>
                <a:solidFill>
                  <a:schemeClr val="tx1"/>
                </a:solidFill>
                <a:latin typeface="Calibri" pitchFamily="34" charset="0"/>
                <a:cs typeface="Calibri" pitchFamily="34" charset="0"/>
              </a:defRPr>
            </a:lvl4pPr>
            <a:lvl5pPr marL="2057400" indent="-228600" eaLnBrk="0" hangingPunct="0">
              <a:defRPr>
                <a:solidFill>
                  <a:schemeClr val="tx1"/>
                </a:solidFill>
                <a:latin typeface="Calibri" pitchFamily="34" charset="0"/>
                <a:cs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cs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cs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cs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cs typeface="Calibri" pitchFamily="34" charset="0"/>
              </a:defRPr>
            </a:lvl9pPr>
          </a:lstStyle>
          <a:p>
            <a:pPr eaLnBrk="1" hangingPunct="1"/>
            <a:r>
              <a:rPr lang="en-US" sz="1050" dirty="0">
                <a:solidFill>
                  <a:schemeClr val="tx2"/>
                </a:solidFill>
                <a:latin typeface="Segoe UI" panose="020B0502040204020203" pitchFamily="34" charset="0"/>
                <a:cs typeface="Segoe UI" panose="020B0502040204020203" pitchFamily="34" charset="0"/>
              </a:rPr>
              <a:t>Scott P. Perlman</a:t>
            </a:r>
          </a:p>
          <a:p>
            <a:pPr eaLnBrk="1" hangingPunct="1"/>
            <a:r>
              <a:rPr lang="en-US" sz="900" dirty="0">
                <a:solidFill>
                  <a:schemeClr val="bg1">
                    <a:lumMod val="50000"/>
                  </a:schemeClr>
                </a:solidFill>
              </a:rPr>
              <a:t>sperlman@mayerbrown.com</a:t>
            </a:r>
          </a:p>
          <a:p>
            <a:pPr eaLnBrk="1" hangingPunct="1">
              <a:spcAft>
                <a:spcPts val="900"/>
              </a:spcAft>
            </a:pPr>
            <a:r>
              <a:rPr lang="en-US" sz="900" dirty="0">
                <a:solidFill>
                  <a:schemeClr val="bg1">
                    <a:lumMod val="50000"/>
                  </a:schemeClr>
                </a:solidFill>
              </a:rPr>
              <a:t>(202) 263-3201</a:t>
            </a:r>
          </a:p>
        </p:txBody>
      </p:sp>
      <p:sp>
        <p:nvSpPr>
          <p:cNvPr id="12" name="TextBox 10"/>
          <p:cNvSpPr txBox="1">
            <a:spLocks noChangeArrowheads="1"/>
          </p:cNvSpPr>
          <p:nvPr/>
        </p:nvSpPr>
        <p:spPr bwMode="auto">
          <a:xfrm>
            <a:off x="2372960" y="4332477"/>
            <a:ext cx="2123597" cy="55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Calibri" pitchFamily="34" charset="0"/>
              </a:defRPr>
            </a:lvl1pPr>
            <a:lvl2pPr marL="742950" indent="-285750" eaLnBrk="0" hangingPunct="0">
              <a:defRPr>
                <a:solidFill>
                  <a:schemeClr val="tx1"/>
                </a:solidFill>
                <a:latin typeface="Calibri" pitchFamily="34" charset="0"/>
                <a:cs typeface="Calibri" pitchFamily="34" charset="0"/>
              </a:defRPr>
            </a:lvl2pPr>
            <a:lvl3pPr marL="1143000" indent="-228600" eaLnBrk="0" hangingPunct="0">
              <a:defRPr>
                <a:solidFill>
                  <a:schemeClr val="tx1"/>
                </a:solidFill>
                <a:latin typeface="Calibri" pitchFamily="34" charset="0"/>
                <a:cs typeface="Calibri" pitchFamily="34" charset="0"/>
              </a:defRPr>
            </a:lvl3pPr>
            <a:lvl4pPr marL="1600200" indent="-228600" eaLnBrk="0" hangingPunct="0">
              <a:defRPr>
                <a:solidFill>
                  <a:schemeClr val="tx1"/>
                </a:solidFill>
                <a:latin typeface="Calibri" pitchFamily="34" charset="0"/>
                <a:cs typeface="Calibri" pitchFamily="34" charset="0"/>
              </a:defRPr>
            </a:lvl4pPr>
            <a:lvl5pPr marL="2057400" indent="-228600" eaLnBrk="0" hangingPunct="0">
              <a:defRPr>
                <a:solidFill>
                  <a:schemeClr val="tx1"/>
                </a:solidFill>
                <a:latin typeface="Calibri" pitchFamily="34" charset="0"/>
                <a:cs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cs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cs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cs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cs typeface="Calibri" pitchFamily="34" charset="0"/>
              </a:defRPr>
            </a:lvl9pPr>
          </a:lstStyle>
          <a:p>
            <a:pPr eaLnBrk="1" hangingPunct="1">
              <a:spcAft>
                <a:spcPts val="200"/>
              </a:spcAft>
              <a:buClr>
                <a:srgbClr val="FAA818"/>
              </a:buClr>
            </a:pPr>
            <a:r>
              <a:rPr lang="en-US" sz="1050" dirty="0">
                <a:solidFill>
                  <a:schemeClr val="tx2"/>
                </a:solidFill>
                <a:latin typeface="Segoe UI" panose="020B0502040204020203" pitchFamily="34" charset="0"/>
                <a:cs typeface="Segoe UI" panose="020B0502040204020203" pitchFamily="34" charset="0"/>
              </a:rPr>
              <a:t>Meytal McCoy</a:t>
            </a:r>
          </a:p>
          <a:p>
            <a:pPr eaLnBrk="1" hangingPunct="1"/>
            <a:r>
              <a:rPr lang="en-US" sz="900" dirty="0">
                <a:solidFill>
                  <a:schemeClr val="bg1">
                    <a:lumMod val="50000"/>
                  </a:schemeClr>
                </a:solidFill>
              </a:rPr>
              <a:t>mmccoy@mayerbrown.com</a:t>
            </a:r>
          </a:p>
          <a:p>
            <a:pPr eaLnBrk="1" hangingPunct="1"/>
            <a:r>
              <a:rPr lang="en-US" sz="900" dirty="0">
                <a:solidFill>
                  <a:schemeClr val="bg1">
                    <a:lumMod val="50000"/>
                  </a:schemeClr>
                </a:solidFill>
              </a:rPr>
              <a:t>(202) 263-3898</a:t>
            </a:r>
          </a:p>
        </p:txBody>
      </p:sp>
      <p:sp>
        <p:nvSpPr>
          <p:cNvPr id="13" name="TextBox 10"/>
          <p:cNvSpPr txBox="1">
            <a:spLocks noChangeArrowheads="1"/>
          </p:cNvSpPr>
          <p:nvPr/>
        </p:nvSpPr>
        <p:spPr bwMode="auto">
          <a:xfrm>
            <a:off x="3897274" y="4332477"/>
            <a:ext cx="2123597" cy="55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Calibri" pitchFamily="34" charset="0"/>
              </a:defRPr>
            </a:lvl1pPr>
            <a:lvl2pPr marL="742950" indent="-285750" eaLnBrk="0" hangingPunct="0">
              <a:defRPr>
                <a:solidFill>
                  <a:schemeClr val="tx1"/>
                </a:solidFill>
                <a:latin typeface="Calibri" pitchFamily="34" charset="0"/>
                <a:cs typeface="Calibri" pitchFamily="34" charset="0"/>
              </a:defRPr>
            </a:lvl2pPr>
            <a:lvl3pPr marL="1143000" indent="-228600" eaLnBrk="0" hangingPunct="0">
              <a:defRPr>
                <a:solidFill>
                  <a:schemeClr val="tx1"/>
                </a:solidFill>
                <a:latin typeface="Calibri" pitchFamily="34" charset="0"/>
                <a:cs typeface="Calibri" pitchFamily="34" charset="0"/>
              </a:defRPr>
            </a:lvl3pPr>
            <a:lvl4pPr marL="1600200" indent="-228600" eaLnBrk="0" hangingPunct="0">
              <a:defRPr>
                <a:solidFill>
                  <a:schemeClr val="tx1"/>
                </a:solidFill>
                <a:latin typeface="Calibri" pitchFamily="34" charset="0"/>
                <a:cs typeface="Calibri" pitchFamily="34" charset="0"/>
              </a:defRPr>
            </a:lvl4pPr>
            <a:lvl5pPr marL="2057400" indent="-228600" eaLnBrk="0" hangingPunct="0">
              <a:defRPr>
                <a:solidFill>
                  <a:schemeClr val="tx1"/>
                </a:solidFill>
                <a:latin typeface="Calibri" pitchFamily="34" charset="0"/>
                <a:cs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cs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cs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cs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cs typeface="Calibri" pitchFamily="34" charset="0"/>
              </a:defRPr>
            </a:lvl9pPr>
          </a:lstStyle>
          <a:p>
            <a:pPr eaLnBrk="1" hangingPunct="1">
              <a:spcAft>
                <a:spcPts val="200"/>
              </a:spcAft>
              <a:buClr>
                <a:srgbClr val="FAA818"/>
              </a:buClr>
            </a:pPr>
            <a:r>
              <a:rPr lang="en-US" sz="1050" dirty="0">
                <a:solidFill>
                  <a:schemeClr val="tx2"/>
                </a:solidFill>
                <a:latin typeface="Segoe UI" panose="020B0502040204020203" pitchFamily="34" charset="0"/>
                <a:cs typeface="Segoe UI" panose="020B0502040204020203" pitchFamily="34" charset="0"/>
              </a:rPr>
              <a:t>Oral Pottinger</a:t>
            </a:r>
          </a:p>
          <a:p>
            <a:pPr eaLnBrk="1" hangingPunct="1"/>
            <a:r>
              <a:rPr lang="en-US" sz="900" dirty="0">
                <a:solidFill>
                  <a:schemeClr val="bg1">
                    <a:lumMod val="50000"/>
                  </a:schemeClr>
                </a:solidFill>
              </a:rPr>
              <a:t>opottinger@mayerbrown.com</a:t>
            </a:r>
          </a:p>
          <a:p>
            <a:pPr eaLnBrk="1" hangingPunct="1"/>
            <a:r>
              <a:rPr lang="en-US" sz="900" dirty="0">
                <a:solidFill>
                  <a:schemeClr val="bg1">
                    <a:lumMod val="50000"/>
                  </a:schemeClr>
                </a:solidFill>
              </a:rPr>
              <a:t>(202) 263-3218</a:t>
            </a:r>
          </a:p>
        </p:txBody>
      </p:sp>
      <p:pic>
        <p:nvPicPr>
          <p:cNvPr id="16" name="Picture 12"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32226" y="4342993"/>
            <a:ext cx="749231" cy="46511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86676" y="3554129"/>
            <a:ext cx="553242" cy="829864"/>
          </a:xfrm>
          <a:prstGeom prst="rect">
            <a:avLst/>
          </a:prstGeom>
        </p:spPr>
      </p:pic>
      <p:pic>
        <p:nvPicPr>
          <p:cNvPr id="18" name="Picture 1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76649" y="3551889"/>
            <a:ext cx="554736" cy="832104"/>
          </a:xfrm>
          <a:prstGeom prst="rect">
            <a:avLst/>
          </a:prstGeom>
        </p:spPr>
      </p:pic>
      <p:pic>
        <p:nvPicPr>
          <p:cNvPr id="19" name="Picture 1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00963" y="3551889"/>
            <a:ext cx="554736" cy="832104"/>
          </a:xfrm>
          <a:prstGeom prst="rect">
            <a:avLst/>
          </a:prstGeom>
        </p:spPr>
      </p:pic>
    </p:spTree>
    <p:extLst>
      <p:ext uri="{BB962C8B-B14F-4D97-AF65-F5344CB8AC3E}">
        <p14:creationId xmlns:p14="http://schemas.microsoft.com/office/powerpoint/2010/main" val="701372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9"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2989" y="1533842"/>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itle 1"/>
          <p:cNvSpPr>
            <a:spLocks noGrp="1"/>
          </p:cNvSpPr>
          <p:nvPr>
            <p:ph type="title"/>
          </p:nvPr>
        </p:nvSpPr>
        <p:spPr>
          <a:xfrm>
            <a:off x="908274" y="480581"/>
            <a:ext cx="5992415" cy="492919"/>
          </a:xfrm>
        </p:spPr>
        <p:txBody>
          <a:bodyPr/>
          <a:lstStyle/>
          <a:p>
            <a:pPr eaLnBrk="1" hangingPunct="1"/>
            <a:r>
              <a:rPr lang="en-US" dirty="0" smtClean="0"/>
              <a:t>Valuing Voting Securities</a:t>
            </a:r>
          </a:p>
        </p:txBody>
      </p:sp>
      <p:sp>
        <p:nvSpPr>
          <p:cNvPr id="8" name="TextBox 7"/>
          <p:cNvSpPr txBox="1"/>
          <p:nvPr/>
        </p:nvSpPr>
        <p:spPr>
          <a:xfrm>
            <a:off x="2819291" y="2599055"/>
            <a:ext cx="3471863" cy="705642"/>
          </a:xfrm>
          <a:prstGeom prst="rect">
            <a:avLst/>
          </a:prstGeom>
        </p:spPr>
        <p:txBody>
          <a:bodyPr>
            <a:spAutoFit/>
          </a:bodyPr>
          <a:lstStyle/>
          <a:p>
            <a:pPr algn="ctr">
              <a:lnSpc>
                <a:spcPts val="2475"/>
              </a:lnSpc>
              <a:defRPr/>
            </a:pPr>
            <a:r>
              <a:rPr lang="en-US" b="1" dirty="0">
                <a:solidFill>
                  <a:schemeClr val="bg1"/>
                </a:solidFill>
              </a:rPr>
              <a:t>The Value </a:t>
            </a:r>
            <a:r>
              <a:rPr lang="en-US" b="1" dirty="0">
                <a:solidFill>
                  <a:schemeClr val="bg1"/>
                </a:solidFill>
              </a:rPr>
              <a:t>Is the Fair </a:t>
            </a:r>
            <a:r>
              <a:rPr lang="en-US" b="1" dirty="0">
                <a:solidFill>
                  <a:schemeClr val="bg1"/>
                </a:solidFill>
              </a:rPr>
              <a:t>Market Value of the Voting Securities</a:t>
            </a:r>
          </a:p>
        </p:txBody>
      </p:sp>
      <p:pic>
        <p:nvPicPr>
          <p:cNvPr id="11270" name="Picture 12"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8"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40082931"/>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4"/>
          <p:cNvSpPr txBox="1">
            <a:spLocks/>
          </p:cNvSpPr>
          <p:nvPr/>
        </p:nvSpPr>
        <p:spPr>
          <a:xfrm>
            <a:off x="1534503" y="1313588"/>
            <a:ext cx="6171009" cy="689372"/>
          </a:xfrm>
          <a:prstGeom prst="rect">
            <a:avLst/>
          </a:prstGeom>
        </p:spPr>
        <p:txBody>
          <a:bodyPr/>
          <a:lstStyle/>
          <a:p>
            <a:pPr>
              <a:lnSpc>
                <a:spcPts val="2025"/>
              </a:lnSpc>
              <a:spcAft>
                <a:spcPts val="900"/>
              </a:spcAft>
              <a:buClr>
                <a:schemeClr val="accent1"/>
              </a:buClr>
              <a:defRPr/>
            </a:pPr>
            <a:r>
              <a:rPr lang="en-US" sz="1500" i="1" dirty="0"/>
              <a:t>Add </a:t>
            </a:r>
            <a:r>
              <a:rPr lang="en-US" sz="1500" i="1" dirty="0"/>
              <a:t>the value of any voting securities </a:t>
            </a:r>
            <a:r>
              <a:rPr lang="en-US" sz="1500" i="1" dirty="0"/>
              <a:t>already held to the value of the voting securities being acquired </a:t>
            </a:r>
            <a:r>
              <a:rPr lang="en-US" sz="1500" i="1" dirty="0">
                <a:hlinkClick r:id="rId2" action="ppaction://hlinksldjump"/>
              </a:rPr>
              <a:t>(CALCULATION HELP)</a:t>
            </a:r>
            <a:endParaRPr lang="en-US" sz="1500" i="1" dirty="0"/>
          </a:p>
          <a:p>
            <a:pPr>
              <a:lnSpc>
                <a:spcPts val="2025"/>
              </a:lnSpc>
              <a:spcAft>
                <a:spcPts val="900"/>
              </a:spcAft>
              <a:buClr>
                <a:schemeClr val="accent1"/>
              </a:buClr>
              <a:defRPr/>
            </a:pPr>
            <a:endParaRPr lang="en-US" sz="1500" i="1" dirty="0"/>
          </a:p>
          <a:p>
            <a:pPr marL="547688" lvl="1" indent="-204788">
              <a:lnSpc>
                <a:spcPts val="2025"/>
              </a:lnSpc>
              <a:spcAft>
                <a:spcPts val="900"/>
              </a:spcAft>
              <a:buClr>
                <a:schemeClr val="accent1"/>
              </a:buClr>
              <a:defRPr/>
            </a:pPr>
            <a:endParaRPr lang="en-US" sz="1500" i="1" dirty="0"/>
          </a:p>
          <a:p>
            <a:pPr marL="547688" lvl="1" indent="-204788">
              <a:lnSpc>
                <a:spcPts val="2025"/>
              </a:lnSpc>
              <a:spcAft>
                <a:spcPts val="900"/>
              </a:spcAft>
              <a:buClr>
                <a:schemeClr val="accent1"/>
              </a:buClr>
              <a:defRPr/>
            </a:pPr>
            <a:endParaRPr lang="en-US" sz="1650" i="1" dirty="0"/>
          </a:p>
        </p:txBody>
      </p:sp>
      <p:sp>
        <p:nvSpPr>
          <p:cNvPr id="12291" name="Title 3"/>
          <p:cNvSpPr>
            <a:spLocks noGrp="1"/>
          </p:cNvSpPr>
          <p:nvPr>
            <p:ph type="title"/>
          </p:nvPr>
        </p:nvSpPr>
        <p:spPr>
          <a:xfrm>
            <a:off x="912468" y="498206"/>
            <a:ext cx="5992415" cy="492919"/>
          </a:xfrm>
        </p:spPr>
        <p:txBody>
          <a:bodyPr/>
          <a:lstStyle/>
          <a:p>
            <a:pPr eaLnBrk="1" hangingPunct="1"/>
            <a:r>
              <a:rPr lang="en-US" dirty="0" smtClean="0"/>
              <a:t>Is an HSR Filing Required?</a:t>
            </a:r>
          </a:p>
        </p:txBody>
      </p:sp>
      <p:sp>
        <p:nvSpPr>
          <p:cNvPr id="15" name="Rectangle 14">
            <a:hlinkClick r:id="rId3" action="ppaction://hlinksldjump"/>
          </p:cNvPr>
          <p:cNvSpPr/>
          <p:nvPr/>
        </p:nvSpPr>
        <p:spPr>
          <a:xfrm>
            <a:off x="2461405" y="2014319"/>
            <a:ext cx="4317206" cy="796529"/>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Total </a:t>
            </a:r>
            <a:r>
              <a:rPr lang="en-US" b="1" dirty="0"/>
              <a:t>Value </a:t>
            </a:r>
            <a:r>
              <a:rPr lang="en-US" b="1" dirty="0"/>
              <a:t>Exceeds $368 </a:t>
            </a:r>
            <a:r>
              <a:rPr lang="en-US" b="1" dirty="0"/>
              <a:t>Million?</a:t>
            </a:r>
          </a:p>
        </p:txBody>
      </p:sp>
      <p:sp>
        <p:nvSpPr>
          <p:cNvPr id="16" name="Rectangle 15">
            <a:hlinkClick r:id="rId4" action="ppaction://hlinksldjump"/>
          </p:cNvPr>
          <p:cNvSpPr/>
          <p:nvPr/>
        </p:nvSpPr>
        <p:spPr>
          <a:xfrm>
            <a:off x="2462595" y="3066831"/>
            <a:ext cx="4318397" cy="796529"/>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sz="1700" b="1" dirty="0"/>
              <a:t>Total </a:t>
            </a:r>
            <a:r>
              <a:rPr lang="en-US" sz="1700" b="1" dirty="0"/>
              <a:t>Value </a:t>
            </a:r>
            <a:r>
              <a:rPr lang="en-US" sz="1700" b="1" dirty="0"/>
              <a:t>Is Less </a:t>
            </a:r>
            <a:r>
              <a:rPr lang="en-US" sz="1700" b="1" dirty="0"/>
              <a:t>Than or Equal to </a:t>
            </a:r>
            <a:r>
              <a:rPr lang="en-US" sz="1700" b="1" dirty="0"/>
              <a:t>$368 </a:t>
            </a:r>
            <a:r>
              <a:rPr lang="en-US" sz="1700" b="1" dirty="0"/>
              <a:t>Million and </a:t>
            </a:r>
            <a:r>
              <a:rPr lang="en-US" sz="1700" b="1" dirty="0"/>
              <a:t>More </a:t>
            </a:r>
            <a:r>
              <a:rPr lang="en-US" sz="1700" b="1" dirty="0">
                <a:solidFill>
                  <a:schemeClr val="bg1"/>
                </a:solidFill>
              </a:rPr>
              <a:t>T</a:t>
            </a:r>
            <a:r>
              <a:rPr lang="en-US" sz="1700" b="1" dirty="0"/>
              <a:t>han $92 </a:t>
            </a:r>
            <a:r>
              <a:rPr lang="en-US" sz="1700" b="1" dirty="0"/>
              <a:t>Million?</a:t>
            </a:r>
          </a:p>
        </p:txBody>
      </p:sp>
      <p:sp>
        <p:nvSpPr>
          <p:cNvPr id="17" name="Rectangle 16">
            <a:hlinkClick r:id="rId5" action="ppaction://hlinksldjump"/>
          </p:cNvPr>
          <p:cNvSpPr/>
          <p:nvPr/>
        </p:nvSpPr>
        <p:spPr>
          <a:xfrm>
            <a:off x="2461405" y="4101779"/>
            <a:ext cx="4318397" cy="796529"/>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Total </a:t>
            </a:r>
            <a:r>
              <a:rPr lang="en-US" b="1" dirty="0"/>
              <a:t>Value </a:t>
            </a:r>
            <a:r>
              <a:rPr lang="en-US" b="1" dirty="0"/>
              <a:t>Is $92 </a:t>
            </a:r>
            <a:r>
              <a:rPr lang="en-US" b="1" dirty="0"/>
              <a:t>Million or </a:t>
            </a:r>
            <a:r>
              <a:rPr lang="en-US" b="1" dirty="0"/>
              <a:t>Less?</a:t>
            </a:r>
            <a:endParaRPr lang="en-US" b="1" dirty="0"/>
          </a:p>
        </p:txBody>
      </p:sp>
      <p:pic>
        <p:nvPicPr>
          <p:cNvPr id="8" name="Picture 7" descr="START OVER.png">
            <a:hlinkClick r:id="rId6" action="ppaction://hlinksldjump"/>
          </p:cNvPr>
          <p:cNvPicPr>
            <a:picLocks noChangeAspect="1"/>
          </p:cNvPicPr>
          <p:nvPr/>
        </p:nvPicPr>
        <p:blipFill>
          <a:blip r:embed="rId7" cstate="print"/>
          <a:stretch>
            <a:fillRect/>
          </a:stretch>
        </p:blipFill>
        <p:spPr>
          <a:xfrm>
            <a:off x="1030493" y="4256643"/>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15728723"/>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3"/>
          <p:cNvSpPr>
            <a:spLocks noGrp="1"/>
          </p:cNvSpPr>
          <p:nvPr>
            <p:ph type="title"/>
          </p:nvPr>
        </p:nvSpPr>
        <p:spPr>
          <a:xfrm>
            <a:off x="885039" y="178055"/>
            <a:ext cx="7315199" cy="821850"/>
          </a:xfrm>
        </p:spPr>
        <p:txBody>
          <a:bodyPr/>
          <a:lstStyle/>
          <a:p>
            <a:pPr eaLnBrk="1" hangingPunct="1"/>
            <a:r>
              <a:rPr lang="en-US" dirty="0"/>
              <a:t>Calculating the Value of Voting Securities Already Held</a:t>
            </a:r>
          </a:p>
        </p:txBody>
      </p:sp>
      <p:sp>
        <p:nvSpPr>
          <p:cNvPr id="41987" name="Content Placeholder 4"/>
          <p:cNvSpPr>
            <a:spLocks noGrp="1"/>
          </p:cNvSpPr>
          <p:nvPr>
            <p:ph idx="1"/>
          </p:nvPr>
        </p:nvSpPr>
        <p:spPr>
          <a:xfrm>
            <a:off x="1436780" y="1592619"/>
            <a:ext cx="5992415" cy="2262188"/>
          </a:xfrm>
        </p:spPr>
        <p:txBody>
          <a:bodyPr/>
          <a:lstStyle/>
          <a:p>
            <a:pPr eaLnBrk="1" hangingPunct="1"/>
            <a:r>
              <a:rPr lang="en-US" dirty="0" smtClean="0"/>
              <a:t>To calculate the value of voting securities already held, first determine if the voting securities are publicly traded. </a:t>
            </a:r>
          </a:p>
          <a:p>
            <a:pPr lvl="1" eaLnBrk="1" hangingPunct="1"/>
            <a:r>
              <a:rPr lang="en-US" dirty="0" smtClean="0"/>
              <a:t>Publicly traded voting securities that were held prior to the current transaction are valued at the publicly traded market price.</a:t>
            </a:r>
          </a:p>
          <a:p>
            <a:pPr lvl="1" eaLnBrk="1" hangingPunct="1"/>
            <a:r>
              <a:rPr lang="en-US" dirty="0" smtClean="0"/>
              <a:t>Non-publicly traded voting securities that were held prior to the current transaction are valued at fair market value. </a:t>
            </a:r>
          </a:p>
        </p:txBody>
      </p:sp>
      <p:sp>
        <p:nvSpPr>
          <p:cNvPr id="5" name="Rectangle 4">
            <a:hlinkClick r:id="" action="ppaction://noaction"/>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6" name="Picture 6" descr="next.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START OVER.png">
            <a:hlinkClick r:id="rId4" action="ppaction://hlinksldjump"/>
          </p:cNvPr>
          <p:cNvPicPr>
            <a:picLocks noChangeAspect="1"/>
          </p:cNvPicPr>
          <p:nvPr/>
        </p:nvPicPr>
        <p:blipFill>
          <a:blip r:embed="rId5"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813647618"/>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9"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2989" y="1393199"/>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8"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Title 1"/>
          <p:cNvSpPr>
            <a:spLocks noGrp="1"/>
          </p:cNvSpPr>
          <p:nvPr>
            <p:ph type="title"/>
          </p:nvPr>
        </p:nvSpPr>
        <p:spPr>
          <a:xfrm>
            <a:off x="940920" y="479063"/>
            <a:ext cx="5992415" cy="492919"/>
          </a:xfrm>
        </p:spPr>
        <p:txBody>
          <a:bodyPr/>
          <a:lstStyle/>
          <a:p>
            <a:pPr eaLnBrk="1" hangingPunct="1"/>
            <a:r>
              <a:rPr lang="en-US" dirty="0" smtClean="0"/>
              <a:t>Is an HSR Filing Required? </a:t>
            </a:r>
          </a:p>
        </p:txBody>
      </p:sp>
      <p:sp>
        <p:nvSpPr>
          <p:cNvPr id="13318" name="TextBox 4"/>
          <p:cNvSpPr txBox="1">
            <a:spLocks noChangeArrowheads="1"/>
          </p:cNvSpPr>
          <p:nvPr/>
        </p:nvSpPr>
        <p:spPr bwMode="auto">
          <a:xfrm>
            <a:off x="2770550" y="2458412"/>
            <a:ext cx="3402806" cy="705642"/>
          </a:xfrm>
          <a:prstGeom prst="rect">
            <a:avLst/>
          </a:prstGeom>
        </p:spPr>
        <p:txBody>
          <a:bodyPr>
            <a:spAutoFit/>
          </a:bodyPr>
          <a:lstStyle/>
          <a:p>
            <a:pPr algn="ctr">
              <a:lnSpc>
                <a:spcPts val="2475"/>
              </a:lnSpc>
              <a:spcAft>
                <a:spcPts val="900"/>
              </a:spcAft>
              <a:buClr>
                <a:schemeClr val="accent1"/>
              </a:buClr>
              <a:defRPr/>
            </a:pPr>
            <a:r>
              <a:rPr lang="en-US" b="1" dirty="0">
                <a:solidFill>
                  <a:schemeClr val="bg1"/>
                </a:solidFill>
              </a:rPr>
              <a:t>An HSR </a:t>
            </a:r>
            <a:r>
              <a:rPr lang="en-US" b="1" dirty="0">
                <a:solidFill>
                  <a:schemeClr val="bg1"/>
                </a:solidFill>
              </a:rPr>
              <a:t>Filing </a:t>
            </a:r>
            <a:r>
              <a:rPr lang="en-US" b="1" dirty="0">
                <a:solidFill>
                  <a:schemeClr val="bg1"/>
                </a:solidFill>
              </a:rPr>
              <a:t>Is Required Unless an </a:t>
            </a:r>
            <a:r>
              <a:rPr lang="en-US" b="1" u="sng" dirty="0">
                <a:solidFill>
                  <a:schemeClr val="bg1"/>
                </a:solidFill>
              </a:rPr>
              <a:t>Exemption Applies</a:t>
            </a:r>
          </a:p>
        </p:txBody>
      </p:sp>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2" name="Rectangle 1">
            <a:hlinkClick r:id="rId3" action="ppaction://hlinksldjump"/>
          </p:cNvPr>
          <p:cNvSpPr/>
          <p:nvPr/>
        </p:nvSpPr>
        <p:spPr>
          <a:xfrm>
            <a:off x="3461988" y="2574895"/>
            <a:ext cx="2286000" cy="472679"/>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u="sng" dirty="0">
              <a:solidFill>
                <a:schemeClr val="bg1"/>
              </a:solidFill>
            </a:endParaRPr>
          </a:p>
        </p:txBody>
      </p:sp>
      <p:pic>
        <p:nvPicPr>
          <p:cNvPr id="9" name="Picture 8"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2050" name="Picture 2">
            <a:hlinkClick r:id="rId8" action="ppaction://hlinksldjump"/>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623073" y="4362909"/>
            <a:ext cx="1752600" cy="5429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0538448"/>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6"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97323" y="1424918"/>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9" name="Picture 8"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Title 1"/>
          <p:cNvSpPr>
            <a:spLocks noGrp="1"/>
          </p:cNvSpPr>
          <p:nvPr>
            <p:ph type="title"/>
          </p:nvPr>
        </p:nvSpPr>
        <p:spPr>
          <a:xfrm>
            <a:off x="926408" y="497017"/>
            <a:ext cx="5992415" cy="492919"/>
          </a:xfrm>
        </p:spPr>
        <p:txBody>
          <a:bodyPr/>
          <a:lstStyle/>
          <a:p>
            <a:pPr eaLnBrk="1" hangingPunct="1"/>
            <a:r>
              <a:rPr lang="en-US" dirty="0" smtClean="0"/>
              <a:t>Is an HSR Filing Required? </a:t>
            </a:r>
          </a:p>
        </p:txBody>
      </p:sp>
      <p:sp>
        <p:nvSpPr>
          <p:cNvPr id="13318" name="TextBox 4"/>
          <p:cNvSpPr txBox="1">
            <a:spLocks noChangeArrowheads="1"/>
          </p:cNvSpPr>
          <p:nvPr/>
        </p:nvSpPr>
        <p:spPr bwMode="auto">
          <a:xfrm>
            <a:off x="2884884" y="2332716"/>
            <a:ext cx="3402806" cy="1020472"/>
          </a:xfrm>
          <a:prstGeom prst="rect">
            <a:avLst/>
          </a:prstGeom>
        </p:spPr>
        <p:txBody>
          <a:bodyPr>
            <a:spAutoFit/>
          </a:bodyPr>
          <a:lstStyle/>
          <a:p>
            <a:pPr algn="ctr">
              <a:lnSpc>
                <a:spcPts val="2475"/>
              </a:lnSpc>
              <a:spcAft>
                <a:spcPts val="900"/>
              </a:spcAft>
              <a:buClr>
                <a:schemeClr val="accent1"/>
              </a:buClr>
              <a:defRPr/>
            </a:pPr>
            <a:r>
              <a:rPr lang="en-US" sz="1600" b="1" dirty="0">
                <a:solidFill>
                  <a:schemeClr val="bg1"/>
                </a:solidFill>
              </a:rPr>
              <a:t>An HSR </a:t>
            </a:r>
            <a:r>
              <a:rPr lang="en-US" sz="1600" b="1" dirty="0">
                <a:solidFill>
                  <a:schemeClr val="bg1"/>
                </a:solidFill>
              </a:rPr>
              <a:t>Filing </a:t>
            </a:r>
            <a:r>
              <a:rPr lang="en-US" sz="1600" b="1" dirty="0">
                <a:solidFill>
                  <a:schemeClr val="bg1"/>
                </a:solidFill>
              </a:rPr>
              <a:t>Is Required If the  </a:t>
            </a:r>
            <a:r>
              <a:rPr lang="en-US" sz="1600" b="1" dirty="0">
                <a:solidFill>
                  <a:schemeClr val="bg1"/>
                </a:solidFill>
              </a:rPr>
              <a:t/>
            </a:r>
            <a:br>
              <a:rPr lang="en-US" sz="1600" b="1" dirty="0">
                <a:solidFill>
                  <a:schemeClr val="bg1"/>
                </a:solidFill>
              </a:rPr>
            </a:br>
            <a:r>
              <a:rPr lang="en-US" sz="1600" b="1" u="sng" dirty="0">
                <a:solidFill>
                  <a:schemeClr val="bg1"/>
                </a:solidFill>
              </a:rPr>
              <a:t>Size-of-the-Persons </a:t>
            </a:r>
            <a:r>
              <a:rPr lang="en-US" sz="1600" b="1" u="sng" dirty="0">
                <a:solidFill>
                  <a:schemeClr val="bg1"/>
                </a:solidFill>
              </a:rPr>
              <a:t>Test </a:t>
            </a:r>
            <a:br>
              <a:rPr lang="en-US" sz="1600" b="1" u="sng" dirty="0">
                <a:solidFill>
                  <a:schemeClr val="bg1"/>
                </a:solidFill>
              </a:rPr>
            </a:br>
            <a:r>
              <a:rPr lang="en-US" sz="1600" b="1" dirty="0">
                <a:solidFill>
                  <a:schemeClr val="bg1"/>
                </a:solidFill>
              </a:rPr>
              <a:t>Is </a:t>
            </a:r>
            <a:r>
              <a:rPr lang="en-US" sz="1600" b="1" dirty="0">
                <a:solidFill>
                  <a:schemeClr val="bg1"/>
                </a:solidFill>
              </a:rPr>
              <a:t>Met</a:t>
            </a:r>
          </a:p>
        </p:txBody>
      </p:sp>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2" name="Rectangle 1">
            <a:hlinkClick r:id="rId3" action="ppaction://hlinksldjump"/>
          </p:cNvPr>
          <p:cNvSpPr/>
          <p:nvPr/>
        </p:nvSpPr>
        <p:spPr>
          <a:xfrm>
            <a:off x="3221831" y="2507456"/>
            <a:ext cx="2728913" cy="271463"/>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8"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10" name="Picture 2">
            <a:hlinkClick r:id="rId8" action="ppaction://hlinksldjump"/>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709987" y="4421192"/>
            <a:ext cx="1752600" cy="5429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2834607"/>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6"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82441" y="1495786"/>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Title 1"/>
          <p:cNvSpPr>
            <a:spLocks noGrp="1"/>
          </p:cNvSpPr>
          <p:nvPr>
            <p:ph type="title"/>
          </p:nvPr>
        </p:nvSpPr>
        <p:spPr>
          <a:xfrm>
            <a:off x="940920" y="482269"/>
            <a:ext cx="5992415" cy="492919"/>
          </a:xfrm>
        </p:spPr>
        <p:txBody>
          <a:bodyPr/>
          <a:lstStyle/>
          <a:p>
            <a:pPr eaLnBrk="1" hangingPunct="1"/>
            <a:r>
              <a:rPr lang="en-US" dirty="0" smtClean="0"/>
              <a:t>Is an HSR Filing Required? </a:t>
            </a:r>
          </a:p>
        </p:txBody>
      </p:sp>
      <p:sp>
        <p:nvSpPr>
          <p:cNvPr id="13318" name="TextBox 4"/>
          <p:cNvSpPr txBox="1">
            <a:spLocks noChangeArrowheads="1"/>
          </p:cNvSpPr>
          <p:nvPr/>
        </p:nvSpPr>
        <p:spPr bwMode="auto">
          <a:xfrm>
            <a:off x="2869406" y="2707353"/>
            <a:ext cx="3403997" cy="412934"/>
          </a:xfrm>
          <a:prstGeom prst="rect">
            <a:avLst/>
          </a:prstGeom>
        </p:spPr>
        <p:txBody>
          <a:bodyPr>
            <a:spAutoFit/>
          </a:bodyPr>
          <a:lstStyle/>
          <a:p>
            <a:pPr algn="ctr">
              <a:lnSpc>
                <a:spcPts val="2475"/>
              </a:lnSpc>
              <a:spcAft>
                <a:spcPts val="900"/>
              </a:spcAft>
              <a:buClr>
                <a:schemeClr val="accent1"/>
              </a:buClr>
              <a:defRPr/>
            </a:pPr>
            <a:r>
              <a:rPr lang="en-US" b="1" dirty="0">
                <a:solidFill>
                  <a:schemeClr val="bg1"/>
                </a:solidFill>
              </a:rPr>
              <a:t>No HSR Filing </a:t>
            </a:r>
            <a:r>
              <a:rPr lang="en-US" b="1" dirty="0">
                <a:solidFill>
                  <a:schemeClr val="bg1"/>
                </a:solidFill>
              </a:rPr>
              <a:t>Is </a:t>
            </a:r>
            <a:r>
              <a:rPr lang="en-US" b="1" dirty="0">
                <a:solidFill>
                  <a:schemeClr val="bg1"/>
                </a:solidFill>
              </a:rPr>
              <a:t>Require</a:t>
            </a:r>
            <a:r>
              <a:rPr lang="en-US" sz="2100" b="1" dirty="0">
                <a:solidFill>
                  <a:schemeClr val="bg1"/>
                </a:solidFill>
              </a:rPr>
              <a:t>d</a:t>
            </a:r>
          </a:p>
        </p:txBody>
      </p:sp>
      <p:sp>
        <p:nvSpPr>
          <p:cNvPr id="7" name="Rectangle 6">
            <a:hlinkClick r:id="rId3"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4" action="ppaction://hlinksldjump"/>
          </p:cNvPr>
          <p:cNvPicPr>
            <a:picLocks noChangeAspect="1"/>
          </p:cNvPicPr>
          <p:nvPr/>
        </p:nvPicPr>
        <p:blipFill>
          <a:blip r:embed="rId5"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9" name="Picture 2">
            <a:hlinkClick r:id="rId6" action="ppaction://hlinksldjump"/>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95105" y="4378469"/>
            <a:ext cx="1752600" cy="5429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64563281"/>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a:xfrm>
            <a:off x="911391" y="180656"/>
            <a:ext cx="7315199" cy="821850"/>
          </a:xfrm>
        </p:spPr>
        <p:txBody>
          <a:bodyPr/>
          <a:lstStyle/>
          <a:p>
            <a:pPr eaLnBrk="1" hangingPunct="1"/>
            <a:r>
              <a:rPr lang="en-US" dirty="0" smtClean="0"/>
              <a:t>Valuing Assets</a:t>
            </a:r>
          </a:p>
        </p:txBody>
      </p:sp>
      <p:sp>
        <p:nvSpPr>
          <p:cNvPr id="22" name="Content Placeholder 4"/>
          <p:cNvSpPr txBox="1">
            <a:spLocks/>
          </p:cNvSpPr>
          <p:nvPr/>
        </p:nvSpPr>
        <p:spPr bwMode="auto">
          <a:xfrm>
            <a:off x="1305495" y="1396127"/>
            <a:ext cx="6360399" cy="834628"/>
          </a:xfrm>
          <a:prstGeom prst="rect">
            <a:avLst/>
          </a:prstGeom>
          <a:noFill/>
          <a:ln w="9525">
            <a:noFill/>
            <a:miter lim="800000"/>
            <a:headEnd/>
            <a:tailEnd/>
          </a:ln>
        </p:spPr>
        <p:txBody>
          <a:bodyPr lIns="0" tIns="0" rIns="0" bIns="0"/>
          <a:lstStyle/>
          <a:p>
            <a:pPr>
              <a:lnSpc>
                <a:spcPts val="2025"/>
              </a:lnSpc>
              <a:spcAft>
                <a:spcPts val="900"/>
              </a:spcAft>
              <a:buClr>
                <a:schemeClr val="accent1"/>
              </a:buClr>
              <a:defRPr/>
            </a:pPr>
            <a:r>
              <a:rPr lang="en-US" sz="1200" i="1" dirty="0"/>
              <a:t>If your transaction involves the acquisition of assets, the first step is to determine if the </a:t>
            </a:r>
            <a:r>
              <a:rPr lang="en-US" sz="1200" i="1" u="sng" dirty="0"/>
              <a:t>size-of-the-transaction test</a:t>
            </a:r>
            <a:r>
              <a:rPr lang="en-US" sz="1200" i="1" dirty="0"/>
              <a:t> </a:t>
            </a:r>
            <a:r>
              <a:rPr lang="en-US" sz="1200" i="1" dirty="0"/>
              <a:t>is </a:t>
            </a:r>
            <a:r>
              <a:rPr lang="en-US" sz="1200" i="1" dirty="0"/>
              <a:t>met.  </a:t>
            </a:r>
            <a:r>
              <a:rPr lang="en-US" sz="1200" i="1" dirty="0"/>
              <a:t>This test is based on: (1) the </a:t>
            </a:r>
            <a:r>
              <a:rPr lang="en-US" sz="1200" i="1" dirty="0"/>
              <a:t>value of the assets that will be </a:t>
            </a:r>
            <a:r>
              <a:rPr lang="en-US" sz="1200" i="1" dirty="0"/>
              <a:t>acquired; PLUS (2) </a:t>
            </a:r>
            <a:r>
              <a:rPr lang="en-US" sz="1200" i="1" dirty="0"/>
              <a:t>the value of any assets acquired from the same </a:t>
            </a:r>
            <a:r>
              <a:rPr lang="en-US" sz="1200" i="1" dirty="0"/>
              <a:t>company </a:t>
            </a:r>
            <a:r>
              <a:rPr lang="en-US" sz="1200" i="1" dirty="0"/>
              <a:t>within the last 180 </a:t>
            </a:r>
            <a:r>
              <a:rPr lang="en-US" sz="1200" i="1" dirty="0"/>
              <a:t>days.</a:t>
            </a:r>
          </a:p>
          <a:p>
            <a:pPr>
              <a:lnSpc>
                <a:spcPts val="2025"/>
              </a:lnSpc>
              <a:spcAft>
                <a:spcPts val="900"/>
              </a:spcAft>
              <a:buClr>
                <a:schemeClr val="accent1"/>
              </a:buClr>
              <a:defRPr/>
            </a:pPr>
            <a:r>
              <a:rPr lang="en-US" sz="1200" i="1" dirty="0"/>
              <a:t>Answer these questions to determine whether the acquisition of assets could be reportable under HSR.</a:t>
            </a:r>
          </a:p>
          <a:p>
            <a:pPr>
              <a:lnSpc>
                <a:spcPts val="2025"/>
              </a:lnSpc>
              <a:spcAft>
                <a:spcPts val="900"/>
              </a:spcAft>
              <a:buClr>
                <a:schemeClr val="accent1"/>
              </a:buClr>
              <a:defRPr/>
            </a:pPr>
            <a:endParaRPr lang="en-US" sz="1200" i="1" dirty="0"/>
          </a:p>
          <a:p>
            <a:pPr>
              <a:lnSpc>
                <a:spcPts val="2025"/>
              </a:lnSpc>
              <a:spcAft>
                <a:spcPts val="900"/>
              </a:spcAft>
              <a:buClr>
                <a:schemeClr val="accent1"/>
              </a:buClr>
              <a:defRPr/>
            </a:pPr>
            <a:endParaRPr lang="en-US" sz="1200" i="1" dirty="0"/>
          </a:p>
          <a:p>
            <a:pPr>
              <a:lnSpc>
                <a:spcPts val="2025"/>
              </a:lnSpc>
              <a:spcAft>
                <a:spcPts val="900"/>
              </a:spcAft>
              <a:buClr>
                <a:schemeClr val="accent1"/>
              </a:buClr>
              <a:defRPr/>
            </a:pPr>
            <a:endParaRPr lang="en-US" sz="1200" i="1" dirty="0"/>
          </a:p>
          <a:p>
            <a:pPr>
              <a:lnSpc>
                <a:spcPts val="2025"/>
              </a:lnSpc>
              <a:spcAft>
                <a:spcPts val="900"/>
              </a:spcAft>
              <a:buClr>
                <a:schemeClr val="accent1"/>
              </a:buClr>
              <a:defRPr/>
            </a:pPr>
            <a:endParaRPr lang="en-US" sz="1200" i="1" dirty="0"/>
          </a:p>
          <a:p>
            <a:pPr marL="342900" indent="-342900">
              <a:lnSpc>
                <a:spcPts val="2025"/>
              </a:lnSpc>
              <a:spcAft>
                <a:spcPts val="900"/>
              </a:spcAft>
              <a:buClr>
                <a:schemeClr val="accent1"/>
              </a:buClr>
              <a:defRPr/>
            </a:pPr>
            <a:endParaRPr lang="en-US" sz="1200" i="1" dirty="0"/>
          </a:p>
          <a:p>
            <a:pPr marL="342900" indent="-342900">
              <a:lnSpc>
                <a:spcPts val="2025"/>
              </a:lnSpc>
              <a:spcAft>
                <a:spcPts val="900"/>
              </a:spcAft>
              <a:buClr>
                <a:schemeClr val="accent1"/>
              </a:buClr>
              <a:defRPr/>
            </a:pPr>
            <a:endParaRPr lang="en-US" sz="1200" i="1" dirty="0"/>
          </a:p>
        </p:txBody>
      </p:sp>
      <p:pic>
        <p:nvPicPr>
          <p:cNvPr id="17413" name="Picture 22" descr="no.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2215" y="3766698"/>
            <a:ext cx="945356" cy="95011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23" descr="tes.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75390" y="3766698"/>
            <a:ext cx="945356" cy="95011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p:cNvSpPr/>
          <p:nvPr/>
        </p:nvSpPr>
        <p:spPr>
          <a:xfrm>
            <a:off x="2409793" y="2735617"/>
            <a:ext cx="4318397" cy="796528"/>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lnSpc>
                <a:spcPts val="2475"/>
              </a:lnSpc>
              <a:spcAft>
                <a:spcPts val="900"/>
              </a:spcAft>
              <a:buClr>
                <a:schemeClr val="accent1"/>
              </a:buClr>
              <a:defRPr/>
            </a:pPr>
            <a:r>
              <a:rPr lang="en-US" b="1" dirty="0">
                <a:solidFill>
                  <a:schemeClr val="bg1"/>
                </a:solidFill>
              </a:rPr>
              <a:t>Is the Acquisition Price Set </a:t>
            </a:r>
            <a:br>
              <a:rPr lang="en-US" b="1" dirty="0">
                <a:solidFill>
                  <a:schemeClr val="bg1"/>
                </a:solidFill>
              </a:rPr>
            </a:br>
            <a:r>
              <a:rPr lang="en-US" b="1" dirty="0">
                <a:solidFill>
                  <a:schemeClr val="bg1"/>
                </a:solidFill>
              </a:rPr>
              <a:t>by Agreement?</a:t>
            </a:r>
          </a:p>
        </p:txBody>
      </p:sp>
      <p:sp>
        <p:nvSpPr>
          <p:cNvPr id="8" name="Rectangle 7">
            <a:hlinkClick r:id="rId6"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8"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626732223"/>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6" descr="purple triangle.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24287" y="1567398"/>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5" name="Picture 8" descr="next.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Title 1"/>
          <p:cNvSpPr>
            <a:spLocks noGrp="1"/>
          </p:cNvSpPr>
          <p:nvPr>
            <p:ph type="title"/>
          </p:nvPr>
        </p:nvSpPr>
        <p:spPr>
          <a:xfrm>
            <a:off x="887301" y="480581"/>
            <a:ext cx="5992415" cy="492919"/>
          </a:xfrm>
        </p:spPr>
        <p:txBody>
          <a:bodyPr/>
          <a:lstStyle/>
          <a:p>
            <a:pPr eaLnBrk="1" hangingPunct="1"/>
            <a:r>
              <a:rPr lang="en-US" dirty="0" smtClean="0"/>
              <a:t>Valuing Assets</a:t>
            </a:r>
          </a:p>
        </p:txBody>
      </p:sp>
      <p:sp>
        <p:nvSpPr>
          <p:cNvPr id="13318" name="TextBox 4">
            <a:hlinkClick r:id="rId2" action="ppaction://hlinksldjump"/>
          </p:cNvPr>
          <p:cNvSpPr txBox="1">
            <a:spLocks noChangeArrowheads="1"/>
          </p:cNvSpPr>
          <p:nvPr/>
        </p:nvSpPr>
        <p:spPr bwMode="auto">
          <a:xfrm>
            <a:off x="3015011" y="2465874"/>
            <a:ext cx="3073004" cy="1346844"/>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The Value </a:t>
            </a:r>
            <a:r>
              <a:rPr lang="en-US" b="1" dirty="0">
                <a:solidFill>
                  <a:schemeClr val="bg1"/>
                </a:solidFill>
              </a:rPr>
              <a:t>Is </a:t>
            </a:r>
            <a:r>
              <a:rPr lang="en-US" b="1" dirty="0">
                <a:solidFill>
                  <a:schemeClr val="bg1"/>
                </a:solidFill>
              </a:rPr>
              <a:t>the Greater of the Acquisition Price or the Fair Market Value of the Assets</a:t>
            </a:r>
          </a:p>
        </p:txBody>
      </p:sp>
      <p:sp>
        <p:nvSpPr>
          <p:cNvPr id="7" name="Rectangle 6">
            <a:hlinkClick r:id="rId6"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438770380"/>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6"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2989" y="1629308"/>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59" name="Picture 8"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Title 1"/>
          <p:cNvSpPr>
            <a:spLocks noGrp="1"/>
          </p:cNvSpPr>
          <p:nvPr>
            <p:ph type="title"/>
          </p:nvPr>
        </p:nvSpPr>
        <p:spPr>
          <a:xfrm>
            <a:off x="940920" y="473039"/>
            <a:ext cx="5992415" cy="492919"/>
          </a:xfrm>
        </p:spPr>
        <p:txBody>
          <a:bodyPr/>
          <a:lstStyle/>
          <a:p>
            <a:pPr eaLnBrk="1" hangingPunct="1"/>
            <a:r>
              <a:rPr lang="en-US" dirty="0" smtClean="0"/>
              <a:t>Valuing Assets</a:t>
            </a:r>
          </a:p>
        </p:txBody>
      </p:sp>
      <p:sp>
        <p:nvSpPr>
          <p:cNvPr id="13318" name="TextBox 4"/>
          <p:cNvSpPr txBox="1">
            <a:spLocks noChangeArrowheads="1"/>
          </p:cNvSpPr>
          <p:nvPr/>
        </p:nvSpPr>
        <p:spPr bwMode="auto">
          <a:xfrm>
            <a:off x="3082736" y="2347150"/>
            <a:ext cx="2778433" cy="1400383"/>
          </a:xfrm>
          <a:prstGeom prst="rect">
            <a:avLst/>
          </a:prstGeom>
        </p:spPr>
        <p:txBody>
          <a:bodyPr wrap="square" anchor="ctr">
            <a:spAutoFit/>
          </a:bodyPr>
          <a:lstStyle/>
          <a:p>
            <a:pPr algn="ctr">
              <a:lnSpc>
                <a:spcPts val="1725"/>
              </a:lnSpc>
              <a:spcAft>
                <a:spcPts val="900"/>
              </a:spcAft>
              <a:buClr>
                <a:schemeClr val="accent1"/>
              </a:buClr>
              <a:defRPr/>
            </a:pPr>
            <a:r>
              <a:rPr lang="en-US" sz="1050" b="1" dirty="0">
                <a:solidFill>
                  <a:schemeClr val="bg1"/>
                </a:solidFill>
              </a:rPr>
              <a:t>If </a:t>
            </a:r>
            <a:r>
              <a:rPr lang="en-US" sz="1050" b="1" dirty="0">
                <a:solidFill>
                  <a:schemeClr val="bg1"/>
                </a:solidFill>
              </a:rPr>
              <a:t>the Acquisition Price Isn’t Set by the Agreement</a:t>
            </a:r>
            <a:r>
              <a:rPr lang="en-US" sz="1050" b="1" strike="sngStrike" dirty="0">
                <a:solidFill>
                  <a:schemeClr val="bg1"/>
                </a:solidFill>
              </a:rPr>
              <a:t>,</a:t>
            </a:r>
            <a:r>
              <a:rPr lang="en-US" sz="1050" b="1" dirty="0">
                <a:solidFill>
                  <a:schemeClr val="bg1"/>
                </a:solidFill>
              </a:rPr>
              <a:t> or if Acquisition Price Is Uncertain (e.g., because Future Payments Are Based on Performance), then the Value of the Assets Is Their Fair </a:t>
            </a:r>
            <a:r>
              <a:rPr lang="en-US" sz="1050" b="1" dirty="0">
                <a:solidFill>
                  <a:schemeClr val="bg1"/>
                </a:solidFill>
              </a:rPr>
              <a:t>Market </a:t>
            </a:r>
            <a:r>
              <a:rPr lang="en-US" sz="1050" b="1" dirty="0">
                <a:solidFill>
                  <a:schemeClr val="bg1"/>
                </a:solidFill>
              </a:rPr>
              <a:t>Value</a:t>
            </a:r>
            <a:endParaRPr lang="en-US" sz="1050" b="1" dirty="0">
              <a:solidFill>
                <a:schemeClr val="bg1"/>
              </a:solidFill>
            </a:endParaRPr>
          </a:p>
        </p:txBody>
      </p:sp>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163178886"/>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898327" y="180656"/>
            <a:ext cx="7315199" cy="821850"/>
          </a:xfrm>
        </p:spPr>
        <p:txBody>
          <a:bodyPr/>
          <a:lstStyle/>
          <a:p>
            <a:pPr eaLnBrk="1" hangingPunct="1"/>
            <a:r>
              <a:rPr lang="en-US" dirty="0" smtClean="0"/>
              <a:t>Valuing Assets</a:t>
            </a:r>
          </a:p>
        </p:txBody>
      </p:sp>
      <p:sp>
        <p:nvSpPr>
          <p:cNvPr id="3" name="Content Placeholder 2"/>
          <p:cNvSpPr>
            <a:spLocks noGrp="1"/>
          </p:cNvSpPr>
          <p:nvPr>
            <p:ph idx="1"/>
          </p:nvPr>
        </p:nvSpPr>
        <p:spPr>
          <a:xfrm>
            <a:off x="1559720" y="1352370"/>
            <a:ext cx="5992415" cy="3154681"/>
          </a:xfrm>
        </p:spPr>
        <p:txBody>
          <a:bodyPr/>
          <a:lstStyle/>
          <a:p>
            <a:pPr marL="169069" indent="-169069">
              <a:defRPr/>
            </a:pPr>
            <a:r>
              <a:rPr lang="en-US" sz="1500" dirty="0"/>
              <a:t>To determine the acquisition price:</a:t>
            </a:r>
          </a:p>
          <a:p>
            <a:pPr marL="460772" lvl="1" indent="-169069">
              <a:defRPr/>
            </a:pPr>
            <a:r>
              <a:rPr lang="en-US" sz="1350" dirty="0"/>
              <a:t>Start with the consideration being paid; and</a:t>
            </a:r>
          </a:p>
          <a:p>
            <a:pPr marL="460772" lvl="1" indent="-169069">
              <a:defRPr/>
            </a:pPr>
            <a:r>
              <a:rPr lang="en-US" sz="1350" dirty="0"/>
              <a:t>Add the value of any accrued liabilities of the Target that will be assumed by the Buyer; and</a:t>
            </a:r>
          </a:p>
          <a:p>
            <a:pPr marL="460772" lvl="1" indent="-169069">
              <a:defRPr/>
            </a:pPr>
            <a:r>
              <a:rPr lang="en-US" sz="1350" dirty="0"/>
              <a:t>Add the value of any assets that the Buyer has acquired from the Target or for which the Buyer has entered into an LOI/agreement in principle to acquire within the last 180 days.</a:t>
            </a:r>
          </a:p>
          <a:p>
            <a:pPr marL="169069" indent="-169069">
              <a:defRPr/>
            </a:pPr>
            <a:r>
              <a:rPr lang="en-US" sz="1500" dirty="0"/>
              <a:t>The fair market value must be determined in good faith by the board of directors of the Buyer or by a designee of the Buyer’s BOD; any reasonable method can be used (e.g., discounted cash flow).  </a:t>
            </a:r>
          </a:p>
          <a:p>
            <a:pPr eaLnBrk="1" hangingPunct="1">
              <a:defRPr/>
            </a:pPr>
            <a:endParaRPr lang="en-US" sz="1500" dirty="0"/>
          </a:p>
          <a:p>
            <a:pPr eaLnBrk="1" hangingPunct="1">
              <a:defRPr/>
            </a:pPr>
            <a:endParaRPr lang="en-US" sz="1500" dirty="0"/>
          </a:p>
        </p:txBody>
      </p:sp>
      <p:sp>
        <p:nvSpPr>
          <p:cNvPr id="6" name="Rectangle 5">
            <a:hlinkClick r:id="rId2"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20485" name="Picture 9"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START OVER.png">
            <a:hlinkClick r:id="rId5" action="ppaction://hlinksldjump"/>
          </p:cNvPr>
          <p:cNvPicPr>
            <a:picLocks noChangeAspect="1"/>
          </p:cNvPicPr>
          <p:nvPr/>
        </p:nvPicPr>
        <p:blipFill>
          <a:blip r:embed="rId6"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122173136"/>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r>
              <a:rPr lang="en-US" sz="1500" dirty="0"/>
              <a:t>This guide was developed to help companies understand the basics of the HSR process. </a:t>
            </a:r>
          </a:p>
          <a:p>
            <a:r>
              <a:rPr lang="en-US" sz="1500" dirty="0"/>
              <a:t>To advance through the guide, answer the question on the screen by clicking on the appropriate hyperlinked object or by clicking the “Next” button at the bottom.</a:t>
            </a:r>
          </a:p>
          <a:p>
            <a:r>
              <a:rPr lang="en-US" sz="1500" dirty="0"/>
              <a:t>To return to this initial screen at any point, click the “Start Over” button on the bottom.</a:t>
            </a:r>
          </a:p>
          <a:p>
            <a:r>
              <a:rPr lang="en-US" sz="1500" dirty="0"/>
              <a:t>This resource is for general informational purposes only.  It should not be construed as legal advice, nor should it be used as a substitute for legal counsel.  </a:t>
            </a:r>
          </a:p>
          <a:p>
            <a:r>
              <a:rPr lang="en-US" sz="1500" dirty="0"/>
              <a:t>If you need any additional information or have any questions regarding the HSR filing process, please contact Scott Perlman (</a:t>
            </a:r>
            <a:r>
              <a:rPr lang="en-US" sz="1500" dirty="0">
                <a:hlinkClick r:id="rId2"/>
              </a:rPr>
              <a:t>sperlman@mayerbrown.com</a:t>
            </a:r>
            <a:r>
              <a:rPr lang="en-US" sz="1500" dirty="0"/>
              <a:t>; 202-263-3201), Meytal McCoy (</a:t>
            </a:r>
            <a:r>
              <a:rPr lang="en-US" sz="1500" dirty="0">
                <a:hlinkClick r:id="rId3"/>
              </a:rPr>
              <a:t>mmccoy@mayerbrown.com</a:t>
            </a:r>
            <a:r>
              <a:rPr lang="en-US" sz="1500" dirty="0"/>
              <a:t>; 202-263-3898), or Oral Pottinger (</a:t>
            </a:r>
            <a:r>
              <a:rPr lang="en-US" sz="1500" dirty="0">
                <a:hlinkClick r:id="rId4"/>
              </a:rPr>
              <a:t>opottinger@mayerbrown.com</a:t>
            </a:r>
            <a:r>
              <a:rPr lang="en-US" sz="1500" dirty="0"/>
              <a:t>; 202-263-3218).</a:t>
            </a:r>
            <a:endParaRPr lang="en-US" sz="1500" dirty="0"/>
          </a:p>
        </p:txBody>
      </p:sp>
      <p:pic>
        <p:nvPicPr>
          <p:cNvPr id="4" name="Picture 12" descr="next.png">
            <a:hlinkClick r:id="rId5" action="ppaction://hlinksldjump"/>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54983" y="4152612"/>
            <a:ext cx="749231" cy="46511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8097922"/>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3"/>
          <p:cNvSpPr>
            <a:spLocks noGrp="1"/>
          </p:cNvSpPr>
          <p:nvPr>
            <p:ph type="title"/>
          </p:nvPr>
        </p:nvSpPr>
        <p:spPr>
          <a:xfrm>
            <a:off x="925051" y="535781"/>
            <a:ext cx="5992415" cy="492919"/>
          </a:xfrm>
        </p:spPr>
        <p:txBody>
          <a:bodyPr/>
          <a:lstStyle/>
          <a:p>
            <a:pPr eaLnBrk="1" hangingPunct="1"/>
            <a:r>
              <a:rPr lang="en-US" dirty="0" smtClean="0"/>
              <a:t>Is an HSR Filing Required?</a:t>
            </a:r>
          </a:p>
        </p:txBody>
      </p:sp>
      <p:sp>
        <p:nvSpPr>
          <p:cNvPr id="13" name="Rectangle 12">
            <a:hlinkClick r:id="rId2" action="ppaction://hlinksldjump"/>
          </p:cNvPr>
          <p:cNvSpPr/>
          <p:nvPr/>
        </p:nvSpPr>
        <p:spPr>
          <a:xfrm>
            <a:off x="2428362" y="1587854"/>
            <a:ext cx="4318397" cy="903685"/>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Total Value of </a:t>
            </a:r>
            <a:r>
              <a:rPr lang="en-US" b="1" dirty="0"/>
              <a:t>the Assets </a:t>
            </a:r>
            <a:r>
              <a:rPr lang="en-US" b="1" dirty="0"/>
              <a:t>Exceeds </a:t>
            </a:r>
            <a:br>
              <a:rPr lang="en-US" b="1" dirty="0"/>
            </a:br>
            <a:r>
              <a:rPr lang="en-US" b="1" dirty="0"/>
              <a:t>$368 </a:t>
            </a:r>
            <a:r>
              <a:rPr lang="en-US" b="1" dirty="0"/>
              <a:t>Million?</a:t>
            </a:r>
          </a:p>
        </p:txBody>
      </p:sp>
      <p:sp>
        <p:nvSpPr>
          <p:cNvPr id="14" name="Rectangle 13">
            <a:hlinkClick r:id="rId3" action="ppaction://hlinksldjump"/>
          </p:cNvPr>
          <p:cNvSpPr/>
          <p:nvPr/>
        </p:nvSpPr>
        <p:spPr>
          <a:xfrm>
            <a:off x="2428362" y="2701089"/>
            <a:ext cx="4318397" cy="9036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sz="1600" b="1" dirty="0"/>
              <a:t>Total Value of </a:t>
            </a:r>
            <a:r>
              <a:rPr lang="en-US" sz="1600" b="1" dirty="0"/>
              <a:t>the Assets Is </a:t>
            </a:r>
            <a:r>
              <a:rPr lang="en-US" sz="1600" b="1" dirty="0">
                <a:solidFill>
                  <a:schemeClr val="bg1"/>
                </a:solidFill>
              </a:rPr>
              <a:t>Less </a:t>
            </a:r>
            <a:r>
              <a:rPr lang="en-US" sz="1600" b="1" dirty="0">
                <a:solidFill>
                  <a:schemeClr val="bg1"/>
                </a:solidFill>
              </a:rPr>
              <a:t>Than </a:t>
            </a:r>
            <a:r>
              <a:rPr lang="en-US" sz="1600" b="1" dirty="0">
                <a:solidFill>
                  <a:schemeClr val="bg1"/>
                </a:solidFill>
              </a:rPr>
              <a:t>or </a:t>
            </a:r>
            <a:br>
              <a:rPr lang="en-US" sz="1600" b="1" dirty="0">
                <a:solidFill>
                  <a:schemeClr val="bg1"/>
                </a:solidFill>
              </a:rPr>
            </a:br>
            <a:r>
              <a:rPr lang="en-US" sz="1600" b="1" dirty="0">
                <a:solidFill>
                  <a:schemeClr val="bg1"/>
                </a:solidFill>
              </a:rPr>
              <a:t>Equal to </a:t>
            </a:r>
            <a:r>
              <a:rPr lang="en-US" sz="1600" b="1" dirty="0">
                <a:solidFill>
                  <a:schemeClr val="bg1"/>
                </a:solidFill>
              </a:rPr>
              <a:t>$368 </a:t>
            </a:r>
            <a:r>
              <a:rPr lang="en-US" sz="1600" b="1" dirty="0">
                <a:solidFill>
                  <a:schemeClr val="bg1"/>
                </a:solidFill>
              </a:rPr>
              <a:t>Million and </a:t>
            </a:r>
            <a:r>
              <a:rPr lang="en-US" sz="1600" b="1" dirty="0">
                <a:solidFill>
                  <a:schemeClr val="bg1"/>
                </a:solidFill>
              </a:rPr>
              <a:t>More Than </a:t>
            </a:r>
            <a:r>
              <a:rPr lang="en-US" sz="1600" b="1" dirty="0">
                <a:solidFill>
                  <a:schemeClr val="bg1"/>
                </a:solidFill>
              </a:rPr>
              <a:t/>
            </a:r>
            <a:br>
              <a:rPr lang="en-US" sz="1600" b="1" dirty="0">
                <a:solidFill>
                  <a:schemeClr val="bg1"/>
                </a:solidFill>
              </a:rPr>
            </a:br>
            <a:r>
              <a:rPr lang="en-US" sz="1600" b="1" dirty="0">
                <a:solidFill>
                  <a:schemeClr val="bg1"/>
                </a:solidFill>
              </a:rPr>
              <a:t>$92 </a:t>
            </a:r>
            <a:r>
              <a:rPr lang="en-US" sz="1600" b="1" dirty="0">
                <a:solidFill>
                  <a:schemeClr val="bg1"/>
                </a:solidFill>
              </a:rPr>
              <a:t>Million?</a:t>
            </a:r>
          </a:p>
        </p:txBody>
      </p:sp>
      <p:sp>
        <p:nvSpPr>
          <p:cNvPr id="15" name="Rectangle 14">
            <a:hlinkClick r:id="rId4" action="ppaction://hlinksldjump"/>
          </p:cNvPr>
          <p:cNvSpPr/>
          <p:nvPr/>
        </p:nvSpPr>
        <p:spPr>
          <a:xfrm>
            <a:off x="2428362" y="3813133"/>
            <a:ext cx="4318397" cy="9036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Total Value </a:t>
            </a:r>
            <a:r>
              <a:rPr lang="en-US" b="1" dirty="0"/>
              <a:t>of the Assets Is $92 </a:t>
            </a:r>
            <a:r>
              <a:rPr lang="en-US" b="1" dirty="0"/>
              <a:t>Million or </a:t>
            </a:r>
            <a:r>
              <a:rPr lang="en-US" b="1" dirty="0"/>
              <a:t>Less?</a:t>
            </a:r>
            <a:endParaRPr lang="en-US" b="1" dirty="0"/>
          </a:p>
        </p:txBody>
      </p:sp>
      <p:pic>
        <p:nvPicPr>
          <p:cNvPr id="6" name="Picture 5" descr="START OVER.png">
            <a:hlinkClick r:id="rId5" action="ppaction://hlinksldjump"/>
          </p:cNvPr>
          <p:cNvPicPr>
            <a:picLocks noChangeAspect="1"/>
          </p:cNvPicPr>
          <p:nvPr/>
        </p:nvPicPr>
        <p:blipFill>
          <a:blip r:embed="rId6"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0310469"/>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3"/>
          <p:cNvSpPr>
            <a:spLocks noGrp="1"/>
          </p:cNvSpPr>
          <p:nvPr>
            <p:ph type="title"/>
          </p:nvPr>
        </p:nvSpPr>
        <p:spPr>
          <a:xfrm>
            <a:off x="869495" y="512126"/>
            <a:ext cx="6271523" cy="484584"/>
          </a:xfrm>
        </p:spPr>
        <p:txBody>
          <a:bodyPr/>
          <a:lstStyle/>
          <a:p>
            <a:pPr eaLnBrk="1" hangingPunct="1"/>
            <a:r>
              <a:rPr lang="en-US" dirty="0"/>
              <a:t>Valuing Non-Corporate Interests </a:t>
            </a:r>
            <a:r>
              <a:rPr lang="en-US" dirty="0" smtClean="0"/>
              <a:t/>
            </a:r>
            <a:br>
              <a:rPr lang="en-US" dirty="0" smtClean="0"/>
            </a:br>
            <a:r>
              <a:rPr lang="en-US" dirty="0" smtClean="0"/>
              <a:t>(</a:t>
            </a:r>
            <a:r>
              <a:rPr lang="en-US" dirty="0"/>
              <a:t>LLCs, LLPs, etc.)</a:t>
            </a:r>
          </a:p>
        </p:txBody>
      </p:sp>
      <p:sp>
        <p:nvSpPr>
          <p:cNvPr id="5" name="Content Placeholder 4"/>
          <p:cNvSpPr>
            <a:spLocks noGrp="1"/>
          </p:cNvSpPr>
          <p:nvPr>
            <p:ph idx="1"/>
          </p:nvPr>
        </p:nvSpPr>
        <p:spPr>
          <a:xfrm>
            <a:off x="1262212" y="1360446"/>
            <a:ext cx="7114195" cy="1156097"/>
          </a:xfrm>
        </p:spPr>
        <p:txBody>
          <a:bodyPr rtlCol="0">
            <a:noAutofit/>
          </a:bodyPr>
          <a:lstStyle/>
          <a:p>
            <a:pPr marL="0" indent="0">
              <a:lnSpc>
                <a:spcPts val="1875"/>
              </a:lnSpc>
              <a:buNone/>
              <a:defRPr/>
            </a:pPr>
            <a:r>
              <a:rPr lang="en-US" sz="1050" i="1" dirty="0"/>
              <a:t>If your transaction involves the acquisition of </a:t>
            </a:r>
            <a:r>
              <a:rPr lang="en-US" sz="1050" i="1" dirty="0"/>
              <a:t>non-corporate interests, </a:t>
            </a:r>
            <a:r>
              <a:rPr lang="en-US" sz="1050" i="1" dirty="0"/>
              <a:t>the first step is to determine if the </a:t>
            </a:r>
            <a:r>
              <a:rPr lang="en-US" sz="1050" i="1" u="sng" dirty="0"/>
              <a:t>size-of-the-transaction test</a:t>
            </a:r>
            <a:r>
              <a:rPr lang="en-US" sz="1050" i="1" dirty="0"/>
              <a:t> is met.  This test is based on: (1) the value of the non-corporate interests that will be acquired; PLUS (2) the value of any non-corporate </a:t>
            </a:r>
            <a:r>
              <a:rPr lang="en-US" sz="1050" i="1" dirty="0"/>
              <a:t>interests already held.</a:t>
            </a:r>
            <a:endParaRPr lang="en-US" sz="1050" i="1" dirty="0"/>
          </a:p>
          <a:p>
            <a:pPr>
              <a:lnSpc>
                <a:spcPts val="2025"/>
              </a:lnSpc>
              <a:buNone/>
              <a:defRPr/>
            </a:pPr>
            <a:r>
              <a:rPr lang="en-US" sz="1050" i="1" dirty="0"/>
              <a:t>Answer </a:t>
            </a:r>
            <a:r>
              <a:rPr lang="en-US" sz="1050" i="1" dirty="0"/>
              <a:t>these questions to determine whether the acquisition of </a:t>
            </a:r>
            <a:r>
              <a:rPr lang="en-US" sz="1050" i="1" dirty="0"/>
              <a:t>non-corporate interests could </a:t>
            </a:r>
            <a:r>
              <a:rPr lang="en-US" sz="1050" i="1" dirty="0"/>
              <a:t>be reportable under HSR.</a:t>
            </a:r>
          </a:p>
          <a:p>
            <a:pPr>
              <a:lnSpc>
                <a:spcPts val="1875"/>
              </a:lnSpc>
              <a:defRPr/>
            </a:pPr>
            <a:endParaRPr lang="en-US" sz="1725" i="1" dirty="0"/>
          </a:p>
          <a:p>
            <a:pPr marL="385763" indent="-385763">
              <a:lnSpc>
                <a:spcPts val="1875"/>
              </a:lnSpc>
              <a:defRPr/>
            </a:pPr>
            <a:endParaRPr lang="en-US" sz="1725" i="1" dirty="0"/>
          </a:p>
        </p:txBody>
      </p:sp>
      <p:pic>
        <p:nvPicPr>
          <p:cNvPr id="22533" name="Picture 15" descr="no.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13521" y="3825911"/>
            <a:ext cx="945356" cy="9513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4" name="Picture 16" descr="tes.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46696" y="3825911"/>
            <a:ext cx="945356" cy="9513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p:cNvSpPr/>
          <p:nvPr/>
        </p:nvSpPr>
        <p:spPr>
          <a:xfrm>
            <a:off x="2370371" y="2601948"/>
            <a:ext cx="4411266" cy="981075"/>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lnSpc>
                <a:spcPts val="2025"/>
              </a:lnSpc>
              <a:defRPr/>
            </a:pPr>
            <a:r>
              <a:rPr lang="en-US" b="1" dirty="0"/>
              <a:t>Will One </a:t>
            </a:r>
            <a:r>
              <a:rPr lang="en-US" b="1" dirty="0"/>
              <a:t>Buyer Acquire </a:t>
            </a:r>
            <a:r>
              <a:rPr lang="en-US" b="1" dirty="0"/>
              <a:t>a Controlling Interest  (50% </a:t>
            </a:r>
            <a:r>
              <a:rPr lang="en-US" b="1" dirty="0">
                <a:solidFill>
                  <a:schemeClr val="bg1"/>
                </a:solidFill>
              </a:rPr>
              <a:t>or </a:t>
            </a:r>
            <a:r>
              <a:rPr lang="en-US" b="1" dirty="0">
                <a:solidFill>
                  <a:schemeClr val="bg1"/>
                </a:solidFill>
              </a:rPr>
              <a:t>Greater</a:t>
            </a:r>
            <a:r>
              <a:rPr lang="en-US" b="1" dirty="0"/>
              <a:t>) </a:t>
            </a:r>
            <a:br>
              <a:rPr lang="en-US" b="1" dirty="0"/>
            </a:br>
            <a:r>
              <a:rPr lang="en-US" b="1" dirty="0"/>
              <a:t>in the Non-Corporate Entity?  </a:t>
            </a:r>
          </a:p>
        </p:txBody>
      </p:sp>
      <p:sp>
        <p:nvSpPr>
          <p:cNvPr id="8" name="Rectangle 7">
            <a:hlinkClick r:id="rId6"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8"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688695158"/>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874718" y="122634"/>
            <a:ext cx="5992415" cy="909638"/>
          </a:xfrm>
        </p:spPr>
        <p:txBody>
          <a:bodyPr/>
          <a:lstStyle/>
          <a:p>
            <a:pPr eaLnBrk="1" hangingPunct="1"/>
            <a:r>
              <a:rPr lang="en-US" dirty="0"/>
              <a:t>If the Buyer Will Acquire a Controlling Interest in the Non-Corporate Entity:</a:t>
            </a:r>
          </a:p>
        </p:txBody>
      </p:sp>
      <p:pic>
        <p:nvPicPr>
          <p:cNvPr id="23556" name="Picture 7" descr="no.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38688" y="2833688"/>
            <a:ext cx="945356" cy="95011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7" name="Picture 8" descr="tes.png">
            <a:hlinkClick r:id="rId5" action="ppaction://hlinksldjump"/>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471863" y="2833688"/>
            <a:ext cx="945356" cy="95011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a:xfrm>
            <a:off x="2395538" y="1608535"/>
            <a:ext cx="4411266" cy="982265"/>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Does the Agreement Set </a:t>
            </a:r>
            <a:r>
              <a:rPr lang="en-US" b="1" dirty="0"/>
              <a:t>the </a:t>
            </a:r>
            <a:r>
              <a:rPr lang="en-US" b="1" dirty="0"/>
              <a:t>Price for the Non-Corporate Interests </a:t>
            </a:r>
            <a:r>
              <a:rPr lang="en-US" b="1" dirty="0"/>
              <a:t>Being Acquired</a:t>
            </a:r>
            <a:r>
              <a:rPr lang="en-US" b="1" dirty="0"/>
              <a:t>? </a:t>
            </a:r>
          </a:p>
        </p:txBody>
      </p:sp>
      <p:sp>
        <p:nvSpPr>
          <p:cNvPr id="7" name="Rectangle 6">
            <a:hlinkClick r:id="rId7"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8" action="ppaction://hlinksldjump"/>
          </p:cNvPr>
          <p:cNvPicPr>
            <a:picLocks noChangeAspect="1"/>
          </p:cNvPicPr>
          <p:nvPr/>
        </p:nvPicPr>
        <p:blipFill>
          <a:blip r:embed="rId9" cstate="print"/>
          <a:stretch>
            <a:fillRect/>
          </a:stretch>
        </p:blipFill>
        <p:spPr>
          <a:xfrm>
            <a:off x="1391219" y="4213938"/>
            <a:ext cx="813749" cy="502879"/>
          </a:xfrm>
          <a:prstGeom prst="rect">
            <a:avLst/>
          </a:prstGeom>
        </p:spPr>
      </p:pic>
    </p:spTree>
    <p:extLst>
      <p:ext uri="{BB962C8B-B14F-4D97-AF65-F5344CB8AC3E}">
        <p14:creationId xmlns:p14="http://schemas.microsoft.com/office/powerpoint/2010/main" val="3962655548"/>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9"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49454" y="1457324"/>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Title 1"/>
          <p:cNvSpPr>
            <a:spLocks noGrp="1"/>
          </p:cNvSpPr>
          <p:nvPr>
            <p:ph type="title"/>
          </p:nvPr>
        </p:nvSpPr>
        <p:spPr>
          <a:xfrm>
            <a:off x="895689" y="518332"/>
            <a:ext cx="7195493" cy="492919"/>
          </a:xfrm>
        </p:spPr>
        <p:txBody>
          <a:bodyPr/>
          <a:lstStyle/>
          <a:p>
            <a:pPr eaLnBrk="1" hangingPunct="1"/>
            <a:r>
              <a:rPr lang="en-US" dirty="0"/>
              <a:t>If the Buyer Will </a:t>
            </a:r>
            <a:r>
              <a:rPr lang="en-US" dirty="0"/>
              <a:t>N</a:t>
            </a:r>
            <a:r>
              <a:rPr lang="en-US" dirty="0"/>
              <a:t>ot Acquire a Controlling Interest in the Non-Corporate Entity:</a:t>
            </a:r>
          </a:p>
        </p:txBody>
      </p:sp>
      <p:sp>
        <p:nvSpPr>
          <p:cNvPr id="13318" name="TextBox 4"/>
          <p:cNvSpPr txBox="1">
            <a:spLocks noChangeArrowheads="1"/>
          </p:cNvSpPr>
          <p:nvPr/>
        </p:nvSpPr>
        <p:spPr bwMode="auto">
          <a:xfrm>
            <a:off x="3057306" y="2538239"/>
            <a:ext cx="3073004" cy="733534"/>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An </a:t>
            </a:r>
            <a:r>
              <a:rPr lang="en-US" b="1" dirty="0">
                <a:solidFill>
                  <a:schemeClr val="bg1"/>
                </a:solidFill>
              </a:rPr>
              <a:t>HSR Filing </a:t>
            </a:r>
            <a:r>
              <a:rPr lang="en-US" b="1" dirty="0">
                <a:solidFill>
                  <a:schemeClr val="bg1"/>
                </a:solidFill>
              </a:rPr>
              <a:t>Is Not Required</a:t>
            </a:r>
            <a:endParaRPr lang="en-US" b="1" dirty="0">
              <a:solidFill>
                <a:schemeClr val="bg1"/>
              </a:solidFill>
            </a:endParaRPr>
          </a:p>
        </p:txBody>
      </p:sp>
      <p:sp>
        <p:nvSpPr>
          <p:cNvPr id="7" name="Rectangle 6">
            <a:hlinkClick r:id="rId3"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4" action="ppaction://hlinksldjump"/>
          </p:cNvPr>
          <p:cNvPicPr>
            <a:picLocks noChangeAspect="1"/>
          </p:cNvPicPr>
          <p:nvPr/>
        </p:nvPicPr>
        <p:blipFill>
          <a:blip r:embed="rId5"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9" name="Picture 2">
            <a:hlinkClick r:id="rId6" action="ppaction://hlinksldjump"/>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717508" y="4378469"/>
            <a:ext cx="1752600" cy="5429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7047076"/>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9"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15898" y="145732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Title 1"/>
          <p:cNvSpPr>
            <a:spLocks noGrp="1"/>
          </p:cNvSpPr>
          <p:nvPr>
            <p:ph type="title"/>
          </p:nvPr>
        </p:nvSpPr>
        <p:spPr>
          <a:xfrm>
            <a:off x="878912" y="480581"/>
            <a:ext cx="7224853" cy="492919"/>
          </a:xfrm>
        </p:spPr>
        <p:txBody>
          <a:bodyPr/>
          <a:lstStyle/>
          <a:p>
            <a:pPr eaLnBrk="1" hangingPunct="1"/>
            <a:r>
              <a:rPr lang="en-US" dirty="0"/>
              <a:t>If the Agreement Sets the Price for the Non-Corporate Interests Being Acquired:</a:t>
            </a:r>
          </a:p>
        </p:txBody>
      </p:sp>
      <p:sp>
        <p:nvSpPr>
          <p:cNvPr id="13318" name="TextBox 4"/>
          <p:cNvSpPr txBox="1">
            <a:spLocks noChangeArrowheads="1"/>
          </p:cNvSpPr>
          <p:nvPr/>
        </p:nvSpPr>
        <p:spPr bwMode="auto">
          <a:xfrm>
            <a:off x="2968360" y="2522539"/>
            <a:ext cx="3073004" cy="705642"/>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The Value Is </a:t>
            </a:r>
            <a:r>
              <a:rPr lang="en-US" b="1" dirty="0">
                <a:solidFill>
                  <a:schemeClr val="bg1"/>
                </a:solidFill>
              </a:rPr>
              <a:t>the Agreed </a:t>
            </a:r>
            <a:br>
              <a:rPr lang="en-US" b="1" dirty="0">
                <a:solidFill>
                  <a:schemeClr val="bg1"/>
                </a:solidFill>
              </a:rPr>
            </a:br>
            <a:r>
              <a:rPr lang="en-US" b="1" dirty="0">
                <a:solidFill>
                  <a:schemeClr val="bg1"/>
                </a:solidFill>
              </a:rPr>
              <a:t>Upon Price</a:t>
            </a:r>
          </a:p>
        </p:txBody>
      </p:sp>
      <p:pic>
        <p:nvPicPr>
          <p:cNvPr id="25606" name="Picture 10"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683572761"/>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6"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61010" y="1525406"/>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7" name="Picture 8"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Title 1"/>
          <p:cNvSpPr>
            <a:spLocks noGrp="1"/>
          </p:cNvSpPr>
          <p:nvPr>
            <p:ph type="title"/>
          </p:nvPr>
        </p:nvSpPr>
        <p:spPr>
          <a:xfrm>
            <a:off x="904080" y="229758"/>
            <a:ext cx="7430383" cy="783431"/>
          </a:xfrm>
        </p:spPr>
        <p:txBody>
          <a:bodyPr/>
          <a:lstStyle/>
          <a:p>
            <a:pPr eaLnBrk="1" hangingPunct="1"/>
            <a:r>
              <a:rPr lang="en-US" dirty="0"/>
              <a:t>If the Agreement Does </a:t>
            </a:r>
            <a:r>
              <a:rPr lang="en-US" u="sng" dirty="0"/>
              <a:t>Not</a:t>
            </a:r>
            <a:r>
              <a:rPr lang="en-US" dirty="0"/>
              <a:t> Set the Price for the </a:t>
            </a:r>
            <a:r>
              <a:rPr lang="en-US" dirty="0" smtClean="0"/>
              <a:t>Non-Corporate </a:t>
            </a:r>
            <a:r>
              <a:rPr lang="en-US" dirty="0"/>
              <a:t>Interests Being Acquired:</a:t>
            </a:r>
          </a:p>
        </p:txBody>
      </p:sp>
      <p:sp>
        <p:nvSpPr>
          <p:cNvPr id="13318" name="TextBox 4"/>
          <p:cNvSpPr txBox="1">
            <a:spLocks noChangeArrowheads="1"/>
          </p:cNvSpPr>
          <p:nvPr/>
        </p:nvSpPr>
        <p:spPr bwMode="auto">
          <a:xfrm>
            <a:off x="3082769" y="2430318"/>
            <a:ext cx="3073004" cy="1026243"/>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The Value Is </a:t>
            </a:r>
            <a:r>
              <a:rPr lang="en-US" b="1" dirty="0">
                <a:solidFill>
                  <a:schemeClr val="bg1"/>
                </a:solidFill>
              </a:rPr>
              <a:t>the Fair Market Value of the </a:t>
            </a:r>
            <a:r>
              <a:rPr lang="en-US" b="1" dirty="0">
                <a:solidFill>
                  <a:schemeClr val="bg1"/>
                </a:solidFill>
              </a:rPr>
              <a:t>Non-Corporate Interests</a:t>
            </a:r>
            <a:endParaRPr lang="en-US" b="1" dirty="0">
              <a:solidFill>
                <a:schemeClr val="bg1"/>
              </a:solidFill>
            </a:endParaRPr>
          </a:p>
        </p:txBody>
      </p:sp>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021868643"/>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p:cNvSpPr>
            <a:spLocks noGrp="1"/>
          </p:cNvSpPr>
          <p:nvPr>
            <p:ph type="title"/>
          </p:nvPr>
        </p:nvSpPr>
        <p:spPr>
          <a:xfrm>
            <a:off x="892209" y="196563"/>
            <a:ext cx="7315199" cy="821850"/>
          </a:xfrm>
        </p:spPr>
        <p:txBody>
          <a:bodyPr/>
          <a:lstStyle/>
          <a:p>
            <a:pPr eaLnBrk="1" hangingPunct="1"/>
            <a:r>
              <a:rPr lang="en-US" dirty="0" smtClean="0"/>
              <a:t>Is an HSR Filing Required?</a:t>
            </a:r>
          </a:p>
        </p:txBody>
      </p:sp>
      <p:sp>
        <p:nvSpPr>
          <p:cNvPr id="27654" name="Rectangle 11"/>
          <p:cNvSpPr>
            <a:spLocks noChangeArrowheads="1"/>
          </p:cNvSpPr>
          <p:nvPr/>
        </p:nvSpPr>
        <p:spPr bwMode="auto">
          <a:xfrm>
            <a:off x="1391219" y="1290559"/>
            <a:ext cx="6919411" cy="553998"/>
          </a:xfrm>
          <a:prstGeom prst="rect">
            <a:avLst/>
          </a:prstGeom>
          <a:noFill/>
          <a:ln w="9525">
            <a:noFill/>
            <a:miter lim="800000"/>
            <a:headEnd/>
            <a:tailEnd/>
          </a:ln>
        </p:spPr>
        <p:txBody>
          <a:bodyPr wrap="square">
            <a:spAutoFit/>
          </a:bodyPr>
          <a:lstStyle/>
          <a:p>
            <a:pPr>
              <a:defRPr/>
            </a:pPr>
            <a:r>
              <a:rPr lang="en-US" sz="1500" i="1" dirty="0"/>
              <a:t>Add the fair market value of any non-corporate interests </a:t>
            </a:r>
            <a:r>
              <a:rPr lang="en-US" sz="1500" i="1" dirty="0"/>
              <a:t>already </a:t>
            </a:r>
            <a:r>
              <a:rPr lang="en-US" sz="1500" i="1" dirty="0"/>
              <a:t>held by the </a:t>
            </a:r>
            <a:r>
              <a:rPr lang="en-US" sz="1500" i="1" dirty="0"/>
              <a:t>Buyer to the value of any non-corporate interests being acquired:</a:t>
            </a:r>
            <a:endParaRPr lang="en-US" sz="1500" i="1" dirty="0"/>
          </a:p>
        </p:txBody>
      </p:sp>
      <p:sp>
        <p:nvSpPr>
          <p:cNvPr id="11" name="Rectangle 10">
            <a:hlinkClick r:id="rId2" action="ppaction://hlinksldjump"/>
          </p:cNvPr>
          <p:cNvSpPr/>
          <p:nvPr/>
        </p:nvSpPr>
        <p:spPr>
          <a:xfrm>
            <a:off x="2390611" y="1873389"/>
            <a:ext cx="4318397" cy="903685"/>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Total Value </a:t>
            </a:r>
            <a:r>
              <a:rPr lang="en-US" b="1" dirty="0"/>
              <a:t>Exceeds </a:t>
            </a:r>
            <a:r>
              <a:rPr lang="en-US" b="1" dirty="0"/>
              <a:t/>
            </a:r>
            <a:br>
              <a:rPr lang="en-US" b="1" dirty="0"/>
            </a:br>
            <a:r>
              <a:rPr lang="en-US" b="1" dirty="0"/>
              <a:t>$368 </a:t>
            </a:r>
            <a:r>
              <a:rPr lang="en-US" b="1" dirty="0"/>
              <a:t>Million?</a:t>
            </a:r>
          </a:p>
        </p:txBody>
      </p:sp>
      <p:sp>
        <p:nvSpPr>
          <p:cNvPr id="12" name="Rectangle 11">
            <a:hlinkClick r:id="rId3" action="ppaction://hlinksldjump"/>
          </p:cNvPr>
          <p:cNvSpPr/>
          <p:nvPr/>
        </p:nvSpPr>
        <p:spPr>
          <a:xfrm>
            <a:off x="2390611" y="2985432"/>
            <a:ext cx="4318397" cy="903685"/>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Total Value </a:t>
            </a:r>
            <a:r>
              <a:rPr lang="en-US" b="1" dirty="0"/>
              <a:t>Is </a:t>
            </a:r>
            <a:r>
              <a:rPr lang="en-US" b="1" dirty="0"/>
              <a:t>Less </a:t>
            </a:r>
            <a:r>
              <a:rPr lang="en-US" b="1" dirty="0">
                <a:solidFill>
                  <a:schemeClr val="bg1"/>
                </a:solidFill>
              </a:rPr>
              <a:t>Than </a:t>
            </a:r>
            <a:r>
              <a:rPr lang="en-US" b="1" dirty="0">
                <a:solidFill>
                  <a:schemeClr val="bg1"/>
                </a:solidFill>
              </a:rPr>
              <a:t>or </a:t>
            </a:r>
            <a:br>
              <a:rPr lang="en-US" b="1" dirty="0">
                <a:solidFill>
                  <a:schemeClr val="bg1"/>
                </a:solidFill>
              </a:rPr>
            </a:br>
            <a:r>
              <a:rPr lang="en-US" b="1" dirty="0">
                <a:solidFill>
                  <a:schemeClr val="bg1"/>
                </a:solidFill>
              </a:rPr>
              <a:t>Equal to </a:t>
            </a:r>
            <a:r>
              <a:rPr lang="en-US" b="1" dirty="0">
                <a:solidFill>
                  <a:schemeClr val="bg1"/>
                </a:solidFill>
              </a:rPr>
              <a:t>$368 </a:t>
            </a:r>
            <a:r>
              <a:rPr lang="en-US" b="1" dirty="0">
                <a:solidFill>
                  <a:schemeClr val="bg1"/>
                </a:solidFill>
              </a:rPr>
              <a:t>Million and </a:t>
            </a:r>
            <a:r>
              <a:rPr lang="en-US" b="1" dirty="0">
                <a:solidFill>
                  <a:schemeClr val="bg1"/>
                </a:solidFill>
              </a:rPr>
              <a:t>More Than </a:t>
            </a:r>
            <a:r>
              <a:rPr lang="en-US" b="1" dirty="0">
                <a:solidFill>
                  <a:schemeClr val="bg1"/>
                </a:solidFill>
              </a:rPr>
              <a:t/>
            </a:r>
            <a:br>
              <a:rPr lang="en-US" b="1" dirty="0">
                <a:solidFill>
                  <a:schemeClr val="bg1"/>
                </a:solidFill>
              </a:rPr>
            </a:br>
            <a:r>
              <a:rPr lang="en-US" b="1" dirty="0">
                <a:solidFill>
                  <a:schemeClr val="bg1"/>
                </a:solidFill>
              </a:rPr>
              <a:t>$92 </a:t>
            </a:r>
            <a:r>
              <a:rPr lang="en-US" b="1" dirty="0">
                <a:solidFill>
                  <a:schemeClr val="bg1"/>
                </a:solidFill>
              </a:rPr>
              <a:t>Million?</a:t>
            </a:r>
          </a:p>
        </p:txBody>
      </p:sp>
      <p:sp>
        <p:nvSpPr>
          <p:cNvPr id="13" name="Rectangle 12">
            <a:hlinkClick r:id="rId4" action="ppaction://hlinksldjump"/>
          </p:cNvPr>
          <p:cNvSpPr/>
          <p:nvPr/>
        </p:nvSpPr>
        <p:spPr>
          <a:xfrm>
            <a:off x="2390611" y="4098667"/>
            <a:ext cx="4318397" cy="903684"/>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Total Value </a:t>
            </a:r>
            <a:r>
              <a:rPr lang="en-US" b="1" dirty="0"/>
              <a:t>Is $92 Million or Less?</a:t>
            </a:r>
            <a:endParaRPr lang="en-US" b="1" dirty="0"/>
          </a:p>
        </p:txBody>
      </p:sp>
      <p:sp>
        <p:nvSpPr>
          <p:cNvPr id="8" name="Rectangle 7">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10" name="Picture 9"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88131679"/>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9"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95813" y="1407230"/>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Title 1"/>
          <p:cNvSpPr>
            <a:spLocks noGrp="1"/>
          </p:cNvSpPr>
          <p:nvPr>
            <p:ph type="title"/>
          </p:nvPr>
        </p:nvSpPr>
        <p:spPr>
          <a:xfrm>
            <a:off x="904080" y="491107"/>
            <a:ext cx="5992415" cy="492919"/>
          </a:xfrm>
        </p:spPr>
        <p:txBody>
          <a:bodyPr/>
          <a:lstStyle/>
          <a:p>
            <a:pPr eaLnBrk="1" hangingPunct="1"/>
            <a:r>
              <a:rPr lang="en-US" dirty="0" smtClean="0"/>
              <a:t>Is an HSR Filing Required? </a:t>
            </a:r>
          </a:p>
        </p:txBody>
      </p:sp>
      <p:sp>
        <p:nvSpPr>
          <p:cNvPr id="13318" name="TextBox 4"/>
          <p:cNvSpPr txBox="1">
            <a:spLocks noChangeArrowheads="1"/>
          </p:cNvSpPr>
          <p:nvPr/>
        </p:nvSpPr>
        <p:spPr bwMode="auto">
          <a:xfrm>
            <a:off x="2999591" y="2437445"/>
            <a:ext cx="3073004" cy="1054135"/>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An HSR </a:t>
            </a:r>
            <a:r>
              <a:rPr lang="en-US" b="1" dirty="0">
                <a:solidFill>
                  <a:schemeClr val="bg1"/>
                </a:solidFill>
              </a:rPr>
              <a:t>Filing </a:t>
            </a:r>
            <a:r>
              <a:rPr lang="en-US" b="1" dirty="0">
                <a:solidFill>
                  <a:schemeClr val="bg1"/>
                </a:solidFill>
              </a:rPr>
              <a:t>Is Required </a:t>
            </a:r>
            <a:r>
              <a:rPr lang="en-US" b="1" u="sng" dirty="0">
                <a:solidFill>
                  <a:schemeClr val="bg1"/>
                </a:solidFill>
              </a:rPr>
              <a:t>Unless an </a:t>
            </a:r>
            <a:r>
              <a:rPr lang="en-US" b="1" u="sng" dirty="0">
                <a:solidFill>
                  <a:schemeClr val="bg1"/>
                </a:solidFill>
              </a:rPr>
              <a:t>Exemption Applies</a:t>
            </a:r>
          </a:p>
        </p:txBody>
      </p:sp>
      <p:pic>
        <p:nvPicPr>
          <p:cNvPr id="28678" name="Picture 6"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2" name="Rectangle 1">
            <a:hlinkClick r:id="rId3" action="ppaction://hlinksldjump"/>
          </p:cNvPr>
          <p:cNvSpPr/>
          <p:nvPr/>
        </p:nvSpPr>
        <p:spPr>
          <a:xfrm>
            <a:off x="3150394" y="2628900"/>
            <a:ext cx="2936081" cy="30361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8"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10"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608477" y="4379039"/>
            <a:ext cx="1752600" cy="5429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084673"/>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9" descr="purple triangle.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29470" y="1307307"/>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9" name="Title 1"/>
          <p:cNvSpPr>
            <a:spLocks noGrp="1"/>
          </p:cNvSpPr>
          <p:nvPr>
            <p:ph type="title"/>
          </p:nvPr>
        </p:nvSpPr>
        <p:spPr>
          <a:xfrm>
            <a:off x="897136" y="480581"/>
            <a:ext cx="5992415" cy="492919"/>
          </a:xfrm>
        </p:spPr>
        <p:txBody>
          <a:bodyPr/>
          <a:lstStyle/>
          <a:p>
            <a:pPr eaLnBrk="1" hangingPunct="1"/>
            <a:r>
              <a:rPr lang="en-US" dirty="0" smtClean="0"/>
              <a:t>Is an HSR Filing Required? </a:t>
            </a:r>
          </a:p>
        </p:txBody>
      </p:sp>
      <p:sp>
        <p:nvSpPr>
          <p:cNvPr id="13318" name="TextBox 4">
            <a:hlinkClick r:id="rId2" action="ppaction://hlinksldjump"/>
          </p:cNvPr>
          <p:cNvSpPr txBox="1">
            <a:spLocks noChangeArrowheads="1"/>
          </p:cNvSpPr>
          <p:nvPr/>
        </p:nvSpPr>
        <p:spPr bwMode="auto">
          <a:xfrm>
            <a:off x="3150393" y="2268712"/>
            <a:ext cx="3073004" cy="1026243"/>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HSR Filing </a:t>
            </a:r>
            <a:r>
              <a:rPr lang="en-US" b="1" dirty="0">
                <a:solidFill>
                  <a:schemeClr val="bg1"/>
                </a:solidFill>
              </a:rPr>
              <a:t>Is Required If the </a:t>
            </a:r>
            <a:r>
              <a:rPr lang="en-US" b="1" u="sng" dirty="0">
                <a:solidFill>
                  <a:schemeClr val="bg1"/>
                </a:solidFill>
              </a:rPr>
              <a:t>Size-of-the-Persons </a:t>
            </a:r>
            <a:br>
              <a:rPr lang="en-US" b="1" u="sng" dirty="0">
                <a:solidFill>
                  <a:schemeClr val="bg1"/>
                </a:solidFill>
              </a:rPr>
            </a:br>
            <a:r>
              <a:rPr lang="en-US" b="1" u="sng" dirty="0">
                <a:solidFill>
                  <a:schemeClr val="bg1"/>
                </a:solidFill>
              </a:rPr>
              <a:t>Test</a:t>
            </a:r>
            <a:r>
              <a:rPr lang="en-US" b="1" dirty="0">
                <a:solidFill>
                  <a:schemeClr val="bg1"/>
                </a:solidFill>
              </a:rPr>
              <a:t> Is </a:t>
            </a:r>
            <a:r>
              <a:rPr lang="en-US" b="1" dirty="0">
                <a:solidFill>
                  <a:schemeClr val="bg1"/>
                </a:solidFill>
              </a:rPr>
              <a:t>Met</a:t>
            </a:r>
          </a:p>
        </p:txBody>
      </p:sp>
      <p:pic>
        <p:nvPicPr>
          <p:cNvPr id="29702" name="Picture 6" descr="next.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6"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8" name="Rectangle 7">
            <a:hlinkClick r:id="rId4" action="ppaction://hlinksldjump"/>
          </p:cNvPr>
          <p:cNvSpPr/>
          <p:nvPr/>
        </p:nvSpPr>
        <p:spPr>
          <a:xfrm>
            <a:off x="3150393" y="2373183"/>
            <a:ext cx="2936081" cy="30361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9" name="Rectangle 8">
            <a:hlinkClick r:id="rId4" action="ppaction://hlinksldjump"/>
          </p:cNvPr>
          <p:cNvSpPr/>
          <p:nvPr/>
        </p:nvSpPr>
        <p:spPr>
          <a:xfrm>
            <a:off x="3893344" y="2781834"/>
            <a:ext cx="628650" cy="30361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10" name="Picture 9"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11" name="Picture 2">
            <a:hlinkClick r:id="rId9" action="ppaction://hlinksldjump"/>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742134" y="4351030"/>
            <a:ext cx="1752600" cy="5429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8581059"/>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9"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82441" y="1377869"/>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Title 1"/>
          <p:cNvSpPr>
            <a:spLocks noGrp="1"/>
          </p:cNvSpPr>
          <p:nvPr>
            <p:ph type="title"/>
          </p:nvPr>
        </p:nvSpPr>
        <p:spPr>
          <a:xfrm>
            <a:off x="940920" y="485622"/>
            <a:ext cx="5992415" cy="492919"/>
          </a:xfrm>
        </p:spPr>
        <p:txBody>
          <a:bodyPr/>
          <a:lstStyle/>
          <a:p>
            <a:pPr eaLnBrk="1" hangingPunct="1"/>
            <a:r>
              <a:rPr lang="en-US" dirty="0" smtClean="0"/>
              <a:t>Is an HSR Filing Required? </a:t>
            </a:r>
          </a:p>
        </p:txBody>
      </p:sp>
      <p:sp>
        <p:nvSpPr>
          <p:cNvPr id="13318" name="TextBox 4"/>
          <p:cNvSpPr txBox="1">
            <a:spLocks noChangeArrowheads="1"/>
          </p:cNvSpPr>
          <p:nvPr/>
        </p:nvSpPr>
        <p:spPr bwMode="auto">
          <a:xfrm>
            <a:off x="3034903" y="2429136"/>
            <a:ext cx="3073004" cy="733534"/>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An HSR </a:t>
            </a:r>
            <a:r>
              <a:rPr lang="en-US" b="1" dirty="0">
                <a:solidFill>
                  <a:schemeClr val="bg1"/>
                </a:solidFill>
              </a:rPr>
              <a:t>Filing </a:t>
            </a:r>
            <a:r>
              <a:rPr lang="en-US" b="1" dirty="0">
                <a:solidFill>
                  <a:schemeClr val="bg1"/>
                </a:solidFill>
              </a:rPr>
              <a:t>Is Not Required</a:t>
            </a:r>
            <a:endParaRPr lang="en-US" b="1" dirty="0">
              <a:solidFill>
                <a:schemeClr val="bg1"/>
              </a:solidFill>
            </a:endParaRPr>
          </a:p>
        </p:txBody>
      </p:sp>
      <p:sp>
        <p:nvSpPr>
          <p:cNvPr id="7" name="Rectangle 6">
            <a:hlinkClick r:id="rId3"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4" action="ppaction://hlinksldjump"/>
          </p:cNvPr>
          <p:cNvPicPr>
            <a:picLocks noChangeAspect="1"/>
          </p:cNvPicPr>
          <p:nvPr/>
        </p:nvPicPr>
        <p:blipFill>
          <a:blip r:embed="rId5"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9" name="Picture 2">
            <a:hlinkClick r:id="rId6" action="ppaction://hlinksldjump"/>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751064" y="4378469"/>
            <a:ext cx="1752600"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9168453"/>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HSR Overview</a:t>
            </a:r>
            <a:endParaRPr lang="en-GB" dirty="0"/>
          </a:p>
        </p:txBody>
      </p:sp>
      <p:sp>
        <p:nvSpPr>
          <p:cNvPr id="3" name="Content Placeholder 2"/>
          <p:cNvSpPr>
            <a:spLocks noGrp="1"/>
          </p:cNvSpPr>
          <p:nvPr>
            <p:ph idx="1"/>
          </p:nvPr>
        </p:nvSpPr>
        <p:spPr/>
        <p:txBody>
          <a:bodyPr>
            <a:normAutofit fontScale="55000" lnSpcReduction="20000"/>
          </a:bodyPr>
          <a:lstStyle/>
          <a:p>
            <a:r>
              <a:rPr lang="en-GB" sz="2200" dirty="0" smtClean="0"/>
              <a:t>Generally, a transaction is reportable if the </a:t>
            </a:r>
            <a:r>
              <a:rPr lang="en-GB" sz="2200" u="sng" dirty="0" smtClean="0"/>
              <a:t>size-of-the-transaction test</a:t>
            </a:r>
            <a:r>
              <a:rPr lang="en-GB" sz="2200" dirty="0" smtClean="0"/>
              <a:t> is met:</a:t>
            </a:r>
          </a:p>
          <a:p>
            <a:pPr lvl="1"/>
            <a:r>
              <a:rPr lang="en-GB" sz="1800" dirty="0" smtClean="0"/>
              <a:t>Is the value of what’s being acquired greater than $368M? If yes, the deal is reportable unless an exemption applies. </a:t>
            </a:r>
          </a:p>
          <a:p>
            <a:pPr lvl="1"/>
            <a:r>
              <a:rPr lang="en-GB" sz="1800" dirty="0" smtClean="0"/>
              <a:t>If not, and the value of what’s being acquired is greater than $92M but less than $368M, then the </a:t>
            </a:r>
            <a:r>
              <a:rPr lang="en-GB" sz="1800" u="sng" dirty="0" smtClean="0"/>
              <a:t>size-of-the-person test</a:t>
            </a:r>
            <a:r>
              <a:rPr lang="en-GB" sz="1800" dirty="0" smtClean="0"/>
              <a:t> also must be met for the deal to be reportable.</a:t>
            </a:r>
          </a:p>
          <a:p>
            <a:pPr lvl="2"/>
            <a:r>
              <a:rPr lang="en-GB" sz="1800" u="sng" dirty="0" smtClean="0"/>
              <a:t>Size-of-the-person test:</a:t>
            </a:r>
            <a:r>
              <a:rPr lang="en-GB" sz="1800" dirty="0" smtClean="0"/>
              <a:t>  One party must have $18.4M in net sales or total assets; and another party must have $184M in net sales or total assets. </a:t>
            </a:r>
          </a:p>
          <a:p>
            <a:pPr lvl="1"/>
            <a:r>
              <a:rPr lang="en-GB" sz="1800" dirty="0" smtClean="0"/>
              <a:t>If the value of what’s being acquired is less than $92M, then an HSR filing is not required. </a:t>
            </a:r>
          </a:p>
          <a:p>
            <a:r>
              <a:rPr lang="en-GB" sz="2200" dirty="0" smtClean="0"/>
              <a:t>A transaction can involve the acquisition of: (a) voting securities (the right to vote for the board of directors of an issuer); (b) assets; (c) non-corporate interests (LLC or LLP units); or (d) a combination thereof.</a:t>
            </a:r>
          </a:p>
          <a:p>
            <a:r>
              <a:rPr lang="en-GB" sz="2200" dirty="0" smtClean="0"/>
              <a:t>Even if a transaction meets the HSR thresholds, one or more HSR exemptions may apply (explained in more detail in this presentation). </a:t>
            </a:r>
          </a:p>
          <a:p>
            <a:r>
              <a:rPr lang="en-GB" sz="2200" dirty="0" smtClean="0"/>
              <a:t>If a transaction is reportable, a filing must be submitted to each of the FTC/DOJ, and the parties must abide by a 30-day statutory waiting period before they can close.  The waiting period can be terminated early under certain circumstances. </a:t>
            </a:r>
          </a:p>
          <a:p>
            <a:endParaRPr lang="en-GB" dirty="0"/>
          </a:p>
        </p:txBody>
      </p:sp>
    </p:spTree>
    <p:extLst>
      <p:ext uri="{BB962C8B-B14F-4D97-AF65-F5344CB8AC3E}">
        <p14:creationId xmlns:p14="http://schemas.microsoft.com/office/powerpoint/2010/main" val="3952234581"/>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3"/>
          <p:cNvSpPr>
            <a:spLocks noGrp="1"/>
          </p:cNvSpPr>
          <p:nvPr>
            <p:ph type="title"/>
          </p:nvPr>
        </p:nvSpPr>
        <p:spPr>
          <a:xfrm>
            <a:off x="910205" y="182857"/>
            <a:ext cx="7315199" cy="821850"/>
          </a:xfrm>
        </p:spPr>
        <p:txBody>
          <a:bodyPr/>
          <a:lstStyle/>
          <a:p>
            <a:pPr eaLnBrk="1" hangingPunct="1"/>
            <a:r>
              <a:rPr lang="en-US" dirty="0" smtClean="0"/>
              <a:t>The Size-of-the-Persons Test</a:t>
            </a:r>
          </a:p>
        </p:txBody>
      </p:sp>
      <p:pic>
        <p:nvPicPr>
          <p:cNvPr id="31748" name="Picture 12" descr="no.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92549" y="3599238"/>
            <a:ext cx="945356" cy="95011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9" name="Picture 13" descr="tes.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25724" y="3599238"/>
            <a:ext cx="945356" cy="95011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p:nvSpPr>
        <p:spPr>
          <a:xfrm>
            <a:off x="1867196" y="1507310"/>
            <a:ext cx="5308997" cy="1908572"/>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lnSpc>
                <a:spcPts val="2250"/>
              </a:lnSpc>
              <a:defRPr/>
            </a:pPr>
            <a:r>
              <a:rPr lang="en-US" b="1" dirty="0"/>
              <a:t>Based on Fully Consolidated Financials, Does One Party Have </a:t>
            </a:r>
            <a:r>
              <a:rPr lang="en-US" b="1" dirty="0"/>
              <a:t>Total Assets or </a:t>
            </a:r>
            <a:r>
              <a:rPr lang="en-US" b="1" dirty="0"/>
              <a:t>Annual Net </a:t>
            </a:r>
            <a:r>
              <a:rPr lang="en-US" b="1" dirty="0"/>
              <a:t>Sales of </a:t>
            </a:r>
            <a:r>
              <a:rPr lang="en-US" b="1" dirty="0"/>
              <a:t>$184 </a:t>
            </a:r>
            <a:r>
              <a:rPr lang="en-US" b="1" dirty="0"/>
              <a:t>Million or More </a:t>
            </a:r>
            <a:r>
              <a:rPr lang="en-US" b="1" u="sng" dirty="0"/>
              <a:t>and</a:t>
            </a:r>
            <a:r>
              <a:rPr lang="en-US" b="1" dirty="0"/>
              <a:t> Does </a:t>
            </a:r>
            <a:r>
              <a:rPr lang="en-US" b="1" dirty="0"/>
              <a:t>Another Party Have </a:t>
            </a:r>
            <a:r>
              <a:rPr lang="en-US" b="1" dirty="0"/>
              <a:t>Total Assets or Annual Net Sales of </a:t>
            </a:r>
            <a:r>
              <a:rPr lang="en-US" b="1" dirty="0"/>
              <a:t>$18.4 </a:t>
            </a:r>
            <a:r>
              <a:rPr lang="en-US" b="1" dirty="0"/>
              <a:t>Million or </a:t>
            </a:r>
            <a:r>
              <a:rPr lang="en-US" b="1" dirty="0"/>
              <a:t>More?</a:t>
            </a:r>
            <a:endParaRPr lang="en-US" b="1" dirty="0"/>
          </a:p>
        </p:txBody>
      </p:sp>
      <p:sp>
        <p:nvSpPr>
          <p:cNvPr id="7" name="Rectangle 6">
            <a:hlinkClick r:id="rId6"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8"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71362622"/>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9"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82441" y="1377869"/>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1" name="Title 1"/>
          <p:cNvSpPr>
            <a:spLocks noGrp="1"/>
          </p:cNvSpPr>
          <p:nvPr>
            <p:ph type="title"/>
          </p:nvPr>
        </p:nvSpPr>
        <p:spPr>
          <a:xfrm>
            <a:off x="912019" y="503333"/>
            <a:ext cx="5992415" cy="492919"/>
          </a:xfrm>
        </p:spPr>
        <p:txBody>
          <a:bodyPr/>
          <a:lstStyle/>
          <a:p>
            <a:pPr eaLnBrk="1" hangingPunct="1"/>
            <a:r>
              <a:rPr lang="en-US" dirty="0" smtClean="0"/>
              <a:t>Is the Size-of-the-Persons Test Met?</a:t>
            </a:r>
          </a:p>
        </p:txBody>
      </p:sp>
      <p:sp>
        <p:nvSpPr>
          <p:cNvPr id="13318" name="TextBox 4"/>
          <p:cNvSpPr txBox="1">
            <a:spLocks noChangeArrowheads="1"/>
          </p:cNvSpPr>
          <p:nvPr/>
        </p:nvSpPr>
        <p:spPr bwMode="auto">
          <a:xfrm>
            <a:off x="3064073" y="1735292"/>
            <a:ext cx="3073003" cy="2015936"/>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The Size-of-</a:t>
            </a:r>
            <a:br>
              <a:rPr lang="en-US" b="1" dirty="0">
                <a:solidFill>
                  <a:schemeClr val="bg1"/>
                </a:solidFill>
              </a:rPr>
            </a:br>
            <a:r>
              <a:rPr lang="en-US" b="1" dirty="0">
                <a:solidFill>
                  <a:schemeClr val="bg1"/>
                </a:solidFill>
              </a:rPr>
              <a:t>the-Persons </a:t>
            </a:r>
            <a:r>
              <a:rPr lang="en-US" b="1" dirty="0">
                <a:solidFill>
                  <a:schemeClr val="bg1"/>
                </a:solidFill>
              </a:rPr>
              <a:t>Test</a:t>
            </a:r>
            <a:br>
              <a:rPr lang="en-US" b="1" dirty="0">
                <a:solidFill>
                  <a:schemeClr val="bg1"/>
                </a:solidFill>
              </a:rPr>
            </a:br>
            <a:r>
              <a:rPr lang="en-US" b="1" dirty="0">
                <a:solidFill>
                  <a:schemeClr val="bg1"/>
                </a:solidFill>
              </a:rPr>
              <a:t>Is Met, </a:t>
            </a:r>
            <a:r>
              <a:rPr lang="en-US" b="1" dirty="0">
                <a:solidFill>
                  <a:schemeClr val="bg1"/>
                </a:solidFill>
              </a:rPr>
              <a:t>and an HSR </a:t>
            </a:r>
            <a:r>
              <a:rPr lang="en-US" b="1" dirty="0">
                <a:solidFill>
                  <a:schemeClr val="bg1"/>
                </a:solidFill>
              </a:rPr>
              <a:t/>
            </a:r>
            <a:br>
              <a:rPr lang="en-US" b="1" dirty="0">
                <a:solidFill>
                  <a:schemeClr val="bg1"/>
                </a:solidFill>
              </a:rPr>
            </a:br>
            <a:r>
              <a:rPr lang="en-US" b="1" dirty="0">
                <a:solidFill>
                  <a:schemeClr val="bg1"/>
                </a:solidFill>
              </a:rPr>
              <a:t>Filing Is </a:t>
            </a:r>
            <a:r>
              <a:rPr lang="en-US" b="1" dirty="0">
                <a:solidFill>
                  <a:schemeClr val="bg1"/>
                </a:solidFill>
              </a:rPr>
              <a:t>Required </a:t>
            </a:r>
            <a:r>
              <a:rPr lang="en-US" b="1" dirty="0">
                <a:solidFill>
                  <a:schemeClr val="bg1"/>
                </a:solidFill>
              </a:rPr>
              <a:t/>
            </a:r>
            <a:br>
              <a:rPr lang="en-US" b="1" dirty="0">
                <a:solidFill>
                  <a:schemeClr val="bg1"/>
                </a:solidFill>
              </a:rPr>
            </a:br>
            <a:r>
              <a:rPr lang="en-US" b="1" u="sng" dirty="0">
                <a:solidFill>
                  <a:schemeClr val="bg1"/>
                </a:solidFill>
              </a:rPr>
              <a:t>Unless </a:t>
            </a:r>
            <a:r>
              <a:rPr lang="en-US" b="1" u="sng" dirty="0">
                <a:solidFill>
                  <a:schemeClr val="bg1"/>
                </a:solidFill>
              </a:rPr>
              <a:t>an Exemption Applies</a:t>
            </a:r>
          </a:p>
        </p:txBody>
      </p:sp>
      <p:pic>
        <p:nvPicPr>
          <p:cNvPr id="32774" name="Picture 6"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8" name="Rectangle 7">
            <a:hlinkClick r:id="rId3" action="ppaction://hlinksldjump"/>
          </p:cNvPr>
          <p:cNvSpPr/>
          <p:nvPr/>
        </p:nvSpPr>
        <p:spPr>
          <a:xfrm>
            <a:off x="3293269" y="2991445"/>
            <a:ext cx="2614613" cy="30361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9" name="Rectangle 8">
            <a:hlinkClick r:id="rId3" action="ppaction://hlinksldjump"/>
          </p:cNvPr>
          <p:cNvSpPr/>
          <p:nvPr/>
        </p:nvSpPr>
        <p:spPr>
          <a:xfrm>
            <a:off x="3908227" y="3295055"/>
            <a:ext cx="1220987" cy="30361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10" name="Picture 9"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11" name="Picture 2">
            <a:hlinkClick r:id="rId8" action="ppaction://hlinksldjump"/>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716536" y="4325743"/>
            <a:ext cx="1752600" cy="5429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1799252"/>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a:xfrm>
            <a:off x="914400" y="194159"/>
            <a:ext cx="7315199" cy="821850"/>
          </a:xfrm>
        </p:spPr>
        <p:txBody>
          <a:bodyPr/>
          <a:lstStyle/>
          <a:p>
            <a:pPr eaLnBrk="1" hangingPunct="1"/>
            <a:r>
              <a:rPr lang="en-US" dirty="0" smtClean="0"/>
              <a:t>The Size-of-the-Persons Test</a:t>
            </a:r>
          </a:p>
        </p:txBody>
      </p:sp>
      <p:pic>
        <p:nvPicPr>
          <p:cNvPr id="33796" name="Picture 12" descr="no.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96634" y="3121401"/>
            <a:ext cx="945356" cy="95131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13" descr="tes.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29809" y="3121401"/>
            <a:ext cx="945356" cy="95131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p:nvSpPr>
        <p:spPr>
          <a:xfrm>
            <a:off x="1871280" y="1786710"/>
            <a:ext cx="5308997" cy="885825"/>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lnSpc>
                <a:spcPts val="2475"/>
              </a:lnSpc>
              <a:defRPr/>
            </a:pPr>
            <a:r>
              <a:rPr lang="en-US" b="1" dirty="0"/>
              <a:t>Is the </a:t>
            </a:r>
            <a:r>
              <a:rPr lang="en-US" b="1" dirty="0"/>
              <a:t>Target Engaged </a:t>
            </a:r>
            <a:r>
              <a:rPr lang="en-US" b="1" dirty="0"/>
              <a:t>in </a:t>
            </a:r>
            <a:r>
              <a:rPr lang="en-US" b="1" dirty="0"/>
              <a:t>Manufacturing?</a:t>
            </a:r>
            <a:endParaRPr lang="en-US" b="1" dirty="0"/>
          </a:p>
        </p:txBody>
      </p:sp>
      <p:sp>
        <p:nvSpPr>
          <p:cNvPr id="7" name="Rectangle 6">
            <a:hlinkClick r:id="rId6"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73777245"/>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itle 1"/>
          <p:cNvSpPr>
            <a:spLocks noGrp="1"/>
          </p:cNvSpPr>
          <p:nvPr>
            <p:ph type="title"/>
          </p:nvPr>
        </p:nvSpPr>
        <p:spPr>
          <a:xfrm>
            <a:off x="940920" y="513036"/>
            <a:ext cx="5992415" cy="492919"/>
          </a:xfrm>
        </p:spPr>
        <p:txBody>
          <a:bodyPr/>
          <a:lstStyle/>
          <a:p>
            <a:pPr eaLnBrk="1" hangingPunct="1"/>
            <a:r>
              <a:rPr lang="en-US" dirty="0" smtClean="0"/>
              <a:t>Is the Size-of-the-Persons Test Met?</a:t>
            </a:r>
          </a:p>
        </p:txBody>
      </p:sp>
      <p:pic>
        <p:nvPicPr>
          <p:cNvPr id="34818" name="Picture 9"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79464" y="1426540"/>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8" name="TextBox 4"/>
          <p:cNvSpPr txBox="1">
            <a:spLocks noChangeArrowheads="1"/>
          </p:cNvSpPr>
          <p:nvPr/>
        </p:nvSpPr>
        <p:spPr bwMode="auto">
          <a:xfrm>
            <a:off x="3081968" y="2155418"/>
            <a:ext cx="3073003" cy="1346844"/>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The Size-of-the-Persons </a:t>
            </a:r>
            <a:r>
              <a:rPr lang="en-US" b="1" dirty="0">
                <a:solidFill>
                  <a:schemeClr val="bg1"/>
                </a:solidFill>
              </a:rPr>
              <a:t>Test Is Met, </a:t>
            </a:r>
            <a:r>
              <a:rPr lang="en-US" b="1" dirty="0">
                <a:solidFill>
                  <a:schemeClr val="bg1"/>
                </a:solidFill>
              </a:rPr>
              <a:t>and an HSR Filing </a:t>
            </a:r>
            <a:r>
              <a:rPr lang="en-US" b="1" dirty="0">
                <a:solidFill>
                  <a:schemeClr val="bg1"/>
                </a:solidFill>
              </a:rPr>
              <a:t>Is </a:t>
            </a:r>
            <a:r>
              <a:rPr lang="en-US" b="1" dirty="0">
                <a:solidFill>
                  <a:schemeClr val="bg1"/>
                </a:solidFill>
              </a:rPr>
              <a:t>Required </a:t>
            </a:r>
            <a:r>
              <a:rPr lang="en-US" b="1" u="sng" dirty="0">
                <a:solidFill>
                  <a:schemeClr val="bg1"/>
                </a:solidFill>
              </a:rPr>
              <a:t>Unless an Exemption Applies</a:t>
            </a:r>
          </a:p>
        </p:txBody>
      </p:sp>
      <p:pic>
        <p:nvPicPr>
          <p:cNvPr id="34822" name="Picture 6" descr="next.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9" name="Rectangle 8"/>
          <p:cNvSpPr/>
          <p:nvPr/>
        </p:nvSpPr>
        <p:spPr>
          <a:xfrm>
            <a:off x="3378994" y="2957513"/>
            <a:ext cx="2378869" cy="314325"/>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10" name="Rectangle 9"/>
          <p:cNvSpPr/>
          <p:nvPr/>
        </p:nvSpPr>
        <p:spPr>
          <a:xfrm>
            <a:off x="3921920" y="3307556"/>
            <a:ext cx="1171575" cy="314325"/>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11" name="Picture 10" descr="START OVER.png">
            <a:hlinkClick r:id="rId4" action="ppaction://hlinksldjump"/>
          </p:cNvPr>
          <p:cNvPicPr>
            <a:picLocks noChangeAspect="1"/>
          </p:cNvPicPr>
          <p:nvPr/>
        </p:nvPicPr>
        <p:blipFill>
          <a:blip r:embed="rId5"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12" name="Picture 2">
            <a:hlinkClick r:id="rId6" action="ppaction://hlinksldjump"/>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742169" y="4330162"/>
            <a:ext cx="1752600" cy="5429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9231754"/>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9"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82441" y="1380151"/>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3" name="Title 1"/>
          <p:cNvSpPr>
            <a:spLocks noGrp="1"/>
          </p:cNvSpPr>
          <p:nvPr>
            <p:ph type="title"/>
          </p:nvPr>
        </p:nvSpPr>
        <p:spPr>
          <a:xfrm>
            <a:off x="940920" y="521899"/>
            <a:ext cx="5992415" cy="492919"/>
          </a:xfrm>
        </p:spPr>
        <p:txBody>
          <a:bodyPr/>
          <a:lstStyle/>
          <a:p>
            <a:pPr eaLnBrk="1" hangingPunct="1"/>
            <a:r>
              <a:rPr lang="en-US" dirty="0" smtClean="0"/>
              <a:t>Is the Size-of-the-Persons Test Met?</a:t>
            </a:r>
          </a:p>
        </p:txBody>
      </p:sp>
      <p:sp>
        <p:nvSpPr>
          <p:cNvPr id="13318" name="TextBox 4"/>
          <p:cNvSpPr txBox="1">
            <a:spLocks noChangeArrowheads="1"/>
          </p:cNvSpPr>
          <p:nvPr/>
        </p:nvSpPr>
        <p:spPr bwMode="auto">
          <a:xfrm>
            <a:off x="3034903" y="2285063"/>
            <a:ext cx="3073003" cy="1026243"/>
          </a:xfrm>
          <a:prstGeom prst="rect">
            <a:avLst/>
          </a:prstGeom>
        </p:spPr>
        <p:txBody>
          <a:bodyPr anchor="ctr">
            <a:spAutoFit/>
          </a:bodyPr>
          <a:lstStyle/>
          <a:p>
            <a:pPr algn="ctr">
              <a:lnSpc>
                <a:spcPts val="2475"/>
              </a:lnSpc>
              <a:spcAft>
                <a:spcPts val="900"/>
              </a:spcAft>
              <a:buClr>
                <a:schemeClr val="accent1"/>
              </a:buClr>
              <a:defRPr/>
            </a:pPr>
            <a:r>
              <a:rPr lang="en-US" b="1" dirty="0" smtClean="0">
                <a:solidFill>
                  <a:schemeClr val="bg1"/>
                </a:solidFill>
              </a:rPr>
              <a:t>The Size-of-the-Persons Test Is Not Met; An HSR Filing Is Not Required</a:t>
            </a:r>
            <a:endParaRPr lang="en-US" b="1" dirty="0">
              <a:solidFill>
                <a:schemeClr val="bg1"/>
              </a:solidFill>
            </a:endParaRPr>
          </a:p>
        </p:txBody>
      </p:sp>
      <p:pic>
        <p:nvPicPr>
          <p:cNvPr id="35846" name="Picture 6" descr="next.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4" action="ppaction://hlinksldjump"/>
          </p:cNvPr>
          <p:cNvPicPr>
            <a:picLocks noChangeAspect="1"/>
          </p:cNvPicPr>
          <p:nvPr/>
        </p:nvPicPr>
        <p:blipFill>
          <a:blip r:embed="rId5"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9" name="Picture 2">
            <a:hlinkClick r:id="rId6" action="ppaction://hlinksldjump"/>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95104" y="4326907"/>
            <a:ext cx="1752600" cy="5429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8092982"/>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3"/>
          <p:cNvSpPr>
            <a:spLocks noGrp="1"/>
          </p:cNvSpPr>
          <p:nvPr>
            <p:ph type="title"/>
          </p:nvPr>
        </p:nvSpPr>
        <p:spPr>
          <a:xfrm>
            <a:off x="910206" y="184850"/>
            <a:ext cx="7315199" cy="821850"/>
          </a:xfrm>
        </p:spPr>
        <p:txBody>
          <a:bodyPr/>
          <a:lstStyle/>
          <a:p>
            <a:pPr eaLnBrk="1" hangingPunct="1"/>
            <a:r>
              <a:rPr lang="en-US" dirty="0" smtClean="0"/>
              <a:t>If the Target Is Engaged in Manufacturing:</a:t>
            </a:r>
          </a:p>
        </p:txBody>
      </p:sp>
      <p:pic>
        <p:nvPicPr>
          <p:cNvPr id="36868" name="Picture 12" descr="no.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47077" y="3659622"/>
            <a:ext cx="945356" cy="9513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13" descr="tes.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80252" y="3659622"/>
            <a:ext cx="945356" cy="9513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p:nvSpPr>
        <p:spPr>
          <a:xfrm>
            <a:off x="1921724" y="1568884"/>
            <a:ext cx="5308997" cy="1908572"/>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Based on Fully Consolidated Financials, Does </a:t>
            </a:r>
            <a:r>
              <a:rPr lang="en-US" b="1" dirty="0"/>
              <a:t>the </a:t>
            </a:r>
            <a:r>
              <a:rPr lang="en-US" b="1" dirty="0"/>
              <a:t>Target Have </a:t>
            </a:r>
            <a:r>
              <a:rPr lang="en-US" b="1" dirty="0"/>
              <a:t>Total Assets </a:t>
            </a:r>
            <a:r>
              <a:rPr lang="en-US" b="1" u="sng" dirty="0"/>
              <a:t>or</a:t>
            </a:r>
            <a:r>
              <a:rPr lang="en-US" b="1" dirty="0"/>
              <a:t> Annual Net Sales of </a:t>
            </a:r>
            <a:r>
              <a:rPr lang="en-US" b="1" dirty="0"/>
              <a:t>$18.4 </a:t>
            </a:r>
            <a:r>
              <a:rPr lang="en-US" b="1" dirty="0"/>
              <a:t>Million or </a:t>
            </a:r>
            <a:r>
              <a:rPr lang="en-US" b="1" dirty="0"/>
              <a:t>More </a:t>
            </a:r>
            <a:r>
              <a:rPr lang="en-US" b="1" u="sng" dirty="0"/>
              <a:t>and</a:t>
            </a:r>
            <a:r>
              <a:rPr lang="en-US" b="1" dirty="0"/>
              <a:t> Does the </a:t>
            </a:r>
            <a:r>
              <a:rPr lang="en-US" b="1" dirty="0"/>
              <a:t>Buyer Have </a:t>
            </a:r>
            <a:r>
              <a:rPr lang="en-US" b="1" dirty="0"/>
              <a:t>Total Assets or Annual </a:t>
            </a:r>
            <a:r>
              <a:rPr lang="en-US" b="1" dirty="0"/>
              <a:t>Net </a:t>
            </a:r>
            <a:r>
              <a:rPr lang="en-US" b="1" dirty="0"/>
              <a:t>Sales of </a:t>
            </a:r>
            <a:r>
              <a:rPr lang="en-US" b="1" dirty="0"/>
              <a:t>$184 </a:t>
            </a:r>
            <a:r>
              <a:rPr lang="en-US" b="1" dirty="0"/>
              <a:t>Million or </a:t>
            </a:r>
            <a:r>
              <a:rPr lang="en-US" b="1" dirty="0"/>
              <a:t>More?</a:t>
            </a:r>
            <a:endParaRPr lang="en-US" b="1" dirty="0"/>
          </a:p>
        </p:txBody>
      </p:sp>
      <p:sp>
        <p:nvSpPr>
          <p:cNvPr id="7" name="Rectangle 6">
            <a:hlinkClick r:id="rId6"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992942367"/>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3"/>
          <p:cNvSpPr>
            <a:spLocks noGrp="1"/>
          </p:cNvSpPr>
          <p:nvPr>
            <p:ph type="title"/>
          </p:nvPr>
        </p:nvSpPr>
        <p:spPr/>
        <p:txBody>
          <a:bodyPr/>
          <a:lstStyle/>
          <a:p>
            <a:pPr eaLnBrk="1" hangingPunct="1"/>
            <a:r>
              <a:rPr lang="en-US" dirty="0" smtClean="0"/>
              <a:t>If the Acquired Person Is Not Engaged in Manufacturing: </a:t>
            </a:r>
          </a:p>
        </p:txBody>
      </p:sp>
      <p:pic>
        <p:nvPicPr>
          <p:cNvPr id="37892" name="Picture 12" descr="no.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34494" y="3656344"/>
            <a:ext cx="945356" cy="9513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3" name="Picture 13" descr="tes.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67669" y="3656344"/>
            <a:ext cx="945356" cy="9513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a:hlinkClick r:id="rId4" action="ppaction://hlinksldjump"/>
          </p:cNvPr>
          <p:cNvSpPr/>
          <p:nvPr/>
        </p:nvSpPr>
        <p:spPr>
          <a:xfrm>
            <a:off x="1909141" y="1522744"/>
            <a:ext cx="5308997" cy="1908572"/>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Based on Fully Consolidated Financials, Does </a:t>
            </a:r>
            <a:r>
              <a:rPr lang="en-US" b="1" dirty="0"/>
              <a:t>the </a:t>
            </a:r>
            <a:r>
              <a:rPr lang="en-US" b="1" dirty="0"/>
              <a:t>Target </a:t>
            </a:r>
            <a:r>
              <a:rPr lang="en-US" b="1" dirty="0">
                <a:solidFill>
                  <a:schemeClr val="bg1"/>
                </a:solidFill>
              </a:rPr>
              <a:t>Have </a:t>
            </a:r>
            <a:r>
              <a:rPr lang="en-US" b="1" dirty="0"/>
              <a:t>Total Assets of </a:t>
            </a:r>
            <a:r>
              <a:rPr lang="en-US" b="1" dirty="0"/>
              <a:t>$18.4 </a:t>
            </a:r>
            <a:r>
              <a:rPr lang="en-US" b="1" dirty="0"/>
              <a:t>Million or </a:t>
            </a:r>
            <a:r>
              <a:rPr lang="en-US" b="1" dirty="0"/>
              <a:t>More* </a:t>
            </a:r>
            <a:r>
              <a:rPr lang="en-US" b="1" u="sng" dirty="0"/>
              <a:t>and</a:t>
            </a:r>
            <a:r>
              <a:rPr lang="en-US" b="1" dirty="0"/>
              <a:t> </a:t>
            </a:r>
            <a:r>
              <a:rPr lang="en-US" b="1" dirty="0"/>
              <a:t>Does </a:t>
            </a:r>
            <a:r>
              <a:rPr lang="en-US" b="1" dirty="0"/>
              <a:t>the </a:t>
            </a:r>
            <a:r>
              <a:rPr lang="en-US" b="1" dirty="0"/>
              <a:t>Buyer Have </a:t>
            </a:r>
            <a:r>
              <a:rPr lang="en-US" b="1" dirty="0"/>
              <a:t>Total Assets or </a:t>
            </a:r>
            <a:r>
              <a:rPr lang="en-US" b="1" dirty="0"/>
              <a:t>Annual Net </a:t>
            </a:r>
            <a:r>
              <a:rPr lang="en-US" b="1" dirty="0"/>
              <a:t>Sales of </a:t>
            </a:r>
            <a:r>
              <a:rPr lang="en-US" b="1" dirty="0"/>
              <a:t>$184 </a:t>
            </a:r>
            <a:r>
              <a:rPr lang="en-US" b="1" dirty="0"/>
              <a:t>Million or </a:t>
            </a:r>
            <a:r>
              <a:rPr lang="en-US" b="1" dirty="0"/>
              <a:t>More?</a:t>
            </a:r>
          </a:p>
          <a:p>
            <a:pPr algn="ctr">
              <a:defRPr/>
            </a:pPr>
            <a:endParaRPr lang="en-US" sz="900" b="1" dirty="0"/>
          </a:p>
          <a:p>
            <a:pPr algn="ctr">
              <a:defRPr/>
            </a:pPr>
            <a:r>
              <a:rPr lang="en-US" sz="900" b="1" dirty="0"/>
              <a:t>* Unlike </a:t>
            </a:r>
            <a:r>
              <a:rPr lang="en-US" sz="900" b="1" dirty="0"/>
              <a:t>W</a:t>
            </a:r>
            <a:r>
              <a:rPr lang="en-US" sz="900" b="1" dirty="0"/>
              <a:t>hen </a:t>
            </a:r>
            <a:r>
              <a:rPr lang="en-US" sz="900" b="1" dirty="0"/>
              <a:t>a Target </a:t>
            </a:r>
            <a:r>
              <a:rPr lang="en-US" sz="900" b="1" dirty="0"/>
              <a:t>Is </a:t>
            </a:r>
            <a:r>
              <a:rPr lang="en-US" sz="900" b="1" dirty="0"/>
              <a:t>E</a:t>
            </a:r>
            <a:r>
              <a:rPr lang="en-US" sz="900" b="1" dirty="0"/>
              <a:t>ngaged </a:t>
            </a:r>
            <a:r>
              <a:rPr lang="en-US" sz="900" b="1" dirty="0"/>
              <a:t>in Manufacturing, for </a:t>
            </a:r>
            <a:r>
              <a:rPr lang="en-US" sz="900" b="1" dirty="0"/>
              <a:t>This </a:t>
            </a:r>
            <a:r>
              <a:rPr lang="en-US" sz="900" b="1" dirty="0"/>
              <a:t>A</a:t>
            </a:r>
            <a:r>
              <a:rPr lang="en-US" sz="900" b="1" dirty="0"/>
              <a:t>ssessment</a:t>
            </a:r>
            <a:r>
              <a:rPr lang="en-US" sz="900" b="1" dirty="0"/>
              <a:t>, </a:t>
            </a:r>
            <a:r>
              <a:rPr lang="en-US" sz="900" b="1" dirty="0"/>
              <a:t>You </a:t>
            </a:r>
            <a:r>
              <a:rPr lang="en-US" sz="900" b="1" dirty="0"/>
              <a:t>O</a:t>
            </a:r>
            <a:r>
              <a:rPr lang="en-US" sz="900" b="1" dirty="0"/>
              <a:t>nly </a:t>
            </a:r>
            <a:r>
              <a:rPr lang="en-US" sz="900" b="1" dirty="0"/>
              <a:t>N</a:t>
            </a:r>
            <a:r>
              <a:rPr lang="en-US" sz="900" b="1" dirty="0"/>
              <a:t>eed </a:t>
            </a:r>
            <a:r>
              <a:rPr lang="en-US" sz="900" b="1" dirty="0"/>
              <a:t>to </a:t>
            </a:r>
            <a:r>
              <a:rPr lang="en-US" sz="900" b="1" dirty="0"/>
              <a:t>Consider </a:t>
            </a:r>
            <a:r>
              <a:rPr lang="en-US" sz="900" b="1" dirty="0"/>
              <a:t>the Target’s Total Assets, </a:t>
            </a:r>
            <a:r>
              <a:rPr lang="en-US" sz="900" b="1" dirty="0"/>
              <a:t>Not </a:t>
            </a:r>
            <a:r>
              <a:rPr lang="en-US" sz="900" b="1" dirty="0"/>
              <a:t>Total Assets or Annual Net </a:t>
            </a:r>
            <a:r>
              <a:rPr lang="en-US" sz="900" b="1" dirty="0"/>
              <a:t>Sales.</a:t>
            </a:r>
            <a:endParaRPr lang="en-US" sz="750" b="1" dirty="0"/>
          </a:p>
        </p:txBody>
      </p:sp>
      <p:sp>
        <p:nvSpPr>
          <p:cNvPr id="7" name="Rectangle 6">
            <a:hlinkClick r:id="rId6"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060889312"/>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9" descr="purple triangle.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2441" y="1458342"/>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5" name="Title 1"/>
          <p:cNvSpPr>
            <a:spLocks noGrp="1"/>
          </p:cNvSpPr>
          <p:nvPr>
            <p:ph type="title"/>
          </p:nvPr>
        </p:nvSpPr>
        <p:spPr>
          <a:xfrm>
            <a:off x="908273" y="536624"/>
            <a:ext cx="5992415" cy="492919"/>
          </a:xfrm>
        </p:spPr>
        <p:txBody>
          <a:bodyPr/>
          <a:lstStyle/>
          <a:p>
            <a:pPr eaLnBrk="1" hangingPunct="1"/>
            <a:r>
              <a:rPr lang="en-US" dirty="0" smtClean="0"/>
              <a:t>Is the Size-of-the-Persons Test Met?</a:t>
            </a:r>
          </a:p>
        </p:txBody>
      </p:sp>
      <p:sp>
        <p:nvSpPr>
          <p:cNvPr id="13318" name="TextBox 4">
            <a:hlinkClick r:id="rId2" action="ppaction://hlinksldjump"/>
          </p:cNvPr>
          <p:cNvSpPr txBox="1">
            <a:spLocks noChangeArrowheads="1"/>
          </p:cNvSpPr>
          <p:nvPr/>
        </p:nvSpPr>
        <p:spPr bwMode="auto">
          <a:xfrm>
            <a:off x="3069253" y="2174878"/>
            <a:ext cx="3073003" cy="1346844"/>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The </a:t>
            </a:r>
            <a:r>
              <a:rPr lang="en-US" b="1" dirty="0">
                <a:solidFill>
                  <a:schemeClr val="bg1"/>
                </a:solidFill>
              </a:rPr>
              <a:t>Size-of-the-Persons Test Is Met, </a:t>
            </a:r>
            <a:r>
              <a:rPr lang="en-US" b="1" dirty="0">
                <a:solidFill>
                  <a:schemeClr val="bg1"/>
                </a:solidFill>
              </a:rPr>
              <a:t>and an HSR Filing </a:t>
            </a:r>
            <a:r>
              <a:rPr lang="en-US" b="1" dirty="0">
                <a:solidFill>
                  <a:schemeClr val="bg1"/>
                </a:solidFill>
              </a:rPr>
              <a:t>Is </a:t>
            </a:r>
            <a:r>
              <a:rPr lang="en-US" b="1" dirty="0">
                <a:solidFill>
                  <a:schemeClr val="bg1"/>
                </a:solidFill>
              </a:rPr>
              <a:t>Required </a:t>
            </a:r>
            <a:r>
              <a:rPr lang="en-US" b="1" u="sng" dirty="0">
                <a:solidFill>
                  <a:schemeClr val="bg1"/>
                </a:solidFill>
              </a:rPr>
              <a:t>Unless an Exemption Applies</a:t>
            </a:r>
          </a:p>
        </p:txBody>
      </p:sp>
      <p:pic>
        <p:nvPicPr>
          <p:cNvPr id="38918" name="Picture 6" descr="next.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6"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2" name="Rectangle 1">
            <a:hlinkClick r:id="rId4" action="ppaction://hlinksldjump"/>
          </p:cNvPr>
          <p:cNvSpPr/>
          <p:nvPr/>
        </p:nvSpPr>
        <p:spPr>
          <a:xfrm>
            <a:off x="3332957" y="2943225"/>
            <a:ext cx="2393156" cy="30003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9" name="Rectangle 8">
            <a:hlinkClick r:id="rId4" action="ppaction://hlinksldjump"/>
          </p:cNvPr>
          <p:cNvSpPr/>
          <p:nvPr/>
        </p:nvSpPr>
        <p:spPr>
          <a:xfrm>
            <a:off x="3867745" y="3371703"/>
            <a:ext cx="1407319" cy="30003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10" name="Picture 9"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479022600"/>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9"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82441" y="1491897"/>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39" name="Title 1"/>
          <p:cNvSpPr>
            <a:spLocks noGrp="1"/>
          </p:cNvSpPr>
          <p:nvPr>
            <p:ph type="title"/>
          </p:nvPr>
        </p:nvSpPr>
        <p:spPr>
          <a:xfrm>
            <a:off x="895690" y="514769"/>
            <a:ext cx="5992415" cy="492919"/>
          </a:xfrm>
        </p:spPr>
        <p:txBody>
          <a:bodyPr/>
          <a:lstStyle/>
          <a:p>
            <a:pPr eaLnBrk="1" hangingPunct="1"/>
            <a:r>
              <a:rPr lang="en-US" dirty="0" smtClean="0"/>
              <a:t>Is the Size-of-the-Persons Test Met?</a:t>
            </a:r>
          </a:p>
        </p:txBody>
      </p:sp>
      <p:sp>
        <p:nvSpPr>
          <p:cNvPr id="13318" name="TextBox 4"/>
          <p:cNvSpPr txBox="1">
            <a:spLocks noChangeArrowheads="1"/>
          </p:cNvSpPr>
          <p:nvPr/>
        </p:nvSpPr>
        <p:spPr bwMode="auto">
          <a:xfrm>
            <a:off x="3081852" y="2396809"/>
            <a:ext cx="3073003" cy="1026243"/>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The Size-of-the-Persons Test Is Not </a:t>
            </a:r>
            <a:r>
              <a:rPr lang="en-US" b="1" dirty="0">
                <a:solidFill>
                  <a:schemeClr val="bg1"/>
                </a:solidFill>
              </a:rPr>
              <a:t>Met; </a:t>
            </a:r>
            <a:r>
              <a:rPr lang="en-US" b="1" dirty="0">
                <a:solidFill>
                  <a:schemeClr val="bg1"/>
                </a:solidFill>
              </a:rPr>
              <a:t>An </a:t>
            </a:r>
            <a:r>
              <a:rPr lang="en-US" b="1" dirty="0">
                <a:solidFill>
                  <a:schemeClr val="bg1"/>
                </a:solidFill>
              </a:rPr>
              <a:t>HSR Filing </a:t>
            </a:r>
            <a:r>
              <a:rPr lang="en-US" b="1" dirty="0">
                <a:solidFill>
                  <a:schemeClr val="bg1"/>
                </a:solidFill>
              </a:rPr>
              <a:t>Is Not Required</a:t>
            </a:r>
            <a:endParaRPr lang="en-US" b="1" dirty="0">
              <a:solidFill>
                <a:schemeClr val="bg1"/>
              </a:solidFill>
            </a:endParaRPr>
          </a:p>
        </p:txBody>
      </p:sp>
      <p:sp>
        <p:nvSpPr>
          <p:cNvPr id="7" name="Rectangle 6">
            <a:hlinkClick r:id="rId3"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4" action="ppaction://hlinksldjump"/>
          </p:cNvPr>
          <p:cNvPicPr>
            <a:picLocks noChangeAspect="1"/>
          </p:cNvPicPr>
          <p:nvPr/>
        </p:nvPicPr>
        <p:blipFill>
          <a:blip r:embed="rId5"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35647099"/>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hlinkClick r:id="rId2" action="ppaction://hlinksldjump"/>
          </p:cNvPr>
          <p:cNvSpPr/>
          <p:nvPr/>
        </p:nvSpPr>
        <p:spPr>
          <a:xfrm>
            <a:off x="1749206" y="1789445"/>
            <a:ext cx="5805488" cy="1738126"/>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lstStyle/>
          <a:p>
            <a:pPr marL="129779" indent="-129779">
              <a:spcAft>
                <a:spcPts val="675"/>
              </a:spcAft>
              <a:buClr>
                <a:srgbClr val="C0085B"/>
              </a:buClr>
              <a:buFont typeface="Arial" pitchFamily="34" charset="0"/>
              <a:buChar char="•"/>
              <a:defRPr/>
            </a:pPr>
            <a:r>
              <a:rPr lang="en-US" sz="1600" b="1" dirty="0"/>
              <a:t>The Buyer Have Annual </a:t>
            </a:r>
            <a:r>
              <a:rPr lang="en-US" sz="1600" b="1" dirty="0"/>
              <a:t>Net Sales of </a:t>
            </a:r>
            <a:r>
              <a:rPr lang="en-US" sz="1600" b="1" dirty="0"/>
              <a:t>$18.4 </a:t>
            </a:r>
            <a:r>
              <a:rPr lang="en-US" sz="1600" b="1" dirty="0"/>
              <a:t>Million </a:t>
            </a:r>
            <a:r>
              <a:rPr lang="en-US" sz="1600" b="1" dirty="0">
                <a:solidFill>
                  <a:schemeClr val="bg1"/>
                </a:solidFill>
              </a:rPr>
              <a:t>or </a:t>
            </a:r>
            <a:r>
              <a:rPr lang="en-US" sz="1600" b="1" dirty="0">
                <a:solidFill>
                  <a:schemeClr val="bg1"/>
                </a:solidFill>
              </a:rPr>
              <a:t>More;</a:t>
            </a:r>
            <a:endParaRPr lang="en-US" sz="1600" b="1" dirty="0">
              <a:solidFill>
                <a:schemeClr val="bg1"/>
              </a:solidFill>
            </a:endParaRPr>
          </a:p>
          <a:p>
            <a:pPr marL="129779" indent="-129779">
              <a:spcAft>
                <a:spcPts val="675"/>
              </a:spcAft>
              <a:buClr>
                <a:srgbClr val="C0085B"/>
              </a:buClr>
              <a:buFont typeface="Arial" pitchFamily="34" charset="0"/>
              <a:buChar char="•"/>
              <a:defRPr/>
            </a:pPr>
            <a:r>
              <a:rPr lang="en-US" sz="1600" b="1" dirty="0"/>
              <a:t>The Newly </a:t>
            </a:r>
            <a:r>
              <a:rPr lang="en-US" sz="1600" b="1" dirty="0"/>
              <a:t>Formed Corporation </a:t>
            </a:r>
            <a:r>
              <a:rPr lang="en-US" sz="1600" b="1" dirty="0"/>
              <a:t>Have Total </a:t>
            </a:r>
            <a:r>
              <a:rPr lang="en-US" sz="1600" b="1" dirty="0"/>
              <a:t>Assets of </a:t>
            </a:r>
            <a:r>
              <a:rPr lang="en-US" sz="1600" b="1" dirty="0"/>
              <a:t>$184 </a:t>
            </a:r>
            <a:r>
              <a:rPr lang="en-US" sz="1600" b="1" dirty="0"/>
              <a:t>Million or </a:t>
            </a:r>
            <a:r>
              <a:rPr lang="en-US" sz="1600" b="1" dirty="0">
                <a:solidFill>
                  <a:schemeClr val="bg1"/>
                </a:solidFill>
              </a:rPr>
              <a:t>Mo</a:t>
            </a:r>
            <a:r>
              <a:rPr lang="en-US" sz="1600" b="1" dirty="0"/>
              <a:t>re </a:t>
            </a:r>
            <a:r>
              <a:rPr lang="en-US" sz="1600" b="1" dirty="0">
                <a:solidFill>
                  <a:schemeClr val="bg1"/>
                </a:solidFill>
                <a:hlinkClick r:id="rId2" action="ppaction://hlinksldjump"/>
              </a:rPr>
              <a:t>(</a:t>
            </a:r>
            <a:r>
              <a:rPr lang="en-US" sz="1600" b="1" u="sng" dirty="0">
                <a:solidFill>
                  <a:schemeClr val="bg1"/>
                </a:solidFill>
                <a:hlinkClick r:id="rId2" action="ppaction://hlinksldjump"/>
              </a:rPr>
              <a:t>CALCULATION HELP</a:t>
            </a:r>
            <a:r>
              <a:rPr lang="en-US" sz="1600" b="1" dirty="0">
                <a:solidFill>
                  <a:schemeClr val="bg1"/>
                </a:solidFill>
                <a:hlinkClick r:id="rId2" action="ppaction://hlinksldjump"/>
              </a:rPr>
              <a:t>)</a:t>
            </a:r>
            <a:r>
              <a:rPr lang="en-US" sz="1600" b="1" dirty="0">
                <a:solidFill>
                  <a:schemeClr val="bg1"/>
                </a:solidFill>
              </a:rPr>
              <a:t>; </a:t>
            </a:r>
            <a:r>
              <a:rPr lang="en-US" sz="1600" b="1" dirty="0"/>
              <a:t>and</a:t>
            </a:r>
          </a:p>
          <a:p>
            <a:pPr marL="129779" indent="-129779">
              <a:spcAft>
                <a:spcPts val="675"/>
              </a:spcAft>
              <a:buClr>
                <a:srgbClr val="C0085B"/>
              </a:buClr>
              <a:buFont typeface="Arial" pitchFamily="34" charset="0"/>
              <a:buChar char="•"/>
              <a:defRPr/>
            </a:pPr>
            <a:r>
              <a:rPr lang="en-US" sz="1600" b="1" dirty="0"/>
              <a:t>At Least One </a:t>
            </a:r>
            <a:r>
              <a:rPr lang="en-US" sz="1600" b="1" dirty="0"/>
              <a:t>of </a:t>
            </a:r>
            <a:r>
              <a:rPr lang="en-US" sz="1600" b="1" dirty="0"/>
              <a:t>the </a:t>
            </a:r>
            <a:r>
              <a:rPr lang="en-US" sz="1600" b="1" dirty="0"/>
              <a:t>Buyers Have </a:t>
            </a:r>
            <a:r>
              <a:rPr lang="en-US" sz="1600" b="1" dirty="0"/>
              <a:t>Annual Net Sales or Total Assets of </a:t>
            </a:r>
            <a:r>
              <a:rPr lang="en-US" sz="1600" b="1" dirty="0"/>
              <a:t>$18.4 </a:t>
            </a:r>
            <a:r>
              <a:rPr lang="en-US" sz="1600" b="1" dirty="0"/>
              <a:t>Million or </a:t>
            </a:r>
            <a:r>
              <a:rPr lang="en-US" sz="1600" b="1" dirty="0">
                <a:solidFill>
                  <a:schemeClr val="bg1"/>
                </a:solidFill>
              </a:rPr>
              <a:t>More</a:t>
            </a:r>
            <a:r>
              <a:rPr lang="en-US" sz="1600" b="1" dirty="0">
                <a:solidFill>
                  <a:schemeClr val="bg1"/>
                </a:solidFill>
              </a:rPr>
              <a:t>?</a:t>
            </a:r>
          </a:p>
        </p:txBody>
      </p:sp>
      <p:sp>
        <p:nvSpPr>
          <p:cNvPr id="40962" name="Title 3"/>
          <p:cNvSpPr>
            <a:spLocks noGrp="1"/>
          </p:cNvSpPr>
          <p:nvPr>
            <p:ph type="title"/>
          </p:nvPr>
        </p:nvSpPr>
        <p:spPr>
          <a:xfrm>
            <a:off x="892185" y="222114"/>
            <a:ext cx="5992415" cy="791373"/>
          </a:xfrm>
        </p:spPr>
        <p:txBody>
          <a:bodyPr/>
          <a:lstStyle/>
          <a:p>
            <a:pPr eaLnBrk="1" hangingPunct="1"/>
            <a:r>
              <a:rPr lang="en-US" dirty="0" smtClean="0"/>
              <a:t>Forming Corporations: </a:t>
            </a:r>
            <a:br>
              <a:rPr lang="en-US" dirty="0" smtClean="0"/>
            </a:br>
            <a:r>
              <a:rPr lang="en-US" dirty="0" smtClean="0"/>
              <a:t>Applying the Size-of-the-Persons Test</a:t>
            </a:r>
          </a:p>
        </p:txBody>
      </p:sp>
      <p:sp>
        <p:nvSpPr>
          <p:cNvPr id="5" name="Content Placeholder 4"/>
          <p:cNvSpPr>
            <a:spLocks noGrp="1"/>
          </p:cNvSpPr>
          <p:nvPr>
            <p:ph idx="1"/>
          </p:nvPr>
        </p:nvSpPr>
        <p:spPr>
          <a:xfrm>
            <a:off x="1749206" y="1367991"/>
            <a:ext cx="1481901" cy="502657"/>
          </a:xfrm>
        </p:spPr>
        <p:txBody>
          <a:bodyPr/>
          <a:lstStyle/>
          <a:p>
            <a:pPr marL="0" indent="0">
              <a:buNone/>
              <a:defRPr/>
            </a:pPr>
            <a:r>
              <a:rPr lang="en-US" b="1" i="1" dirty="0"/>
              <a:t>DOES:</a:t>
            </a:r>
          </a:p>
          <a:p>
            <a:pPr eaLnBrk="1" hangingPunct="1">
              <a:buFont typeface="Arial" pitchFamily="34" charset="0"/>
              <a:buNone/>
              <a:defRPr/>
            </a:pPr>
            <a:endParaRPr lang="en-US" b="1" i="1" dirty="0"/>
          </a:p>
        </p:txBody>
      </p:sp>
      <p:sp>
        <p:nvSpPr>
          <p:cNvPr id="7" name="Rectangle 6">
            <a:hlinkClick r:id="rId3"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12" descr="no.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24578" y="3656345"/>
            <a:ext cx="945356" cy="9513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3" descr="tes.png">
            <a:hlinkClick r:id="rId6" action="ppaction://hlinksldjump"/>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457753" y="3656345"/>
            <a:ext cx="945356" cy="9513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START OVER.png">
            <a:hlinkClick r:id="rId8" action="ppaction://hlinksldjump"/>
          </p:cNvPr>
          <p:cNvPicPr>
            <a:picLocks noChangeAspect="1"/>
          </p:cNvPicPr>
          <p:nvPr/>
        </p:nvPicPr>
        <p:blipFill>
          <a:blip r:embed="rId9"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47108198"/>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a:xfrm>
            <a:off x="940920" y="522398"/>
            <a:ext cx="5992415" cy="492919"/>
          </a:xfrm>
        </p:spPr>
        <p:txBody>
          <a:bodyPr/>
          <a:lstStyle/>
          <a:p>
            <a:pPr eaLnBrk="1" hangingPunct="1"/>
            <a:r>
              <a:rPr lang="en-US" dirty="0" smtClean="0"/>
              <a:t>What does your transaction involve?</a:t>
            </a:r>
          </a:p>
        </p:txBody>
      </p:sp>
      <p:sp>
        <p:nvSpPr>
          <p:cNvPr id="19" name="Rectangle 18">
            <a:hlinkClick r:id="rId2" action="ppaction://hlinksldjump"/>
          </p:cNvPr>
          <p:cNvSpPr/>
          <p:nvPr/>
        </p:nvSpPr>
        <p:spPr>
          <a:xfrm>
            <a:off x="2640807" y="1410050"/>
            <a:ext cx="3559969" cy="723900"/>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Acquisition of Voting </a:t>
            </a:r>
            <a:r>
              <a:rPr lang="en-US" b="1" dirty="0"/>
              <a:t>Securities</a:t>
            </a:r>
            <a:endParaRPr lang="en-US" dirty="0">
              <a:solidFill>
                <a:schemeClr val="bg1"/>
              </a:solidFill>
            </a:endParaRPr>
          </a:p>
        </p:txBody>
      </p:sp>
      <p:sp>
        <p:nvSpPr>
          <p:cNvPr id="24" name="Rectangle 23">
            <a:hlinkClick r:id="rId3" action="ppaction://hlinksldjump"/>
          </p:cNvPr>
          <p:cNvSpPr/>
          <p:nvPr/>
        </p:nvSpPr>
        <p:spPr>
          <a:xfrm>
            <a:off x="2640807" y="2337547"/>
            <a:ext cx="3559969" cy="723900"/>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Acquisition of Assets</a:t>
            </a:r>
            <a:endParaRPr lang="en-US" b="1" dirty="0"/>
          </a:p>
        </p:txBody>
      </p:sp>
      <p:sp>
        <p:nvSpPr>
          <p:cNvPr id="25" name="Rectangle 24">
            <a:hlinkClick r:id="rId4" action="ppaction://hlinksldjump"/>
          </p:cNvPr>
          <p:cNvSpPr/>
          <p:nvPr/>
        </p:nvSpPr>
        <p:spPr>
          <a:xfrm>
            <a:off x="2640807" y="3263854"/>
            <a:ext cx="3559969" cy="723900"/>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Acquisition of Non-Corporate Interests (LLCs, LLPs, etc.)</a:t>
            </a:r>
            <a:endParaRPr lang="en-US" b="1" dirty="0"/>
          </a:p>
        </p:txBody>
      </p:sp>
      <p:sp>
        <p:nvSpPr>
          <p:cNvPr id="26" name="Rectangle 25">
            <a:hlinkClick r:id="rId5" action="ppaction://hlinksldjump"/>
          </p:cNvPr>
          <p:cNvSpPr/>
          <p:nvPr/>
        </p:nvSpPr>
        <p:spPr>
          <a:xfrm>
            <a:off x="2640807" y="4191350"/>
            <a:ext cx="3559969" cy="723900"/>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Formation of a Corporation</a:t>
            </a:r>
            <a:endParaRPr lang="en-US" b="1" dirty="0"/>
          </a:p>
        </p:txBody>
      </p:sp>
      <p:sp>
        <p:nvSpPr>
          <p:cNvPr id="2" name="Rectangle 1"/>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Tree>
    <p:extLst>
      <p:ext uri="{BB962C8B-B14F-4D97-AF65-F5344CB8AC3E}">
        <p14:creationId xmlns:p14="http://schemas.microsoft.com/office/powerpoint/2010/main" val="3672817828"/>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3"/>
          <p:cNvSpPr>
            <a:spLocks noGrp="1"/>
          </p:cNvSpPr>
          <p:nvPr>
            <p:ph type="title"/>
          </p:nvPr>
        </p:nvSpPr>
        <p:spPr>
          <a:xfrm>
            <a:off x="898327" y="192762"/>
            <a:ext cx="7315199" cy="821850"/>
          </a:xfrm>
        </p:spPr>
        <p:txBody>
          <a:bodyPr/>
          <a:lstStyle/>
          <a:p>
            <a:pPr eaLnBrk="1" hangingPunct="1"/>
            <a:r>
              <a:rPr lang="en-US" dirty="0"/>
              <a:t>Calculating the Total Assets of the Newly Formed Corporation</a:t>
            </a:r>
          </a:p>
        </p:txBody>
      </p:sp>
      <p:sp>
        <p:nvSpPr>
          <p:cNvPr id="41987" name="Content Placeholder 4"/>
          <p:cNvSpPr>
            <a:spLocks noGrp="1"/>
          </p:cNvSpPr>
          <p:nvPr>
            <p:ph idx="1"/>
          </p:nvPr>
        </p:nvSpPr>
        <p:spPr>
          <a:xfrm>
            <a:off x="1559720" y="1514752"/>
            <a:ext cx="5992415" cy="2262188"/>
          </a:xfrm>
        </p:spPr>
        <p:txBody>
          <a:bodyPr/>
          <a:lstStyle/>
          <a:p>
            <a:pPr eaLnBrk="1" hangingPunct="1"/>
            <a:r>
              <a:rPr lang="en-US" dirty="0" smtClean="0"/>
              <a:t>To calculate the total assets of newly formed </a:t>
            </a:r>
            <a:br>
              <a:rPr lang="en-US" dirty="0" smtClean="0"/>
            </a:br>
            <a:r>
              <a:rPr lang="en-US" dirty="0" smtClean="0"/>
              <a:t>corporation, include: </a:t>
            </a:r>
          </a:p>
          <a:p>
            <a:pPr lvl="1" eaLnBrk="1" hangingPunct="1"/>
            <a:r>
              <a:rPr lang="en-US" dirty="0" smtClean="0"/>
              <a:t>(1) All of the assets that the parties have agreed to contribute; and </a:t>
            </a:r>
          </a:p>
          <a:p>
            <a:pPr lvl="1" eaLnBrk="1" hangingPunct="1"/>
            <a:r>
              <a:rPr lang="en-US" dirty="0" smtClean="0"/>
              <a:t>(2) Any amount of credit of the newly formed corporation that any contributing party has agreed to extend or guarantee.</a:t>
            </a:r>
          </a:p>
        </p:txBody>
      </p:sp>
      <p:sp>
        <p:nvSpPr>
          <p:cNvPr id="5" name="Rectangle 4">
            <a:hlinkClick r:id="rId2"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6" name="Picture 6"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START OVER.png">
            <a:hlinkClick r:id="rId5" action="ppaction://hlinksldjump"/>
          </p:cNvPr>
          <p:cNvPicPr>
            <a:picLocks noChangeAspect="1"/>
          </p:cNvPicPr>
          <p:nvPr/>
        </p:nvPicPr>
        <p:blipFill>
          <a:blip r:embed="rId6"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52490306"/>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9"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82441" y="1326952"/>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Title 1"/>
          <p:cNvSpPr>
            <a:spLocks noGrp="1"/>
          </p:cNvSpPr>
          <p:nvPr>
            <p:ph type="title"/>
          </p:nvPr>
        </p:nvSpPr>
        <p:spPr>
          <a:xfrm>
            <a:off x="940920" y="466293"/>
            <a:ext cx="5992415" cy="492919"/>
          </a:xfrm>
        </p:spPr>
        <p:txBody>
          <a:bodyPr/>
          <a:lstStyle/>
          <a:p>
            <a:pPr eaLnBrk="1" hangingPunct="1"/>
            <a:r>
              <a:rPr lang="en-US" dirty="0" smtClean="0"/>
              <a:t>Is an HSR Filing Required? </a:t>
            </a:r>
          </a:p>
        </p:txBody>
      </p:sp>
      <p:sp>
        <p:nvSpPr>
          <p:cNvPr id="13318" name="TextBox 4"/>
          <p:cNvSpPr txBox="1">
            <a:spLocks noChangeArrowheads="1"/>
          </p:cNvSpPr>
          <p:nvPr/>
        </p:nvSpPr>
        <p:spPr bwMode="auto">
          <a:xfrm>
            <a:off x="3081932" y="2217918"/>
            <a:ext cx="3073004" cy="1054135"/>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An HSR </a:t>
            </a:r>
            <a:r>
              <a:rPr lang="en-US" b="1" dirty="0">
                <a:solidFill>
                  <a:schemeClr val="bg1"/>
                </a:solidFill>
              </a:rPr>
              <a:t>Filing </a:t>
            </a:r>
            <a:r>
              <a:rPr lang="en-US" b="1" dirty="0">
                <a:solidFill>
                  <a:schemeClr val="bg1"/>
                </a:solidFill>
              </a:rPr>
              <a:t>Is Required </a:t>
            </a:r>
            <a:r>
              <a:rPr lang="en-US" b="1" u="sng" dirty="0">
                <a:solidFill>
                  <a:schemeClr val="bg1"/>
                </a:solidFill>
              </a:rPr>
              <a:t>Unless an Exemption </a:t>
            </a:r>
            <a:r>
              <a:rPr lang="en-US" b="1" u="sng" dirty="0">
                <a:solidFill>
                  <a:schemeClr val="bg1"/>
                </a:solidFill>
              </a:rPr>
              <a:t>Applies</a:t>
            </a:r>
          </a:p>
        </p:txBody>
      </p:sp>
      <p:pic>
        <p:nvPicPr>
          <p:cNvPr id="28678" name="Picture 6"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8" name="Rectangle 7">
            <a:hlinkClick r:id="rId3" action="ppaction://hlinksldjump"/>
          </p:cNvPr>
          <p:cNvSpPr/>
          <p:nvPr/>
        </p:nvSpPr>
        <p:spPr>
          <a:xfrm>
            <a:off x="3150394" y="2593182"/>
            <a:ext cx="2936081" cy="30361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8"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10" name="Picture 2">
            <a:hlinkClick r:id="rId8" action="ppaction://hlinksldjump"/>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771900" y="4229270"/>
            <a:ext cx="1752600" cy="5429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4447760"/>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749206" y="1831389"/>
            <a:ext cx="5805488" cy="1664426"/>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lstStyle/>
          <a:p>
            <a:pPr marL="129779" indent="-129779">
              <a:spcAft>
                <a:spcPts val="675"/>
              </a:spcAft>
              <a:buClr>
                <a:srgbClr val="C0085B"/>
              </a:buClr>
              <a:buFont typeface="Arial" pitchFamily="34" charset="0"/>
              <a:buChar char="•"/>
              <a:defRPr/>
            </a:pPr>
            <a:r>
              <a:rPr lang="en-US" sz="1500" b="1" dirty="0">
                <a:solidFill>
                  <a:schemeClr val="bg1"/>
                </a:solidFill>
              </a:rPr>
              <a:t>The Buyer Have </a:t>
            </a:r>
            <a:r>
              <a:rPr lang="en-US" sz="1500" b="1" dirty="0">
                <a:solidFill>
                  <a:schemeClr val="bg1"/>
                </a:solidFill>
              </a:rPr>
              <a:t>Annual Net Sales or Total Assets of </a:t>
            </a:r>
            <a:r>
              <a:rPr lang="en-US" sz="1500" b="1" dirty="0">
                <a:solidFill>
                  <a:schemeClr val="bg1"/>
                </a:solidFill>
              </a:rPr>
              <a:t>$184 </a:t>
            </a:r>
            <a:r>
              <a:rPr lang="en-US" sz="1500" b="1" dirty="0">
                <a:solidFill>
                  <a:schemeClr val="bg1"/>
                </a:solidFill>
              </a:rPr>
              <a:t>Million or </a:t>
            </a:r>
            <a:r>
              <a:rPr lang="en-US" sz="1500" b="1" dirty="0">
                <a:solidFill>
                  <a:schemeClr val="bg1"/>
                </a:solidFill>
              </a:rPr>
              <a:t>More;</a:t>
            </a:r>
            <a:endParaRPr lang="en-US" sz="1500" b="1" dirty="0">
              <a:solidFill>
                <a:schemeClr val="bg1"/>
              </a:solidFill>
            </a:endParaRPr>
          </a:p>
          <a:p>
            <a:pPr marL="129779" indent="-129779">
              <a:spcAft>
                <a:spcPts val="675"/>
              </a:spcAft>
              <a:buClr>
                <a:srgbClr val="C0085B"/>
              </a:buClr>
              <a:buFont typeface="Arial" pitchFamily="34" charset="0"/>
              <a:buChar char="•"/>
              <a:defRPr/>
            </a:pPr>
            <a:r>
              <a:rPr lang="en-US" sz="1500" b="1" dirty="0"/>
              <a:t>The Newly </a:t>
            </a:r>
            <a:r>
              <a:rPr lang="en-US" sz="1500" b="1" dirty="0"/>
              <a:t>Formed Corporation </a:t>
            </a:r>
            <a:r>
              <a:rPr lang="en-US" sz="1500" b="1" dirty="0"/>
              <a:t>Have Total </a:t>
            </a:r>
            <a:r>
              <a:rPr lang="en-US" sz="1500" b="1" dirty="0"/>
              <a:t>Assets of </a:t>
            </a:r>
            <a:r>
              <a:rPr lang="en-US" sz="1500" b="1" dirty="0"/>
              <a:t>$18.4 </a:t>
            </a:r>
            <a:r>
              <a:rPr lang="en-US" sz="1500" b="1" dirty="0"/>
              <a:t>Million or </a:t>
            </a:r>
            <a:r>
              <a:rPr lang="en-US" sz="1500" b="1" dirty="0">
                <a:solidFill>
                  <a:schemeClr val="bg1"/>
                </a:solidFill>
              </a:rPr>
              <a:t>More</a:t>
            </a:r>
            <a:r>
              <a:rPr lang="en-US" sz="1500" b="1" dirty="0"/>
              <a:t> </a:t>
            </a:r>
            <a:r>
              <a:rPr lang="en-US" sz="1500" b="1" dirty="0">
                <a:solidFill>
                  <a:schemeClr val="bg1"/>
                </a:solidFill>
                <a:hlinkClick r:id="rId2" action="ppaction://hlinksldjump"/>
              </a:rPr>
              <a:t>(</a:t>
            </a:r>
            <a:r>
              <a:rPr lang="en-US" sz="1500" b="1" u="sng" dirty="0">
                <a:solidFill>
                  <a:schemeClr val="bg1"/>
                </a:solidFill>
                <a:hlinkClick r:id="rId2" action="ppaction://hlinksldjump"/>
              </a:rPr>
              <a:t>CALCULATION HELP</a:t>
            </a:r>
            <a:r>
              <a:rPr lang="en-US" sz="1500" b="1" dirty="0">
                <a:solidFill>
                  <a:schemeClr val="bg1"/>
                </a:solidFill>
                <a:hlinkClick r:id="rId2" action="ppaction://hlinksldjump"/>
              </a:rPr>
              <a:t>)</a:t>
            </a:r>
            <a:r>
              <a:rPr lang="en-US" sz="1500" b="1" dirty="0">
                <a:solidFill>
                  <a:schemeClr val="bg1"/>
                </a:solidFill>
              </a:rPr>
              <a:t>; </a:t>
            </a:r>
            <a:r>
              <a:rPr lang="en-US" sz="1500" b="1" dirty="0"/>
              <a:t>and</a:t>
            </a:r>
          </a:p>
          <a:p>
            <a:pPr marL="129779" indent="-129779">
              <a:spcAft>
                <a:spcPts val="675"/>
              </a:spcAft>
              <a:buClr>
                <a:srgbClr val="C0085B"/>
              </a:buClr>
              <a:buFont typeface="Arial" pitchFamily="34" charset="0"/>
              <a:buChar char="•"/>
              <a:defRPr/>
            </a:pPr>
            <a:r>
              <a:rPr lang="en-US" sz="1500" b="1" dirty="0"/>
              <a:t>At Least One </a:t>
            </a:r>
            <a:r>
              <a:rPr lang="en-US" sz="1500" b="1" dirty="0"/>
              <a:t>of </a:t>
            </a:r>
            <a:r>
              <a:rPr lang="en-US" sz="1500" b="1" dirty="0"/>
              <a:t>the </a:t>
            </a:r>
            <a:r>
              <a:rPr lang="en-US" sz="1500" b="1" dirty="0"/>
              <a:t>Buyers Have Annual </a:t>
            </a:r>
            <a:r>
              <a:rPr lang="en-US" sz="1500" b="1" dirty="0"/>
              <a:t>Net Sales or Total Assets of </a:t>
            </a:r>
            <a:r>
              <a:rPr lang="en-US" sz="1500" b="1" dirty="0"/>
              <a:t>$18.4 </a:t>
            </a:r>
            <a:r>
              <a:rPr lang="en-US" sz="1500" b="1" dirty="0"/>
              <a:t>Million or </a:t>
            </a:r>
            <a:r>
              <a:rPr lang="en-US" sz="1500" b="1" dirty="0">
                <a:solidFill>
                  <a:schemeClr val="bg1"/>
                </a:solidFill>
              </a:rPr>
              <a:t>More?</a:t>
            </a:r>
            <a:endParaRPr lang="en-US" sz="1500" b="1" dirty="0">
              <a:solidFill>
                <a:schemeClr val="bg1"/>
              </a:solidFill>
            </a:endParaRPr>
          </a:p>
        </p:txBody>
      </p:sp>
      <p:sp>
        <p:nvSpPr>
          <p:cNvPr id="40962" name="Title 3"/>
          <p:cNvSpPr>
            <a:spLocks noGrp="1"/>
          </p:cNvSpPr>
          <p:nvPr>
            <p:ph type="title"/>
          </p:nvPr>
        </p:nvSpPr>
        <p:spPr>
          <a:xfrm>
            <a:off x="904768" y="216776"/>
            <a:ext cx="5992415" cy="791373"/>
          </a:xfrm>
        </p:spPr>
        <p:txBody>
          <a:bodyPr/>
          <a:lstStyle/>
          <a:p>
            <a:pPr eaLnBrk="1" hangingPunct="1"/>
            <a:r>
              <a:rPr lang="en-US" dirty="0" smtClean="0"/>
              <a:t>Forming Corporations: </a:t>
            </a:r>
            <a:br>
              <a:rPr lang="en-US" dirty="0" smtClean="0"/>
            </a:br>
            <a:r>
              <a:rPr lang="en-US" dirty="0" smtClean="0"/>
              <a:t>Applying the Size-of-the-Persons Test</a:t>
            </a:r>
          </a:p>
        </p:txBody>
      </p:sp>
      <p:sp>
        <p:nvSpPr>
          <p:cNvPr id="5" name="Content Placeholder 4"/>
          <p:cNvSpPr>
            <a:spLocks noGrp="1"/>
          </p:cNvSpPr>
          <p:nvPr>
            <p:ph idx="1"/>
          </p:nvPr>
        </p:nvSpPr>
        <p:spPr>
          <a:xfrm>
            <a:off x="1749206" y="1432804"/>
            <a:ext cx="1481901" cy="502657"/>
          </a:xfrm>
        </p:spPr>
        <p:txBody>
          <a:bodyPr/>
          <a:lstStyle/>
          <a:p>
            <a:pPr marL="0" indent="0">
              <a:buNone/>
              <a:defRPr/>
            </a:pPr>
            <a:r>
              <a:rPr lang="en-US" b="1" i="1" dirty="0"/>
              <a:t>DOES:</a:t>
            </a:r>
          </a:p>
          <a:p>
            <a:pPr eaLnBrk="1" hangingPunct="1">
              <a:buFont typeface="Arial" pitchFamily="34" charset="0"/>
              <a:buNone/>
              <a:defRPr/>
            </a:pPr>
            <a:endParaRPr lang="en-US" b="1" i="1" dirty="0"/>
          </a:p>
        </p:txBody>
      </p:sp>
      <p:sp>
        <p:nvSpPr>
          <p:cNvPr id="7" name="Rectangle 6"/>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12" descr="no.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578" y="3698289"/>
            <a:ext cx="945356" cy="9513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3" descr="tes.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57753" y="3698289"/>
            <a:ext cx="945356" cy="9513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descr="START OVER.png">
            <a:hlinkClick r:id="rId5" action="ppaction://hlinksldjump"/>
          </p:cNvPr>
          <p:cNvPicPr>
            <a:picLocks noChangeAspect="1"/>
          </p:cNvPicPr>
          <p:nvPr/>
        </p:nvPicPr>
        <p:blipFill>
          <a:blip r:embed="rId6"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62403590"/>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3"/>
          <p:cNvSpPr>
            <a:spLocks noGrp="1"/>
          </p:cNvSpPr>
          <p:nvPr>
            <p:ph type="title"/>
          </p:nvPr>
        </p:nvSpPr>
        <p:spPr>
          <a:xfrm>
            <a:off x="914398" y="165472"/>
            <a:ext cx="7315199" cy="821850"/>
          </a:xfrm>
        </p:spPr>
        <p:txBody>
          <a:bodyPr/>
          <a:lstStyle/>
          <a:p>
            <a:pPr eaLnBrk="1" hangingPunct="1"/>
            <a:r>
              <a:rPr lang="en-US" dirty="0"/>
              <a:t>Calculating the Total Assets of the Newly Formed Corporation</a:t>
            </a:r>
          </a:p>
        </p:txBody>
      </p:sp>
      <p:sp>
        <p:nvSpPr>
          <p:cNvPr id="41987" name="Content Placeholder 4"/>
          <p:cNvSpPr>
            <a:spLocks noGrp="1"/>
          </p:cNvSpPr>
          <p:nvPr>
            <p:ph idx="1"/>
          </p:nvPr>
        </p:nvSpPr>
        <p:spPr>
          <a:xfrm>
            <a:off x="1575791" y="1584230"/>
            <a:ext cx="5992415" cy="2262188"/>
          </a:xfrm>
        </p:spPr>
        <p:txBody>
          <a:bodyPr/>
          <a:lstStyle/>
          <a:p>
            <a:pPr eaLnBrk="1" hangingPunct="1"/>
            <a:r>
              <a:rPr lang="en-US" dirty="0" smtClean="0"/>
              <a:t>To calculate the total assets of newly formed </a:t>
            </a:r>
            <a:br>
              <a:rPr lang="en-US" dirty="0" smtClean="0"/>
            </a:br>
            <a:r>
              <a:rPr lang="en-US" dirty="0" smtClean="0"/>
              <a:t>corporation, include: </a:t>
            </a:r>
          </a:p>
          <a:p>
            <a:pPr lvl="1" eaLnBrk="1" hangingPunct="1"/>
            <a:r>
              <a:rPr lang="en-US" dirty="0" smtClean="0"/>
              <a:t>(1) All of the assets that the parties have agreed to contribute; and </a:t>
            </a:r>
          </a:p>
          <a:p>
            <a:pPr lvl="1" eaLnBrk="1" hangingPunct="1"/>
            <a:r>
              <a:rPr lang="en-US" dirty="0" smtClean="0"/>
              <a:t>(2) Any amount of credit of the newly formed corporation that any contributing party has agreed to extend or guarantee.</a:t>
            </a:r>
          </a:p>
        </p:txBody>
      </p:sp>
      <p:sp>
        <p:nvSpPr>
          <p:cNvPr id="5" name="Rectangle 4">
            <a:hlinkClick r:id="rId2"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6" name="Picture 6"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START OVER.png">
            <a:hlinkClick r:id="rId5" action="ppaction://hlinksldjump"/>
          </p:cNvPr>
          <p:cNvPicPr>
            <a:picLocks noChangeAspect="1"/>
          </p:cNvPicPr>
          <p:nvPr/>
        </p:nvPicPr>
        <p:blipFill>
          <a:blip r:embed="rId6"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636814715"/>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9"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82441" y="1357179"/>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Title 1"/>
          <p:cNvSpPr>
            <a:spLocks noGrp="1"/>
          </p:cNvSpPr>
          <p:nvPr>
            <p:ph type="title"/>
          </p:nvPr>
        </p:nvSpPr>
        <p:spPr>
          <a:xfrm>
            <a:off x="887300" y="468845"/>
            <a:ext cx="5992415" cy="492919"/>
          </a:xfrm>
        </p:spPr>
        <p:txBody>
          <a:bodyPr/>
          <a:lstStyle/>
          <a:p>
            <a:pPr eaLnBrk="1" hangingPunct="1"/>
            <a:r>
              <a:rPr lang="en-US" dirty="0" smtClean="0"/>
              <a:t>Is an HSR Filing Required? </a:t>
            </a:r>
          </a:p>
        </p:txBody>
      </p:sp>
      <p:sp>
        <p:nvSpPr>
          <p:cNvPr id="13318" name="TextBox 4"/>
          <p:cNvSpPr txBox="1">
            <a:spLocks noChangeArrowheads="1"/>
          </p:cNvSpPr>
          <p:nvPr/>
        </p:nvSpPr>
        <p:spPr bwMode="auto">
          <a:xfrm>
            <a:off x="3078278" y="2408446"/>
            <a:ext cx="3073004" cy="733534"/>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An </a:t>
            </a:r>
            <a:r>
              <a:rPr lang="en-US" b="1" dirty="0">
                <a:solidFill>
                  <a:schemeClr val="bg1"/>
                </a:solidFill>
              </a:rPr>
              <a:t>HSR Filing </a:t>
            </a:r>
            <a:r>
              <a:rPr lang="en-US" b="1" dirty="0">
                <a:solidFill>
                  <a:schemeClr val="bg1"/>
                </a:solidFill>
              </a:rPr>
              <a:t>Is Not Required</a:t>
            </a:r>
            <a:endParaRPr lang="en-US" b="1" dirty="0">
              <a:solidFill>
                <a:schemeClr val="bg1"/>
              </a:solidFill>
            </a:endParaRPr>
          </a:p>
        </p:txBody>
      </p:sp>
      <p:sp>
        <p:nvSpPr>
          <p:cNvPr id="7" name="Rectangle 6">
            <a:hlinkClick r:id="rId3"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4" action="ppaction://hlinksldjump"/>
          </p:cNvPr>
          <p:cNvPicPr>
            <a:picLocks noChangeAspect="1"/>
          </p:cNvPicPr>
          <p:nvPr/>
        </p:nvPicPr>
        <p:blipFill>
          <a:blip r:embed="rId5"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9" name="Picture 2">
            <a:hlinkClick r:id="rId6" action="ppaction://hlinksldjump"/>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746421" y="4338327"/>
            <a:ext cx="1752600" cy="5429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6594163"/>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901817" y="168072"/>
            <a:ext cx="7315199" cy="821850"/>
          </a:xfrm>
        </p:spPr>
        <p:txBody>
          <a:bodyPr/>
          <a:lstStyle/>
          <a:p>
            <a:pPr eaLnBrk="1" hangingPunct="1"/>
            <a:r>
              <a:rPr lang="en-US" dirty="0"/>
              <a:t>Commonly Used HSR Exemptions</a:t>
            </a:r>
          </a:p>
        </p:txBody>
      </p:sp>
      <p:sp>
        <p:nvSpPr>
          <p:cNvPr id="43011" name="Content Placeholder 2"/>
          <p:cNvSpPr>
            <a:spLocks noGrp="1"/>
          </p:cNvSpPr>
          <p:nvPr>
            <p:ph idx="1"/>
          </p:nvPr>
        </p:nvSpPr>
        <p:spPr>
          <a:xfrm>
            <a:off x="1545431" y="1627246"/>
            <a:ext cx="7115796" cy="2974181"/>
          </a:xfrm>
        </p:spPr>
        <p:txBody>
          <a:bodyPr/>
          <a:lstStyle/>
          <a:p>
            <a:pPr eaLnBrk="1" hangingPunct="1"/>
            <a:r>
              <a:rPr lang="en-US" dirty="0" smtClean="0"/>
              <a:t>Exempts certain acquisitions made in the ordinary course of business</a:t>
            </a:r>
          </a:p>
          <a:p>
            <a:pPr eaLnBrk="1" hangingPunct="1"/>
            <a:r>
              <a:rPr lang="en-US" dirty="0" smtClean="0"/>
              <a:t>Covers acquisitions of new goods, current supplies, and used durable goods in certain situations (e.g., certain leased used durable goods), and acquisitions relating to certain outsourcing transactions</a:t>
            </a:r>
          </a:p>
          <a:p>
            <a:pPr eaLnBrk="1" hangingPunct="1"/>
            <a:r>
              <a:rPr lang="en-US" dirty="0" smtClean="0"/>
              <a:t>Does not apply if the Target is selling all the of the assets of an operating unit </a:t>
            </a:r>
          </a:p>
          <a:p>
            <a:pPr eaLnBrk="1" hangingPunct="1"/>
            <a:endParaRPr lang="en-US" dirty="0" smtClean="0"/>
          </a:p>
        </p:txBody>
      </p:sp>
      <p:pic>
        <p:nvPicPr>
          <p:cNvPr id="43013" name="Picture 6" descr="next.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4" name="Rectangle 11"/>
          <p:cNvSpPr>
            <a:spLocks noChangeArrowheads="1"/>
          </p:cNvSpPr>
          <p:nvPr/>
        </p:nvSpPr>
        <p:spPr bwMode="auto">
          <a:xfrm>
            <a:off x="1717406" y="1266787"/>
            <a:ext cx="6172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900"/>
              </a:spcAft>
              <a:buClr>
                <a:srgbClr val="005A8C"/>
              </a:buClr>
            </a:pPr>
            <a:r>
              <a:rPr lang="en-US" dirty="0">
                <a:solidFill>
                  <a:srgbClr val="C0085B"/>
                </a:solidFill>
              </a:rPr>
              <a:t>§ 802.1 – </a:t>
            </a:r>
            <a:r>
              <a:rPr lang="en-US" dirty="0">
                <a:solidFill>
                  <a:srgbClr val="C0085B"/>
                </a:solidFill>
              </a:rPr>
              <a:t>Ordinary Course Exemptions</a:t>
            </a:r>
            <a:endParaRPr lang="en-US" dirty="0">
              <a:solidFill>
                <a:srgbClr val="C0085B"/>
              </a:solidFill>
            </a:endParaRPr>
          </a:p>
        </p:txBody>
      </p:sp>
      <p:sp>
        <p:nvSpPr>
          <p:cNvPr id="7" name="Rectangle 6">
            <a:hlinkClick r:id="rId4"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5" action="ppaction://hlinksldjump"/>
          </p:cNvPr>
          <p:cNvPicPr>
            <a:picLocks noChangeAspect="1"/>
          </p:cNvPicPr>
          <p:nvPr/>
        </p:nvPicPr>
        <p:blipFill>
          <a:blip r:embed="rId6"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9" name="Picture 2">
            <a:hlinkClick r:id="rId7" action="ppaction://hlinksldjump"/>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771900" y="4229270"/>
            <a:ext cx="1752600" cy="5429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94882"/>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872456" y="163803"/>
            <a:ext cx="7315199" cy="821850"/>
          </a:xfrm>
        </p:spPr>
        <p:txBody>
          <a:bodyPr/>
          <a:lstStyle/>
          <a:p>
            <a:pPr eaLnBrk="1" hangingPunct="1"/>
            <a:r>
              <a:rPr lang="en-US" dirty="0"/>
              <a:t>Commonly Used HSR Exemptions </a:t>
            </a:r>
          </a:p>
        </p:txBody>
      </p:sp>
      <p:sp>
        <p:nvSpPr>
          <p:cNvPr id="44035" name="Content Placeholder 2"/>
          <p:cNvSpPr>
            <a:spLocks noGrp="1"/>
          </p:cNvSpPr>
          <p:nvPr>
            <p:ph idx="1"/>
          </p:nvPr>
        </p:nvSpPr>
        <p:spPr>
          <a:xfrm>
            <a:off x="1391219" y="1566319"/>
            <a:ext cx="7308743" cy="3691846"/>
          </a:xfrm>
        </p:spPr>
        <p:txBody>
          <a:bodyPr/>
          <a:lstStyle/>
          <a:p>
            <a:pPr>
              <a:spcAft>
                <a:spcPts val="0"/>
              </a:spcAft>
            </a:pPr>
            <a:r>
              <a:rPr lang="en-US" dirty="0"/>
              <a:t>Exempts certain acquisitions of: </a:t>
            </a:r>
          </a:p>
          <a:p>
            <a:pPr lvl="1">
              <a:spcAft>
                <a:spcPts val="0"/>
              </a:spcAft>
            </a:pPr>
            <a:r>
              <a:rPr lang="en-US" sz="1500" dirty="0"/>
              <a:t>New or Used Facilities</a:t>
            </a:r>
          </a:p>
          <a:p>
            <a:pPr lvl="1">
              <a:spcAft>
                <a:spcPts val="0"/>
              </a:spcAft>
            </a:pPr>
            <a:r>
              <a:rPr lang="en-US" sz="1500" dirty="0"/>
              <a:t>Unproductive Real Property</a:t>
            </a:r>
          </a:p>
          <a:p>
            <a:pPr lvl="1">
              <a:spcAft>
                <a:spcPts val="0"/>
              </a:spcAft>
            </a:pPr>
            <a:r>
              <a:rPr lang="en-US" sz="1500" dirty="0"/>
              <a:t>Office and Residential Property</a:t>
            </a:r>
          </a:p>
          <a:p>
            <a:pPr lvl="1">
              <a:spcAft>
                <a:spcPts val="0"/>
              </a:spcAft>
            </a:pPr>
            <a:r>
              <a:rPr lang="en-US" sz="1500" dirty="0"/>
              <a:t>Hotels and Motels</a:t>
            </a:r>
          </a:p>
          <a:p>
            <a:pPr lvl="2">
              <a:spcAft>
                <a:spcPts val="0"/>
              </a:spcAft>
            </a:pPr>
            <a:r>
              <a:rPr lang="en-US" dirty="0"/>
              <a:t>Does not include casinos or management companies that manage third-party properties</a:t>
            </a:r>
          </a:p>
          <a:p>
            <a:pPr lvl="1">
              <a:spcAft>
                <a:spcPts val="0"/>
              </a:spcAft>
            </a:pPr>
            <a:r>
              <a:rPr lang="en-US" sz="1500" dirty="0"/>
              <a:t>Recreational Land</a:t>
            </a:r>
          </a:p>
          <a:p>
            <a:pPr lvl="1">
              <a:spcAft>
                <a:spcPts val="0"/>
              </a:spcAft>
            </a:pPr>
            <a:r>
              <a:rPr lang="en-US" sz="1500" dirty="0"/>
              <a:t>Agricultural Property</a:t>
            </a:r>
          </a:p>
          <a:p>
            <a:pPr lvl="1">
              <a:spcAft>
                <a:spcPts val="0"/>
              </a:spcAft>
            </a:pPr>
            <a:r>
              <a:rPr lang="en-US" sz="1500" dirty="0"/>
              <a:t>Retail Rental Space and Warehouses</a:t>
            </a:r>
          </a:p>
          <a:p>
            <a:pPr>
              <a:spcAft>
                <a:spcPts val="0"/>
              </a:spcAft>
            </a:pPr>
            <a:r>
              <a:rPr lang="en-US" dirty="0"/>
              <a:t>Any non-exempt assets being acquired still may be reportable if the value exceeds HSR thresholds. </a:t>
            </a:r>
          </a:p>
        </p:txBody>
      </p:sp>
      <p:pic>
        <p:nvPicPr>
          <p:cNvPr id="44037" name="Picture 6" descr="next.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8" name="Rectangle 11"/>
          <p:cNvSpPr>
            <a:spLocks noChangeArrowheads="1"/>
          </p:cNvSpPr>
          <p:nvPr/>
        </p:nvSpPr>
        <p:spPr bwMode="auto">
          <a:xfrm>
            <a:off x="1562100" y="1226836"/>
            <a:ext cx="6172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900"/>
              </a:spcAft>
              <a:buClr>
                <a:srgbClr val="005A8C"/>
              </a:buClr>
            </a:pPr>
            <a:r>
              <a:rPr lang="en-US" dirty="0">
                <a:solidFill>
                  <a:srgbClr val="C0085B"/>
                </a:solidFill>
              </a:rPr>
              <a:t>§ 802.2 – Certain Acquisitions of Real Property</a:t>
            </a:r>
          </a:p>
        </p:txBody>
      </p:sp>
      <p:sp>
        <p:nvSpPr>
          <p:cNvPr id="7" name="Rectangle 6">
            <a:hlinkClick r:id="rId4"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5" action="ppaction://hlinksldjump"/>
          </p:cNvPr>
          <p:cNvPicPr>
            <a:picLocks noChangeAspect="1"/>
          </p:cNvPicPr>
          <p:nvPr/>
        </p:nvPicPr>
        <p:blipFill>
          <a:blip r:embed="rId6"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9" name="Picture 2">
            <a:hlinkClick r:id="rId7" action="ppaction://hlinksldjump"/>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771900" y="4229270"/>
            <a:ext cx="1752600" cy="5429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1556483"/>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918595" y="162119"/>
            <a:ext cx="7315199" cy="821850"/>
          </a:xfrm>
        </p:spPr>
        <p:txBody>
          <a:bodyPr/>
          <a:lstStyle/>
          <a:p>
            <a:pPr eaLnBrk="1" hangingPunct="1"/>
            <a:r>
              <a:rPr lang="en-US" dirty="0"/>
              <a:t>Commonly Used HSR Exemptions </a:t>
            </a:r>
          </a:p>
        </p:txBody>
      </p:sp>
      <p:sp>
        <p:nvSpPr>
          <p:cNvPr id="45059" name="Content Placeholder 2"/>
          <p:cNvSpPr>
            <a:spLocks noGrp="1"/>
          </p:cNvSpPr>
          <p:nvPr>
            <p:ph idx="1"/>
          </p:nvPr>
        </p:nvSpPr>
        <p:spPr>
          <a:xfrm>
            <a:off x="1391219" y="1613374"/>
            <a:ext cx="7052879" cy="3363516"/>
          </a:xfrm>
        </p:spPr>
        <p:txBody>
          <a:bodyPr/>
          <a:lstStyle/>
          <a:p>
            <a:pPr eaLnBrk="1" hangingPunct="1"/>
            <a:r>
              <a:rPr lang="en-US" dirty="0" smtClean="0"/>
              <a:t>Exempts acquisitions of oil reserves, natural gas, shale or tar sands, or the rights thereto, valued at $500 million or less</a:t>
            </a:r>
          </a:p>
          <a:p>
            <a:pPr eaLnBrk="1" hangingPunct="1"/>
            <a:r>
              <a:rPr lang="en-US" dirty="0" smtClean="0"/>
              <a:t>Also exempts acquisitions of reserves of coal, or rights thereto, valued at $200 million or less</a:t>
            </a:r>
          </a:p>
          <a:p>
            <a:pPr eaLnBrk="1" hangingPunct="1"/>
            <a:r>
              <a:rPr lang="en-US" dirty="0" smtClean="0"/>
              <a:t>Includes associated exploration and production assets</a:t>
            </a:r>
          </a:p>
          <a:p>
            <a:pPr>
              <a:spcAft>
                <a:spcPts val="0"/>
              </a:spcAft>
            </a:pPr>
            <a:r>
              <a:rPr lang="en-US" sz="2100" dirty="0"/>
              <a:t>Any non-exempt assets being acquired still may be reportable if </a:t>
            </a:r>
            <a:r>
              <a:rPr lang="en-US" sz="2100" dirty="0"/>
              <a:t>the </a:t>
            </a:r>
            <a:r>
              <a:rPr lang="en-US" sz="2100" dirty="0"/>
              <a:t>value exceeds HSR thresholds </a:t>
            </a:r>
          </a:p>
          <a:p>
            <a:pPr eaLnBrk="1" hangingPunct="1"/>
            <a:endParaRPr lang="en-US" dirty="0" smtClean="0"/>
          </a:p>
          <a:p>
            <a:pPr eaLnBrk="1" hangingPunct="1"/>
            <a:endParaRPr lang="en-US" dirty="0" smtClean="0"/>
          </a:p>
        </p:txBody>
      </p:sp>
      <p:pic>
        <p:nvPicPr>
          <p:cNvPr id="45061" name="Picture 6" descr="next.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2" name="Rectangle 12"/>
          <p:cNvSpPr>
            <a:spLocks noChangeArrowheads="1"/>
          </p:cNvSpPr>
          <p:nvPr/>
        </p:nvSpPr>
        <p:spPr bwMode="auto">
          <a:xfrm>
            <a:off x="1583181" y="1244042"/>
            <a:ext cx="6172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900"/>
              </a:spcAft>
              <a:buClr>
                <a:srgbClr val="005A8C"/>
              </a:buClr>
            </a:pPr>
            <a:r>
              <a:rPr lang="en-US" dirty="0">
                <a:solidFill>
                  <a:srgbClr val="C0085B"/>
                </a:solidFill>
              </a:rPr>
              <a:t>§ 802.3 –  Acquisitions of Carbon-Based Mineral Reserves</a:t>
            </a:r>
          </a:p>
        </p:txBody>
      </p:sp>
      <p:sp>
        <p:nvSpPr>
          <p:cNvPr id="7" name="Rectangle 6">
            <a:hlinkClick r:id="rId4"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5" action="ppaction://hlinksldjump"/>
          </p:cNvPr>
          <p:cNvPicPr>
            <a:picLocks noChangeAspect="1"/>
          </p:cNvPicPr>
          <p:nvPr/>
        </p:nvPicPr>
        <p:blipFill>
          <a:blip r:embed="rId6"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48423059"/>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898327" y="176461"/>
            <a:ext cx="7315199" cy="821850"/>
          </a:xfrm>
        </p:spPr>
        <p:txBody>
          <a:bodyPr/>
          <a:lstStyle/>
          <a:p>
            <a:pPr eaLnBrk="1" hangingPunct="1"/>
            <a:r>
              <a:rPr lang="en-US" dirty="0"/>
              <a:t>Commonly Used HSR Exemptions </a:t>
            </a:r>
          </a:p>
        </p:txBody>
      </p:sp>
      <p:sp>
        <p:nvSpPr>
          <p:cNvPr id="46083" name="Content Placeholder 2"/>
          <p:cNvSpPr>
            <a:spLocks noGrp="1"/>
          </p:cNvSpPr>
          <p:nvPr>
            <p:ph idx="1"/>
          </p:nvPr>
        </p:nvSpPr>
        <p:spPr>
          <a:xfrm>
            <a:off x="1559720" y="1930652"/>
            <a:ext cx="5992415" cy="3134916"/>
          </a:xfrm>
        </p:spPr>
        <p:txBody>
          <a:bodyPr/>
          <a:lstStyle/>
          <a:p>
            <a:pPr eaLnBrk="1" hangingPunct="1"/>
            <a:r>
              <a:rPr lang="en-US" dirty="0" smtClean="0"/>
              <a:t>Exempts the acquisition of voting securities or controlling interests in non-corporate entities if the underlying entity only holds assets that are otherwise exempt from HSR</a:t>
            </a:r>
          </a:p>
          <a:p>
            <a:pPr>
              <a:spcAft>
                <a:spcPts val="0"/>
              </a:spcAft>
            </a:pPr>
            <a:r>
              <a:rPr lang="en-US" dirty="0"/>
              <a:t>Any non-exempt assets being acquired still may be reportable if the value exceeds HSR </a:t>
            </a:r>
            <a:r>
              <a:rPr lang="en-US" dirty="0"/>
              <a:t>thresholds</a:t>
            </a:r>
            <a:r>
              <a:rPr lang="en-US" dirty="0">
                <a:solidFill>
                  <a:srgbClr val="FF0000"/>
                </a:solidFill>
              </a:rPr>
              <a:t>.</a:t>
            </a:r>
            <a:r>
              <a:rPr lang="en-US" dirty="0"/>
              <a:t> </a:t>
            </a:r>
            <a:endParaRPr lang="en-US" dirty="0"/>
          </a:p>
          <a:p>
            <a:pPr eaLnBrk="1" hangingPunct="1"/>
            <a:endParaRPr lang="en-US" dirty="0" smtClean="0"/>
          </a:p>
        </p:txBody>
      </p:sp>
      <p:pic>
        <p:nvPicPr>
          <p:cNvPr id="46085" name="Picture 6" descr="next.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6" name="Rectangle 8"/>
          <p:cNvSpPr>
            <a:spLocks noChangeArrowheads="1"/>
          </p:cNvSpPr>
          <p:nvPr/>
        </p:nvSpPr>
        <p:spPr bwMode="auto">
          <a:xfrm>
            <a:off x="1738378" y="1494883"/>
            <a:ext cx="6172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900"/>
              </a:spcAft>
              <a:buClr>
                <a:srgbClr val="005A8C"/>
              </a:buClr>
            </a:pPr>
            <a:r>
              <a:rPr lang="en-US" dirty="0">
                <a:solidFill>
                  <a:srgbClr val="C0085B"/>
                </a:solidFill>
              </a:rPr>
              <a:t>§ 802.4 – Acquisition of </a:t>
            </a:r>
            <a:r>
              <a:rPr lang="en-US" dirty="0">
                <a:solidFill>
                  <a:srgbClr val="C0085B"/>
                </a:solidFill>
              </a:rPr>
              <a:t>Entities </a:t>
            </a:r>
            <a:r>
              <a:rPr lang="en-US" dirty="0">
                <a:solidFill>
                  <a:srgbClr val="C0085B"/>
                </a:solidFill>
              </a:rPr>
              <a:t>that Hold Exempt Assets</a:t>
            </a:r>
          </a:p>
        </p:txBody>
      </p:sp>
      <p:sp>
        <p:nvSpPr>
          <p:cNvPr id="7" name="Rectangle 6">
            <a:hlinkClick r:id="rId4"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5" action="ppaction://hlinksldjump"/>
          </p:cNvPr>
          <p:cNvPicPr>
            <a:picLocks noChangeAspect="1"/>
          </p:cNvPicPr>
          <p:nvPr/>
        </p:nvPicPr>
        <p:blipFill>
          <a:blip r:embed="rId6"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818450693"/>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893427" y="151294"/>
            <a:ext cx="7315199" cy="821850"/>
          </a:xfrm>
        </p:spPr>
        <p:txBody>
          <a:bodyPr/>
          <a:lstStyle/>
          <a:p>
            <a:pPr eaLnBrk="1" hangingPunct="1"/>
            <a:r>
              <a:rPr lang="en-US" dirty="0"/>
              <a:t>Commonly Used HSR Exemptions </a:t>
            </a:r>
          </a:p>
        </p:txBody>
      </p:sp>
      <p:sp>
        <p:nvSpPr>
          <p:cNvPr id="47107" name="Content Placeholder 2"/>
          <p:cNvSpPr>
            <a:spLocks noGrp="1"/>
          </p:cNvSpPr>
          <p:nvPr>
            <p:ph idx="1"/>
          </p:nvPr>
        </p:nvSpPr>
        <p:spPr>
          <a:xfrm>
            <a:off x="1360874" y="1566213"/>
            <a:ext cx="7267204" cy="3355181"/>
          </a:xfrm>
        </p:spPr>
        <p:txBody>
          <a:bodyPr/>
          <a:lstStyle/>
          <a:p>
            <a:pPr eaLnBrk="1" hangingPunct="1"/>
            <a:r>
              <a:rPr lang="en-US" dirty="0"/>
              <a:t>Exempts passive investments in corporations, regardless of dollar amount, if the Buyer will hold 10% or less of the corporation</a:t>
            </a:r>
          </a:p>
          <a:p>
            <a:pPr eaLnBrk="1" hangingPunct="1">
              <a:spcAft>
                <a:spcPct val="0"/>
              </a:spcAft>
            </a:pPr>
            <a:r>
              <a:rPr lang="en-US" dirty="0"/>
              <a:t>Does not apply if the Buyer takes actions that are inconsistent with a passive-only intent, such as: </a:t>
            </a:r>
          </a:p>
          <a:p>
            <a:pPr lvl="1">
              <a:lnSpc>
                <a:spcPts val="1500"/>
              </a:lnSpc>
              <a:spcAft>
                <a:spcPct val="0"/>
              </a:spcAft>
            </a:pPr>
            <a:r>
              <a:rPr lang="en-US" sz="1500" dirty="0"/>
              <a:t>Nominating a candidate for the board of directors</a:t>
            </a:r>
          </a:p>
          <a:p>
            <a:pPr lvl="1">
              <a:lnSpc>
                <a:spcPts val="1500"/>
              </a:lnSpc>
              <a:spcBef>
                <a:spcPts val="225"/>
              </a:spcBef>
              <a:spcAft>
                <a:spcPct val="0"/>
              </a:spcAft>
            </a:pPr>
            <a:r>
              <a:rPr lang="en-US" sz="1500" dirty="0"/>
              <a:t>Proposing corporate action requiring shareholder approval</a:t>
            </a:r>
          </a:p>
          <a:p>
            <a:pPr lvl="1">
              <a:lnSpc>
                <a:spcPts val="1500"/>
              </a:lnSpc>
              <a:spcBef>
                <a:spcPts val="225"/>
              </a:spcBef>
              <a:spcAft>
                <a:spcPct val="0"/>
              </a:spcAft>
            </a:pPr>
            <a:r>
              <a:rPr lang="en-US" sz="1500" dirty="0"/>
              <a:t>Having a controlling shareholder, director, officer, or employee simultaneously serving as an officer or director of the Target </a:t>
            </a:r>
          </a:p>
          <a:p>
            <a:pPr lvl="1">
              <a:lnSpc>
                <a:spcPts val="1500"/>
              </a:lnSpc>
              <a:spcBef>
                <a:spcPts val="225"/>
              </a:spcBef>
              <a:spcAft>
                <a:spcPct val="0"/>
              </a:spcAft>
            </a:pPr>
            <a:r>
              <a:rPr lang="en-US" sz="1500" dirty="0"/>
              <a:t>Being a competitor of the Target </a:t>
            </a:r>
          </a:p>
          <a:p>
            <a:pPr lvl="1">
              <a:lnSpc>
                <a:spcPts val="1500"/>
              </a:lnSpc>
              <a:spcBef>
                <a:spcPts val="225"/>
              </a:spcBef>
              <a:spcAft>
                <a:spcPct val="0"/>
              </a:spcAft>
            </a:pPr>
            <a:r>
              <a:rPr lang="en-US" sz="1500" dirty="0"/>
              <a:t>Having stand-alone business dealings with the Target, regardless of whether such dealings are horizontal or vertical</a:t>
            </a:r>
          </a:p>
          <a:p>
            <a:pPr eaLnBrk="1" hangingPunct="1">
              <a:spcAft>
                <a:spcPct val="0"/>
              </a:spcAft>
            </a:pPr>
            <a:endParaRPr lang="en-US" dirty="0"/>
          </a:p>
        </p:txBody>
      </p:sp>
      <p:pic>
        <p:nvPicPr>
          <p:cNvPr id="47109" name="Picture 7"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68299" y="4322970"/>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10" name="Rectangle 11"/>
          <p:cNvSpPr>
            <a:spLocks noChangeArrowheads="1"/>
          </p:cNvSpPr>
          <p:nvPr/>
        </p:nvSpPr>
        <p:spPr bwMode="auto">
          <a:xfrm>
            <a:off x="1562100" y="1277170"/>
            <a:ext cx="6172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900"/>
              </a:spcAft>
              <a:buClr>
                <a:srgbClr val="005A8C"/>
              </a:buClr>
            </a:pPr>
            <a:r>
              <a:rPr lang="en-US" dirty="0">
                <a:solidFill>
                  <a:srgbClr val="C0085B"/>
                </a:solidFill>
              </a:rPr>
              <a:t>§ 802.9 – Acquisitions Solely for the Purpose of Investment</a:t>
            </a:r>
          </a:p>
        </p:txBody>
      </p:sp>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6" action="ppaction://hlinksldjump"/>
          </p:cNvPr>
          <p:cNvPicPr>
            <a:picLocks noChangeAspect="1"/>
          </p:cNvPicPr>
          <p:nvPr/>
        </p:nvPicPr>
        <p:blipFill>
          <a:blip r:embed="rId7" cstate="print"/>
          <a:stretch>
            <a:fillRect/>
          </a:stretch>
        </p:blipFill>
        <p:spPr>
          <a:xfrm>
            <a:off x="1416386" y="4343967"/>
            <a:ext cx="813749" cy="502879"/>
          </a:xfrm>
          <a:prstGeom prst="rect">
            <a:avLst/>
          </a:prstGeom>
          <a:ln>
            <a:noFill/>
          </a:ln>
          <a:effectLst>
            <a:outerShdw blurRad="292100" dist="139700" dir="2700000" algn="tl" rotWithShape="0">
              <a:srgbClr val="333333">
                <a:alpha val="65000"/>
              </a:srgbClr>
            </a:outerShdw>
          </a:effectLst>
        </p:spPr>
      </p:pic>
      <p:pic>
        <p:nvPicPr>
          <p:cNvPr id="9" name="Picture 2">
            <a:hlinkClick r:id="rId8" action="ppaction://hlinksldjump"/>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771900" y="4303921"/>
            <a:ext cx="1752600" cy="5429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0819877"/>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title"/>
          </p:nvPr>
        </p:nvSpPr>
        <p:spPr>
          <a:xfrm>
            <a:off x="929815" y="241723"/>
            <a:ext cx="7315199" cy="821850"/>
          </a:xfrm>
        </p:spPr>
        <p:txBody>
          <a:bodyPr/>
          <a:lstStyle/>
          <a:p>
            <a:pPr eaLnBrk="1" hangingPunct="1"/>
            <a:r>
              <a:rPr lang="en-US" dirty="0" smtClean="0"/>
              <a:t>Valuing Voting Securities</a:t>
            </a:r>
          </a:p>
        </p:txBody>
      </p:sp>
      <p:sp>
        <p:nvSpPr>
          <p:cNvPr id="5123" name="Content Placeholder 4"/>
          <p:cNvSpPr>
            <a:spLocks noGrp="1"/>
          </p:cNvSpPr>
          <p:nvPr>
            <p:ph idx="1"/>
          </p:nvPr>
        </p:nvSpPr>
        <p:spPr>
          <a:xfrm>
            <a:off x="1336690" y="1400372"/>
            <a:ext cx="6436599" cy="1388269"/>
          </a:xfrm>
        </p:spPr>
        <p:txBody>
          <a:bodyPr>
            <a:normAutofit/>
          </a:bodyPr>
          <a:lstStyle/>
          <a:p>
            <a:pPr marL="0" indent="0">
              <a:lnSpc>
                <a:spcPct val="120000"/>
              </a:lnSpc>
              <a:buNone/>
            </a:pPr>
            <a:r>
              <a:rPr lang="en-US" sz="1200" i="1" dirty="0"/>
              <a:t>A deal involving the acquisition of voting securities reportable if the </a:t>
            </a:r>
            <a:r>
              <a:rPr lang="en-US" sz="1200" i="1" u="sng" dirty="0"/>
              <a:t>size-of-the-transaction test</a:t>
            </a:r>
            <a:r>
              <a:rPr lang="en-US" sz="1200" i="1" dirty="0"/>
              <a:t> is met. For these kinds of deals, the </a:t>
            </a:r>
            <a:r>
              <a:rPr lang="en-US" sz="1200" i="1" u="sng" dirty="0"/>
              <a:t>size-of-the-transaction test</a:t>
            </a:r>
            <a:r>
              <a:rPr lang="en-US" sz="1200" i="1" dirty="0"/>
              <a:t> is based on: (1) the value of the voting securities that are being acquired; PLUS (2) the value of any voting securities already held. </a:t>
            </a:r>
            <a:endParaRPr lang="en-US" sz="1200" i="1" u="sng" dirty="0"/>
          </a:p>
          <a:p>
            <a:pPr marL="0" indent="0">
              <a:lnSpc>
                <a:spcPct val="120000"/>
              </a:lnSpc>
              <a:buNone/>
            </a:pPr>
            <a:r>
              <a:rPr lang="en-US" sz="1200" i="1" dirty="0"/>
              <a:t>Answer these questions to determine if the </a:t>
            </a:r>
            <a:r>
              <a:rPr lang="en-US" sz="1200" i="1" u="sng" dirty="0"/>
              <a:t>size-of-the-transaction </a:t>
            </a:r>
            <a:r>
              <a:rPr lang="en-US" sz="1200" i="1" u="sng" dirty="0"/>
              <a:t>test</a:t>
            </a:r>
            <a:r>
              <a:rPr lang="en-US" sz="1200" i="1" dirty="0"/>
              <a:t> in this kind of deal: </a:t>
            </a:r>
          </a:p>
          <a:p>
            <a:pPr lvl="1">
              <a:lnSpc>
                <a:spcPts val="2025"/>
              </a:lnSpc>
              <a:buNone/>
            </a:pPr>
            <a:endParaRPr lang="en-US" sz="1200" i="1" dirty="0"/>
          </a:p>
          <a:p>
            <a:pPr lvl="1">
              <a:lnSpc>
                <a:spcPts val="2025"/>
              </a:lnSpc>
              <a:buNone/>
            </a:pPr>
            <a:endParaRPr lang="en-US" sz="1200" i="1" dirty="0"/>
          </a:p>
        </p:txBody>
      </p:sp>
      <p:pic>
        <p:nvPicPr>
          <p:cNvPr id="5125" name="Picture 22" descr="no.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4159" y="3632794"/>
            <a:ext cx="945356" cy="95011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23" descr="tes.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17334" y="3632794"/>
            <a:ext cx="945356" cy="95011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p:cNvSpPr/>
          <p:nvPr/>
        </p:nvSpPr>
        <p:spPr>
          <a:xfrm>
            <a:off x="2451737" y="2601713"/>
            <a:ext cx="4318397" cy="796528"/>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Are the Voting Securities </a:t>
            </a:r>
            <a:br>
              <a:rPr lang="en-US" b="1" dirty="0"/>
            </a:br>
            <a:r>
              <a:rPr lang="en-US" b="1" dirty="0"/>
              <a:t>Publicly Traded?</a:t>
            </a:r>
          </a:p>
        </p:txBody>
      </p:sp>
      <p:sp>
        <p:nvSpPr>
          <p:cNvPr id="8" name="Rectangle 7">
            <a:hlinkClick r:id="rId6" action="ppaction://hlinksldjump"/>
          </p:cNvPr>
          <p:cNvSpPr/>
          <p:nvPr/>
        </p:nvSpPr>
        <p:spPr>
          <a:xfrm>
            <a:off x="6146247" y="535606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8" descr="START OVER.png">
            <a:hlinkClick r:id="rId7" action="ppaction://hlinksldjump"/>
          </p:cNvPr>
          <p:cNvPicPr>
            <a:picLocks noChangeAspect="1"/>
          </p:cNvPicPr>
          <p:nvPr/>
        </p:nvPicPr>
        <p:blipFill>
          <a:blip r:embed="rId8" cstate="print"/>
          <a:stretch>
            <a:fillRect/>
          </a:stretch>
        </p:blipFill>
        <p:spPr>
          <a:xfrm>
            <a:off x="929815" y="4284089"/>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613175550"/>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914397" y="168241"/>
            <a:ext cx="7315199" cy="821850"/>
          </a:xfrm>
        </p:spPr>
        <p:txBody>
          <a:bodyPr/>
          <a:lstStyle/>
          <a:p>
            <a:pPr eaLnBrk="1" hangingPunct="1"/>
            <a:r>
              <a:rPr lang="en-US" dirty="0"/>
              <a:t>Commonly Used HSR Exemptions </a:t>
            </a:r>
          </a:p>
        </p:txBody>
      </p:sp>
      <p:sp>
        <p:nvSpPr>
          <p:cNvPr id="48131" name="Content Placeholder 2"/>
          <p:cNvSpPr>
            <a:spLocks noGrp="1"/>
          </p:cNvSpPr>
          <p:nvPr>
            <p:ph idx="1"/>
          </p:nvPr>
        </p:nvSpPr>
        <p:spPr>
          <a:xfrm>
            <a:off x="1575790" y="1596168"/>
            <a:ext cx="5992415" cy="3473054"/>
          </a:xfrm>
        </p:spPr>
        <p:txBody>
          <a:bodyPr/>
          <a:lstStyle/>
          <a:p>
            <a:pPr eaLnBrk="1" hangingPunct="1">
              <a:spcAft>
                <a:spcPct val="0"/>
              </a:spcAft>
            </a:pPr>
            <a:r>
              <a:rPr lang="en-US" dirty="0" smtClean="0"/>
              <a:t>Exempts the acquisition of assets located outside of the U.S. if:</a:t>
            </a:r>
          </a:p>
          <a:p>
            <a:pPr lvl="1" eaLnBrk="1" hangingPunct="1">
              <a:spcAft>
                <a:spcPct val="0"/>
              </a:spcAft>
            </a:pPr>
            <a:r>
              <a:rPr lang="en-US" sz="1650" dirty="0"/>
              <a:t>Sales into the U.S. attributable to those assets were $92 million or less in the Target’s most recent fiscal year; or</a:t>
            </a:r>
          </a:p>
          <a:p>
            <a:pPr lvl="1">
              <a:spcBef>
                <a:spcPts val="900"/>
              </a:spcBef>
              <a:spcAft>
                <a:spcPct val="0"/>
              </a:spcAft>
            </a:pPr>
            <a:r>
              <a:rPr lang="en-US" sz="1650" dirty="0"/>
              <a:t>Both the Buyer and Target are foreign, the aggregate sales of the Buyer and Target in or into the U.S. are less than $202.4 million in their respective most recent fiscal years, the aggregate total assets of the Buyer and the Target located in the U.S. have a fair market value of less than $202.4 million, and the transaction value does not exceed $368 million</a:t>
            </a:r>
          </a:p>
        </p:txBody>
      </p:sp>
      <p:pic>
        <p:nvPicPr>
          <p:cNvPr id="48133" name="Picture 6" descr="next.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59295" y="4204559"/>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4" name="Rectangle 7"/>
          <p:cNvSpPr>
            <a:spLocks noChangeArrowheads="1"/>
          </p:cNvSpPr>
          <p:nvPr/>
        </p:nvSpPr>
        <p:spPr bwMode="auto">
          <a:xfrm>
            <a:off x="1763544" y="1281365"/>
            <a:ext cx="6172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900"/>
              </a:spcAft>
              <a:buClr>
                <a:srgbClr val="005A8C"/>
              </a:buClr>
            </a:pPr>
            <a:r>
              <a:rPr lang="en-US" dirty="0">
                <a:solidFill>
                  <a:srgbClr val="C0085B"/>
                </a:solidFill>
              </a:rPr>
              <a:t>§ 802.50 – Acquisition of Foreign Assets</a:t>
            </a:r>
          </a:p>
        </p:txBody>
      </p:sp>
      <p:sp>
        <p:nvSpPr>
          <p:cNvPr id="7" name="Rectangle 6">
            <a:hlinkClick r:id="rId4"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5" action="ppaction://hlinksldjump"/>
          </p:cNvPr>
          <p:cNvPicPr>
            <a:picLocks noChangeAspect="1"/>
          </p:cNvPicPr>
          <p:nvPr/>
        </p:nvPicPr>
        <p:blipFill>
          <a:blip r:embed="rId6" cstate="print"/>
          <a:stretch>
            <a:fillRect/>
          </a:stretch>
        </p:blipFill>
        <p:spPr>
          <a:xfrm>
            <a:off x="1168916" y="4220331"/>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064404009"/>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897622" y="157707"/>
            <a:ext cx="7315199" cy="821850"/>
          </a:xfrm>
        </p:spPr>
        <p:txBody>
          <a:bodyPr/>
          <a:lstStyle/>
          <a:p>
            <a:pPr eaLnBrk="1" hangingPunct="1"/>
            <a:r>
              <a:rPr lang="en-US" dirty="0"/>
              <a:t>Commonly Used HSR Exemptions </a:t>
            </a:r>
          </a:p>
        </p:txBody>
      </p:sp>
      <p:sp>
        <p:nvSpPr>
          <p:cNvPr id="49155" name="Content Placeholder 2"/>
          <p:cNvSpPr>
            <a:spLocks noGrp="1"/>
          </p:cNvSpPr>
          <p:nvPr>
            <p:ph idx="1"/>
          </p:nvPr>
        </p:nvSpPr>
        <p:spPr>
          <a:xfrm>
            <a:off x="1424196" y="1949053"/>
            <a:ext cx="5992415" cy="3194447"/>
          </a:xfrm>
        </p:spPr>
        <p:txBody>
          <a:bodyPr/>
          <a:lstStyle/>
          <a:p>
            <a:pPr>
              <a:spcAft>
                <a:spcPts val="450"/>
              </a:spcAft>
            </a:pPr>
            <a:r>
              <a:rPr lang="en-US" dirty="0" smtClean="0"/>
              <a:t>Exempts acquisitions of the voting securities of a foreign corporation by a U.S. person if:</a:t>
            </a:r>
          </a:p>
          <a:p>
            <a:pPr lvl="1">
              <a:spcAft>
                <a:spcPts val="450"/>
              </a:spcAft>
            </a:pPr>
            <a:r>
              <a:rPr lang="en-US" dirty="0" smtClean="0"/>
              <a:t>Any assets of the corporation and all of the entities it controls located in the U.S. have a fair market value of $92 million or less; and</a:t>
            </a:r>
          </a:p>
          <a:p>
            <a:pPr lvl="1">
              <a:spcAft>
                <a:spcPts val="450"/>
              </a:spcAft>
            </a:pPr>
            <a:r>
              <a:rPr lang="en-US" dirty="0" smtClean="0"/>
              <a:t>The sales in or into the U.S. of the corporation and all of the entities it controls do not exceed $92 million in its most recent fiscal year</a:t>
            </a:r>
          </a:p>
          <a:p>
            <a:pPr lvl="1" eaLnBrk="1" hangingPunct="1"/>
            <a:endParaRPr lang="en-US" dirty="0" smtClean="0"/>
          </a:p>
          <a:p>
            <a:pPr lvl="1" eaLnBrk="1" hangingPunct="1"/>
            <a:endParaRPr lang="en-US" dirty="0" smtClean="0"/>
          </a:p>
        </p:txBody>
      </p:sp>
      <p:pic>
        <p:nvPicPr>
          <p:cNvPr id="49157" name="Picture 6" descr="next.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8" name="Rectangle 10"/>
          <p:cNvSpPr>
            <a:spLocks noChangeArrowheads="1"/>
          </p:cNvSpPr>
          <p:nvPr/>
        </p:nvSpPr>
        <p:spPr bwMode="auto">
          <a:xfrm>
            <a:off x="1616737" y="1302722"/>
            <a:ext cx="61722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900"/>
              </a:spcAft>
              <a:buClr>
                <a:srgbClr val="005A8C"/>
              </a:buClr>
            </a:pPr>
            <a:r>
              <a:rPr lang="en-US" dirty="0">
                <a:solidFill>
                  <a:srgbClr val="C0085B"/>
                </a:solidFill>
              </a:rPr>
              <a:t>§ 802.51 – Acquisitions of Voting Securities of </a:t>
            </a:r>
            <a:r>
              <a:rPr lang="en-US" dirty="0">
                <a:solidFill>
                  <a:srgbClr val="C0085B"/>
                </a:solidFill>
              </a:rPr>
              <a:t>a Foreign Corporation</a:t>
            </a:r>
            <a:endParaRPr lang="en-US" dirty="0">
              <a:solidFill>
                <a:srgbClr val="C0085B"/>
              </a:solidFill>
            </a:endParaRPr>
          </a:p>
        </p:txBody>
      </p:sp>
      <p:sp>
        <p:nvSpPr>
          <p:cNvPr id="7" name="Rectangle 6">
            <a:hlinkClick r:id="rId4"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5" action="ppaction://hlinksldjump"/>
          </p:cNvPr>
          <p:cNvPicPr>
            <a:picLocks noChangeAspect="1"/>
          </p:cNvPicPr>
          <p:nvPr/>
        </p:nvPicPr>
        <p:blipFill>
          <a:blip r:embed="rId6"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486789995"/>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889233" y="168072"/>
            <a:ext cx="7315199" cy="821850"/>
          </a:xfrm>
        </p:spPr>
        <p:txBody>
          <a:bodyPr/>
          <a:lstStyle/>
          <a:p>
            <a:pPr eaLnBrk="1" hangingPunct="1"/>
            <a:r>
              <a:rPr lang="en-US" dirty="0"/>
              <a:t>Commonly Used HSR Exemptions</a:t>
            </a:r>
          </a:p>
        </p:txBody>
      </p:sp>
      <p:sp>
        <p:nvSpPr>
          <p:cNvPr id="50179" name="Content Placeholder 2"/>
          <p:cNvSpPr>
            <a:spLocks noGrp="1"/>
          </p:cNvSpPr>
          <p:nvPr>
            <p:ph idx="1"/>
          </p:nvPr>
        </p:nvSpPr>
        <p:spPr>
          <a:xfrm>
            <a:off x="633370" y="1727890"/>
            <a:ext cx="8057624" cy="3380185"/>
          </a:xfrm>
        </p:spPr>
        <p:txBody>
          <a:bodyPr/>
          <a:lstStyle/>
          <a:p>
            <a:pPr>
              <a:spcAft>
                <a:spcPts val="450"/>
              </a:spcAft>
            </a:pPr>
            <a:r>
              <a:rPr lang="en-US" dirty="0"/>
              <a:t>Exempts acquisitions of the voting securities of a foreign corporation by a foreign Buyer if:</a:t>
            </a:r>
          </a:p>
          <a:p>
            <a:pPr lvl="1">
              <a:spcAft>
                <a:spcPts val="450"/>
              </a:spcAft>
            </a:pPr>
            <a:r>
              <a:rPr lang="en-US" sz="1500" dirty="0"/>
              <a:t>The Buyer does not acquire control of the corporation; or</a:t>
            </a:r>
          </a:p>
          <a:p>
            <a:pPr lvl="1">
              <a:spcAft>
                <a:spcPts val="450"/>
              </a:spcAft>
            </a:pPr>
            <a:r>
              <a:rPr lang="en-US" sz="1500" dirty="0"/>
              <a:t>Any assets of the corporation and all of the entities it controls located in the U.S. have a fair market value of $92 million or less; and the sales  in or into the U.S. of the corporation and all of the entities it controls do not exceed $92 million in its most recent fiscal year; or</a:t>
            </a:r>
          </a:p>
          <a:p>
            <a:pPr lvl="1">
              <a:spcAft>
                <a:spcPts val="225"/>
              </a:spcAft>
            </a:pPr>
            <a:r>
              <a:rPr lang="en-US" sz="1500" dirty="0"/>
              <a:t>Both the Buyer and Target are foreign, the aggregate sales of the Buyer and Target in or into the U.S. are less than $202.4 million in their respective most recent fiscal years; the aggregate total assets of the Buyer and Target located in the U.S. have a fair market value of less than $202.4 million; and the transaction value does not exceed $368 million</a:t>
            </a:r>
          </a:p>
        </p:txBody>
      </p:sp>
      <p:sp>
        <p:nvSpPr>
          <p:cNvPr id="50181" name="Rectangle 10"/>
          <p:cNvSpPr>
            <a:spLocks noChangeArrowheads="1"/>
          </p:cNvSpPr>
          <p:nvPr/>
        </p:nvSpPr>
        <p:spPr bwMode="auto">
          <a:xfrm>
            <a:off x="828171" y="1358558"/>
            <a:ext cx="71791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Aft>
                <a:spcPts val="900"/>
              </a:spcAft>
              <a:buClr>
                <a:srgbClr val="005A8C"/>
              </a:buClr>
            </a:pPr>
            <a:r>
              <a:rPr lang="en-US" dirty="0">
                <a:solidFill>
                  <a:srgbClr val="C0085B"/>
                </a:solidFill>
              </a:rPr>
              <a:t>§ 802.51 – Acquisitions of Voting Securities of a Foreign </a:t>
            </a:r>
            <a:r>
              <a:rPr lang="en-US" dirty="0">
                <a:solidFill>
                  <a:srgbClr val="C0085B"/>
                </a:solidFill>
              </a:rPr>
              <a:t>Corporation</a:t>
            </a:r>
            <a:endParaRPr lang="en-US" dirty="0">
              <a:solidFill>
                <a:srgbClr val="C0085B"/>
              </a:solidFill>
            </a:endParaRPr>
          </a:p>
        </p:txBody>
      </p:sp>
      <p:sp>
        <p:nvSpPr>
          <p:cNvPr id="6" name="Rectangle 5">
            <a:hlinkClick r:id="rId2"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7" name="Picture 6" descr="START OVER.png">
            <a:hlinkClick r:id="rId3" action="ppaction://hlinksldjump"/>
          </p:cNvPr>
          <p:cNvPicPr>
            <a:picLocks noChangeAspect="1"/>
          </p:cNvPicPr>
          <p:nvPr/>
        </p:nvPicPr>
        <p:blipFill>
          <a:blip r:embed="rId4" cstate="print"/>
          <a:stretch>
            <a:fillRect/>
          </a:stretch>
        </p:blipFill>
        <p:spPr>
          <a:xfrm>
            <a:off x="421297" y="4364940"/>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51801472"/>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6" name="Picture 7" descr="no.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38688" y="2833688"/>
            <a:ext cx="945356" cy="95011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7" name="Picture 8" descr="tes.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71863" y="2833688"/>
            <a:ext cx="945356" cy="95011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a:xfrm>
            <a:off x="2395538" y="1608535"/>
            <a:ext cx="4411266" cy="982265"/>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Has the Price Been Set by the Agreement? </a:t>
            </a:r>
            <a:endParaRPr lang="en-US" b="1" dirty="0"/>
          </a:p>
        </p:txBody>
      </p:sp>
      <p:sp>
        <p:nvSpPr>
          <p:cNvPr id="7" name="Rectangle 6">
            <a:hlinkClick r:id="rId6"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9" name="Title 1"/>
          <p:cNvSpPr>
            <a:spLocks noGrp="1"/>
          </p:cNvSpPr>
          <p:nvPr>
            <p:ph type="title"/>
          </p:nvPr>
        </p:nvSpPr>
        <p:spPr>
          <a:xfrm>
            <a:off x="895690" y="238147"/>
            <a:ext cx="5992415" cy="758766"/>
          </a:xfrm>
        </p:spPr>
        <p:txBody>
          <a:bodyPr/>
          <a:lstStyle/>
          <a:p>
            <a:pPr eaLnBrk="1" hangingPunct="1"/>
            <a:r>
              <a:rPr lang="en-US" dirty="0" smtClean="0"/>
              <a:t>Forming the Corporation: </a:t>
            </a:r>
            <a:br>
              <a:rPr lang="en-US" dirty="0" smtClean="0"/>
            </a:br>
            <a:r>
              <a:rPr lang="en-US" dirty="0" smtClean="0"/>
              <a:t>Applying the Size-of-Transaction Test</a:t>
            </a:r>
          </a:p>
        </p:txBody>
      </p:sp>
      <p:pic>
        <p:nvPicPr>
          <p:cNvPr id="8" name="Picture 7"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75367142"/>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9"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61010" y="15336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Title 1"/>
          <p:cNvSpPr>
            <a:spLocks noGrp="1"/>
          </p:cNvSpPr>
          <p:nvPr>
            <p:ph type="title"/>
          </p:nvPr>
        </p:nvSpPr>
        <p:spPr>
          <a:xfrm>
            <a:off x="940920" y="280650"/>
            <a:ext cx="5992415" cy="758766"/>
          </a:xfrm>
        </p:spPr>
        <p:txBody>
          <a:bodyPr/>
          <a:lstStyle/>
          <a:p>
            <a:pPr eaLnBrk="1" hangingPunct="1"/>
            <a:r>
              <a:rPr lang="en-US" dirty="0" smtClean="0"/>
              <a:t>Forming the Corporation: </a:t>
            </a:r>
            <a:br>
              <a:rPr lang="en-US" dirty="0" smtClean="0"/>
            </a:br>
            <a:r>
              <a:rPr lang="en-US" dirty="0" smtClean="0"/>
              <a:t>Applying the Size-of-Transaction Test</a:t>
            </a:r>
          </a:p>
        </p:txBody>
      </p:sp>
      <p:sp>
        <p:nvSpPr>
          <p:cNvPr id="13318" name="TextBox 4"/>
          <p:cNvSpPr txBox="1">
            <a:spLocks noChangeArrowheads="1"/>
          </p:cNvSpPr>
          <p:nvPr/>
        </p:nvSpPr>
        <p:spPr bwMode="auto">
          <a:xfrm>
            <a:off x="3205491" y="2503422"/>
            <a:ext cx="2688966" cy="733534"/>
          </a:xfrm>
          <a:prstGeom prst="rect">
            <a:avLst/>
          </a:prstGeom>
        </p:spPr>
        <p:txBody>
          <a:bodyPr wrap="square" anchor="ctr">
            <a:spAutoFit/>
          </a:bodyPr>
          <a:lstStyle/>
          <a:p>
            <a:pPr algn="ctr">
              <a:lnSpc>
                <a:spcPts val="2475"/>
              </a:lnSpc>
              <a:spcAft>
                <a:spcPts val="900"/>
              </a:spcAft>
              <a:buClr>
                <a:schemeClr val="accent1"/>
              </a:buClr>
              <a:defRPr/>
            </a:pPr>
            <a:r>
              <a:rPr lang="en-US" b="1" dirty="0">
                <a:solidFill>
                  <a:schemeClr val="bg1"/>
                </a:solidFill>
              </a:rPr>
              <a:t>The Value Is the Agreed Upon Price</a:t>
            </a:r>
            <a:endParaRPr lang="en-US" b="1" u="sng" dirty="0">
              <a:solidFill>
                <a:schemeClr val="bg1"/>
              </a:solidFill>
            </a:endParaRPr>
          </a:p>
        </p:txBody>
      </p:sp>
      <p:pic>
        <p:nvPicPr>
          <p:cNvPr id="28678" name="Picture 6"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746670798"/>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9"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2989" y="1559009"/>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Title 1"/>
          <p:cNvSpPr>
            <a:spLocks noGrp="1"/>
          </p:cNvSpPr>
          <p:nvPr>
            <p:ph type="title"/>
          </p:nvPr>
        </p:nvSpPr>
        <p:spPr>
          <a:xfrm>
            <a:off x="940920" y="275961"/>
            <a:ext cx="5992415" cy="758766"/>
          </a:xfrm>
        </p:spPr>
        <p:txBody>
          <a:bodyPr/>
          <a:lstStyle/>
          <a:p>
            <a:pPr eaLnBrk="1" hangingPunct="1"/>
            <a:r>
              <a:rPr lang="en-US" dirty="0" smtClean="0"/>
              <a:t>Forming the Corporation: </a:t>
            </a:r>
            <a:br>
              <a:rPr lang="en-US" dirty="0" smtClean="0"/>
            </a:br>
            <a:r>
              <a:rPr lang="en-US" dirty="0" smtClean="0"/>
              <a:t>Applying the Size-of-Transaction Test</a:t>
            </a:r>
          </a:p>
        </p:txBody>
      </p:sp>
      <p:sp>
        <p:nvSpPr>
          <p:cNvPr id="13318" name="TextBox 4"/>
          <p:cNvSpPr txBox="1">
            <a:spLocks noChangeArrowheads="1"/>
          </p:cNvSpPr>
          <p:nvPr/>
        </p:nvSpPr>
        <p:spPr bwMode="auto">
          <a:xfrm>
            <a:off x="2971224" y="2449975"/>
            <a:ext cx="3073004" cy="1054135"/>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The Value Is the Fair Market Value of the Voting Securities</a:t>
            </a:r>
            <a:endParaRPr lang="en-US" b="1" u="sng" dirty="0">
              <a:solidFill>
                <a:schemeClr val="bg1"/>
              </a:solidFill>
            </a:endParaRPr>
          </a:p>
        </p:txBody>
      </p:sp>
      <p:pic>
        <p:nvPicPr>
          <p:cNvPr id="28678" name="Picture 6"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750257985"/>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hlinkClick r:id="rId2" action="ppaction://hlinksldjump"/>
          </p:cNvPr>
          <p:cNvSpPr/>
          <p:nvPr/>
        </p:nvSpPr>
        <p:spPr>
          <a:xfrm>
            <a:off x="2419973" y="1825391"/>
            <a:ext cx="4318397" cy="903685"/>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Does the Total </a:t>
            </a:r>
            <a:r>
              <a:rPr lang="en-US" b="1" dirty="0"/>
              <a:t>Value </a:t>
            </a:r>
            <a:r>
              <a:rPr lang="en-US" b="1" dirty="0"/>
              <a:t>Exceed </a:t>
            </a:r>
            <a:r>
              <a:rPr lang="en-US" b="1" dirty="0"/>
              <a:t/>
            </a:r>
            <a:br>
              <a:rPr lang="en-US" b="1" dirty="0"/>
            </a:br>
            <a:r>
              <a:rPr lang="en-US" b="1" dirty="0"/>
              <a:t>$368 </a:t>
            </a:r>
            <a:r>
              <a:rPr lang="en-US" b="1" dirty="0"/>
              <a:t>Million?</a:t>
            </a:r>
          </a:p>
        </p:txBody>
      </p:sp>
      <p:sp>
        <p:nvSpPr>
          <p:cNvPr id="14" name="Rectangle 13">
            <a:hlinkClick r:id="rId3" action="ppaction://hlinksldjump"/>
          </p:cNvPr>
          <p:cNvSpPr/>
          <p:nvPr/>
        </p:nvSpPr>
        <p:spPr>
          <a:xfrm>
            <a:off x="2419973" y="2937436"/>
            <a:ext cx="4318397" cy="903684"/>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Is the Total </a:t>
            </a:r>
            <a:r>
              <a:rPr lang="en-US" b="1" dirty="0"/>
              <a:t>Value </a:t>
            </a:r>
            <a:r>
              <a:rPr lang="en-US" b="1" dirty="0">
                <a:solidFill>
                  <a:schemeClr val="bg1"/>
                </a:solidFill>
              </a:rPr>
              <a:t>Less Than </a:t>
            </a:r>
            <a:r>
              <a:rPr lang="en-US" b="1" dirty="0">
                <a:solidFill>
                  <a:schemeClr val="bg1"/>
                </a:solidFill>
              </a:rPr>
              <a:t>or </a:t>
            </a:r>
            <a:br>
              <a:rPr lang="en-US" b="1" dirty="0">
                <a:solidFill>
                  <a:schemeClr val="bg1"/>
                </a:solidFill>
              </a:rPr>
            </a:br>
            <a:r>
              <a:rPr lang="en-US" b="1" dirty="0">
                <a:solidFill>
                  <a:schemeClr val="bg1"/>
                </a:solidFill>
              </a:rPr>
              <a:t>Equal to </a:t>
            </a:r>
            <a:r>
              <a:rPr lang="en-US" b="1" dirty="0">
                <a:solidFill>
                  <a:schemeClr val="bg1"/>
                </a:solidFill>
              </a:rPr>
              <a:t>$368 </a:t>
            </a:r>
            <a:r>
              <a:rPr lang="en-US" b="1" dirty="0">
                <a:solidFill>
                  <a:schemeClr val="bg1"/>
                </a:solidFill>
              </a:rPr>
              <a:t>Million and </a:t>
            </a:r>
            <a:r>
              <a:rPr lang="en-US" b="1" dirty="0">
                <a:solidFill>
                  <a:schemeClr val="bg1"/>
                </a:solidFill>
              </a:rPr>
              <a:t>More Than </a:t>
            </a:r>
            <a:r>
              <a:rPr lang="en-US" b="1" dirty="0">
                <a:solidFill>
                  <a:schemeClr val="bg1"/>
                </a:solidFill>
              </a:rPr>
              <a:t/>
            </a:r>
            <a:br>
              <a:rPr lang="en-US" b="1" dirty="0">
                <a:solidFill>
                  <a:schemeClr val="bg1"/>
                </a:solidFill>
              </a:rPr>
            </a:br>
            <a:r>
              <a:rPr lang="en-US" b="1" dirty="0">
                <a:solidFill>
                  <a:schemeClr val="bg1"/>
                </a:solidFill>
              </a:rPr>
              <a:t>$92 </a:t>
            </a:r>
            <a:r>
              <a:rPr lang="en-US" b="1" dirty="0">
                <a:solidFill>
                  <a:schemeClr val="bg1"/>
                </a:solidFill>
              </a:rPr>
              <a:t>Million?</a:t>
            </a:r>
          </a:p>
        </p:txBody>
      </p:sp>
      <p:sp>
        <p:nvSpPr>
          <p:cNvPr id="15" name="Rectangle 14">
            <a:hlinkClick r:id="rId4" action="ppaction://hlinksldjump"/>
          </p:cNvPr>
          <p:cNvSpPr/>
          <p:nvPr/>
        </p:nvSpPr>
        <p:spPr>
          <a:xfrm>
            <a:off x="2419973" y="4049480"/>
            <a:ext cx="4318397" cy="903684"/>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Is the Total </a:t>
            </a:r>
            <a:r>
              <a:rPr lang="en-US" b="1" dirty="0"/>
              <a:t>Value </a:t>
            </a:r>
            <a:r>
              <a:rPr lang="en-US" b="1" dirty="0"/>
              <a:t>$92 Million or Less?</a:t>
            </a:r>
            <a:endParaRPr lang="en-US" b="1" dirty="0"/>
          </a:p>
        </p:txBody>
      </p:sp>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10" name="Title 1"/>
          <p:cNvSpPr>
            <a:spLocks noGrp="1"/>
          </p:cNvSpPr>
          <p:nvPr>
            <p:ph type="title"/>
          </p:nvPr>
        </p:nvSpPr>
        <p:spPr>
          <a:xfrm>
            <a:off x="891495" y="237046"/>
            <a:ext cx="5992415" cy="758766"/>
          </a:xfrm>
        </p:spPr>
        <p:txBody>
          <a:bodyPr/>
          <a:lstStyle/>
          <a:p>
            <a:pPr eaLnBrk="1" hangingPunct="1"/>
            <a:r>
              <a:rPr lang="en-US" dirty="0" smtClean="0"/>
              <a:t>Forming the Corporation: </a:t>
            </a:r>
            <a:br>
              <a:rPr lang="en-US" dirty="0" smtClean="0"/>
            </a:br>
            <a:r>
              <a:rPr lang="en-US" dirty="0" smtClean="0"/>
              <a:t>Applying the Size of Transaction Test</a:t>
            </a:r>
          </a:p>
        </p:txBody>
      </p:sp>
      <p:sp>
        <p:nvSpPr>
          <p:cNvPr id="8" name="Content Placeholder 4"/>
          <p:cNvSpPr txBox="1">
            <a:spLocks/>
          </p:cNvSpPr>
          <p:nvPr/>
        </p:nvSpPr>
        <p:spPr>
          <a:xfrm>
            <a:off x="1507559" y="1293357"/>
            <a:ext cx="6495538" cy="502657"/>
          </a:xfrm>
          <a:prstGeom prst="rect">
            <a:avLst/>
          </a:prstGeom>
        </p:spPr>
        <p:txBody>
          <a:bodyPr/>
          <a:lstStyle/>
          <a:p>
            <a:pPr defTabSz="685800" fontAlgn="base">
              <a:spcBef>
                <a:spcPct val="0"/>
              </a:spcBef>
              <a:spcAft>
                <a:spcPts val="900"/>
              </a:spcAft>
              <a:buClr>
                <a:schemeClr val="accent1"/>
              </a:buClr>
              <a:defRPr/>
            </a:pPr>
            <a:r>
              <a:rPr lang="en-US" b="1" i="1" dirty="0"/>
              <a:t>FOR EACH SHAREHOLDER FORMING CORPORATION:</a:t>
            </a:r>
          </a:p>
          <a:p>
            <a:pPr marL="136922" indent="-136922" defTabSz="685800" fontAlgn="base">
              <a:spcBef>
                <a:spcPct val="0"/>
              </a:spcBef>
              <a:spcAft>
                <a:spcPts val="900"/>
              </a:spcAft>
              <a:buClr>
                <a:schemeClr val="accent1"/>
              </a:buClr>
              <a:defRPr/>
            </a:pPr>
            <a:endParaRPr lang="en-US" b="1" i="1" dirty="0"/>
          </a:p>
        </p:txBody>
      </p:sp>
      <p:pic>
        <p:nvPicPr>
          <p:cNvPr id="9" name="Picture 8"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15409648"/>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9"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48520" y="1428980"/>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8" name="TextBox 4"/>
          <p:cNvSpPr txBox="1">
            <a:spLocks noChangeArrowheads="1"/>
          </p:cNvSpPr>
          <p:nvPr/>
        </p:nvSpPr>
        <p:spPr bwMode="auto">
          <a:xfrm>
            <a:off x="3085839" y="2353189"/>
            <a:ext cx="3205921" cy="1054135"/>
          </a:xfrm>
          <a:prstGeom prst="rect">
            <a:avLst/>
          </a:prstGeom>
        </p:spPr>
        <p:txBody>
          <a:bodyPr wrap="square" anchor="ctr">
            <a:spAutoFit/>
          </a:bodyPr>
          <a:lstStyle/>
          <a:p>
            <a:pPr algn="ctr">
              <a:lnSpc>
                <a:spcPts val="2475"/>
              </a:lnSpc>
              <a:spcAft>
                <a:spcPts val="900"/>
              </a:spcAft>
              <a:buClr>
                <a:schemeClr val="accent1"/>
              </a:buClr>
              <a:defRPr/>
            </a:pPr>
            <a:r>
              <a:rPr lang="en-US" b="1" dirty="0">
                <a:solidFill>
                  <a:schemeClr val="bg1"/>
                </a:solidFill>
              </a:rPr>
              <a:t>An HSR </a:t>
            </a:r>
            <a:r>
              <a:rPr lang="en-US" b="1" dirty="0">
                <a:solidFill>
                  <a:schemeClr val="bg1"/>
                </a:solidFill>
              </a:rPr>
              <a:t>Filing </a:t>
            </a:r>
            <a:r>
              <a:rPr lang="en-US" b="1" dirty="0">
                <a:solidFill>
                  <a:schemeClr val="bg1"/>
                </a:solidFill>
              </a:rPr>
              <a:t>Is Required </a:t>
            </a:r>
            <a:r>
              <a:rPr lang="en-US" b="1" u="sng" dirty="0">
                <a:solidFill>
                  <a:schemeClr val="bg1"/>
                </a:solidFill>
              </a:rPr>
              <a:t>Unless </a:t>
            </a:r>
            <a:r>
              <a:rPr lang="en-US" b="1" u="sng" dirty="0">
                <a:solidFill>
                  <a:schemeClr val="bg1"/>
                </a:solidFill>
              </a:rPr>
              <a:t>an Exemption </a:t>
            </a:r>
            <a:r>
              <a:rPr lang="en-US" b="1" u="sng" dirty="0">
                <a:solidFill>
                  <a:schemeClr val="bg1"/>
                </a:solidFill>
              </a:rPr>
              <a:t>Applies</a:t>
            </a:r>
          </a:p>
        </p:txBody>
      </p:sp>
      <p:pic>
        <p:nvPicPr>
          <p:cNvPr id="28678" name="Picture 6"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2" name="Rectangle 1">
            <a:hlinkClick r:id="rId3" action="ppaction://hlinksldjump"/>
          </p:cNvPr>
          <p:cNvSpPr/>
          <p:nvPr/>
        </p:nvSpPr>
        <p:spPr>
          <a:xfrm>
            <a:off x="3169444" y="2628900"/>
            <a:ext cx="2936081" cy="30361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11" name="Title 1"/>
          <p:cNvSpPr>
            <a:spLocks noGrp="1"/>
          </p:cNvSpPr>
          <p:nvPr>
            <p:ph type="title"/>
          </p:nvPr>
        </p:nvSpPr>
        <p:spPr>
          <a:xfrm>
            <a:off x="918595" y="549310"/>
            <a:ext cx="7307578" cy="822960"/>
          </a:xfrm>
        </p:spPr>
        <p:txBody>
          <a:bodyPr>
            <a:normAutofit fontScale="90000"/>
          </a:bodyPr>
          <a:lstStyle/>
          <a:p>
            <a:pPr eaLnBrk="1" hangingPunct="1"/>
            <a:r>
              <a:rPr lang="en-US" dirty="0" smtClean="0"/>
              <a:t>Forming the Corporation:</a:t>
            </a:r>
            <a:br>
              <a:rPr lang="en-US" dirty="0" smtClean="0"/>
            </a:br>
            <a:r>
              <a:rPr lang="en-US" dirty="0" smtClean="0"/>
              <a:t>Is an HSR Filing Required?</a:t>
            </a:r>
            <a:br>
              <a:rPr lang="en-US" dirty="0" smtClean="0"/>
            </a:br>
            <a:endParaRPr lang="en-US" dirty="0" smtClean="0"/>
          </a:p>
        </p:txBody>
      </p:sp>
      <p:pic>
        <p:nvPicPr>
          <p:cNvPr id="9" name="Picture 2">
            <a:hlinkClick r:id="rId6" action="ppaction://hlinksldjump"/>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761184" y="4378469"/>
            <a:ext cx="1752600" cy="5429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START OVER.png">
            <a:hlinkClick r:id="rId5"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200010121"/>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9" descr="purple triangle.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2989" y="1575787"/>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3" name="Title 1"/>
          <p:cNvSpPr>
            <a:spLocks noGrp="1"/>
          </p:cNvSpPr>
          <p:nvPr>
            <p:ph type="title"/>
          </p:nvPr>
        </p:nvSpPr>
        <p:spPr>
          <a:xfrm>
            <a:off x="908273" y="878682"/>
            <a:ext cx="5992415" cy="492919"/>
          </a:xfrm>
        </p:spPr>
        <p:txBody>
          <a:bodyPr>
            <a:normAutofit fontScale="90000"/>
          </a:bodyPr>
          <a:lstStyle/>
          <a:p>
            <a:pPr eaLnBrk="1" hangingPunct="1"/>
            <a:r>
              <a:rPr lang="en-US" dirty="0" smtClean="0"/>
              <a:t>Forming the Corporation: </a:t>
            </a:r>
            <a:br>
              <a:rPr lang="en-US" dirty="0" smtClean="0"/>
            </a:br>
            <a:r>
              <a:rPr lang="en-US" dirty="0" smtClean="0"/>
              <a:t>Is an HSR Filing Required?</a:t>
            </a:r>
            <a:br>
              <a:rPr lang="en-US" dirty="0" smtClean="0"/>
            </a:br>
            <a:endParaRPr lang="en-US" dirty="0" smtClean="0"/>
          </a:p>
        </p:txBody>
      </p:sp>
      <p:sp>
        <p:nvSpPr>
          <p:cNvPr id="13318" name="TextBox 4">
            <a:hlinkClick r:id="rId2" action="ppaction://hlinksldjump"/>
          </p:cNvPr>
          <p:cNvSpPr txBox="1">
            <a:spLocks noChangeArrowheads="1"/>
          </p:cNvSpPr>
          <p:nvPr/>
        </p:nvSpPr>
        <p:spPr bwMode="auto">
          <a:xfrm>
            <a:off x="3015348" y="2439679"/>
            <a:ext cx="2913210" cy="1026243"/>
          </a:xfrm>
          <a:prstGeom prst="rect">
            <a:avLst/>
          </a:prstGeom>
        </p:spPr>
        <p:txBody>
          <a:bodyPr wrap="square" anchor="ctr">
            <a:spAutoFit/>
          </a:bodyPr>
          <a:lstStyle/>
          <a:p>
            <a:pPr algn="ctr">
              <a:lnSpc>
                <a:spcPts val="2475"/>
              </a:lnSpc>
              <a:spcAft>
                <a:spcPts val="900"/>
              </a:spcAft>
              <a:buClr>
                <a:schemeClr val="accent1"/>
              </a:buClr>
              <a:defRPr/>
            </a:pPr>
            <a:r>
              <a:rPr lang="en-US" b="1" dirty="0">
                <a:solidFill>
                  <a:schemeClr val="bg1"/>
                </a:solidFill>
              </a:rPr>
              <a:t>An HSR Filing Is Required If the </a:t>
            </a:r>
            <a:r>
              <a:rPr lang="en-US" b="1" u="sng" dirty="0">
                <a:solidFill>
                  <a:schemeClr val="bg1"/>
                </a:solidFill>
              </a:rPr>
              <a:t>Size-of-the-Persons Test</a:t>
            </a:r>
            <a:r>
              <a:rPr lang="en-US" b="1" dirty="0">
                <a:solidFill>
                  <a:schemeClr val="bg1"/>
                </a:solidFill>
              </a:rPr>
              <a:t> Is Met</a:t>
            </a:r>
            <a:endParaRPr lang="en-US" b="1" dirty="0">
              <a:solidFill>
                <a:schemeClr val="bg1"/>
              </a:solidFill>
            </a:endParaRPr>
          </a:p>
        </p:txBody>
      </p:sp>
      <p:pic>
        <p:nvPicPr>
          <p:cNvPr id="35846" name="Picture 6" descr="next.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6"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6" action="ppaction://hlinksldjump"/>
          </p:cNvPr>
          <p:cNvPicPr>
            <a:picLocks noChangeAspect="1"/>
          </p:cNvPicPr>
          <p:nvPr/>
        </p:nvPicPr>
        <p:blipFill>
          <a:blip r:embed="rId7" cstate="print"/>
          <a:stretch>
            <a:fillRect/>
          </a:stretch>
        </p:blipFill>
        <p:spPr>
          <a:xfrm>
            <a:off x="1391219" y="4218385"/>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903943045"/>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9"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62036" y="1393201"/>
            <a:ext cx="4480560" cy="290255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Title 1"/>
          <p:cNvSpPr>
            <a:spLocks noGrp="1"/>
          </p:cNvSpPr>
          <p:nvPr>
            <p:ph type="title"/>
          </p:nvPr>
        </p:nvSpPr>
        <p:spPr>
          <a:xfrm>
            <a:off x="891496" y="873239"/>
            <a:ext cx="5992415" cy="492919"/>
          </a:xfrm>
        </p:spPr>
        <p:txBody>
          <a:bodyPr>
            <a:normAutofit fontScale="90000"/>
          </a:bodyPr>
          <a:lstStyle/>
          <a:p>
            <a:pPr eaLnBrk="1" hangingPunct="1"/>
            <a:r>
              <a:rPr lang="en-US" dirty="0" smtClean="0"/>
              <a:t>Forming the Corporation:</a:t>
            </a:r>
            <a:br>
              <a:rPr lang="en-US" dirty="0" smtClean="0"/>
            </a:br>
            <a:r>
              <a:rPr lang="en-US" dirty="0" smtClean="0"/>
              <a:t>Is an HSR Filing Required?</a:t>
            </a:r>
            <a:br>
              <a:rPr lang="en-US" dirty="0" smtClean="0"/>
            </a:br>
            <a:endParaRPr lang="en-US" dirty="0" smtClean="0"/>
          </a:p>
        </p:txBody>
      </p:sp>
      <p:sp>
        <p:nvSpPr>
          <p:cNvPr id="13318" name="TextBox 4"/>
          <p:cNvSpPr txBox="1">
            <a:spLocks noChangeArrowheads="1"/>
          </p:cNvSpPr>
          <p:nvPr/>
        </p:nvSpPr>
        <p:spPr bwMode="auto">
          <a:xfrm>
            <a:off x="3014499" y="2444468"/>
            <a:ext cx="3073004" cy="733534"/>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An HSR </a:t>
            </a:r>
            <a:r>
              <a:rPr lang="en-US" b="1" dirty="0">
                <a:solidFill>
                  <a:schemeClr val="bg1"/>
                </a:solidFill>
              </a:rPr>
              <a:t>Filing </a:t>
            </a:r>
            <a:r>
              <a:rPr lang="en-US" b="1" dirty="0">
                <a:solidFill>
                  <a:schemeClr val="bg1"/>
                </a:solidFill>
              </a:rPr>
              <a:t>Is Not Required</a:t>
            </a:r>
            <a:endParaRPr lang="en-US" b="1" dirty="0">
              <a:solidFill>
                <a:schemeClr val="bg1"/>
              </a:solidFill>
            </a:endParaRPr>
          </a:p>
        </p:txBody>
      </p:sp>
      <p:sp>
        <p:nvSpPr>
          <p:cNvPr id="7" name="Rectangle 6">
            <a:hlinkClick r:id="rId3"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3" action="ppaction://hlinksldjump"/>
          </p:cNvPr>
          <p:cNvPicPr>
            <a:picLocks noChangeAspect="1"/>
          </p:cNvPicPr>
          <p:nvPr/>
        </p:nvPicPr>
        <p:blipFill>
          <a:blip r:embed="rId4"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9" name="Picture 2">
            <a:hlinkClick r:id="rId5" action="ppaction://hlinksldjump"/>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51064" y="4330530"/>
            <a:ext cx="1752600" cy="5429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97459154"/>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14400" y="503339"/>
            <a:ext cx="7315199" cy="478194"/>
          </a:xfrm>
        </p:spPr>
        <p:txBody>
          <a:bodyPr/>
          <a:lstStyle/>
          <a:p>
            <a:pPr eaLnBrk="1" hangingPunct="1"/>
            <a:r>
              <a:rPr lang="en-US" dirty="0" smtClean="0"/>
              <a:t>Valuing Voting Securities</a:t>
            </a:r>
          </a:p>
        </p:txBody>
      </p:sp>
      <p:sp>
        <p:nvSpPr>
          <p:cNvPr id="13" name="Rectangle 12"/>
          <p:cNvSpPr/>
          <p:nvPr/>
        </p:nvSpPr>
        <p:spPr>
          <a:xfrm>
            <a:off x="2531543" y="1844770"/>
            <a:ext cx="4317206" cy="796529"/>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Has the Price Been Set </a:t>
            </a:r>
            <a:br>
              <a:rPr lang="en-US" b="1" dirty="0"/>
            </a:br>
            <a:r>
              <a:rPr lang="en-US" b="1" dirty="0">
                <a:solidFill>
                  <a:schemeClr val="bg1"/>
                </a:solidFill>
              </a:rPr>
              <a:t>b</a:t>
            </a:r>
            <a:r>
              <a:rPr lang="en-US" b="1" dirty="0"/>
              <a:t>y </a:t>
            </a:r>
            <a:r>
              <a:rPr lang="en-US" b="1" dirty="0"/>
              <a:t>Agreement?</a:t>
            </a:r>
          </a:p>
        </p:txBody>
      </p:sp>
      <p:pic>
        <p:nvPicPr>
          <p:cNvPr id="6149" name="Picture 15" descr="no.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80633" y="2942526"/>
            <a:ext cx="945356" cy="95131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16" descr="tes.png">
            <a:hlinkClick r:id="rId5" action="ppaction://hlinksldjump"/>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13808" y="2942526"/>
            <a:ext cx="945356" cy="95131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7" action="ppaction://hlinksldjump"/>
          </p:cNvPr>
          <p:cNvPicPr>
            <a:picLocks noChangeAspect="1"/>
          </p:cNvPicPr>
          <p:nvPr/>
        </p:nvPicPr>
        <p:blipFill>
          <a:blip r:embed="rId8" cstate="print"/>
          <a:stretch>
            <a:fillRect/>
          </a:stretch>
        </p:blipFill>
        <p:spPr>
          <a:xfrm>
            <a:off x="914400" y="4274341"/>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403033550"/>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886450" y="4678136"/>
            <a:ext cx="1967593" cy="3592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7" name="TextBox 6"/>
          <p:cNvSpPr txBox="1"/>
          <p:nvPr/>
        </p:nvSpPr>
        <p:spPr>
          <a:xfrm>
            <a:off x="761301" y="1271173"/>
            <a:ext cx="7621398" cy="1754326"/>
          </a:xfrm>
          <a:prstGeom prst="rect">
            <a:avLst/>
          </a:prstGeom>
          <a:noFill/>
          <a:effectLst>
            <a:outerShdw blurRad="50800" dist="50800" dir="5400000" sx="1000" sy="1000" algn="ctr" rotWithShape="0">
              <a:srgbClr val="000000"/>
            </a:outerShdw>
          </a:effectLst>
        </p:spPr>
        <p:txBody>
          <a:bodyPr wrap="square" rtlCol="0">
            <a:spAutoFit/>
          </a:bodyPr>
          <a:lstStyle/>
          <a:p>
            <a:pPr algn="ctr"/>
            <a:r>
              <a:rPr lang="en-US" sz="3600" dirty="0">
                <a:solidFill>
                  <a:srgbClr val="263F6A"/>
                </a:solidFill>
              </a:rPr>
              <a:t>Check Back with Us for Updated Hart-Scott-Rodino Thresholds in February 2022</a:t>
            </a:r>
            <a:endParaRPr lang="en-US" sz="3600" dirty="0">
              <a:solidFill>
                <a:srgbClr val="263F6A"/>
              </a:solidFill>
            </a:endParaRPr>
          </a:p>
        </p:txBody>
      </p:sp>
      <p:sp>
        <p:nvSpPr>
          <p:cNvPr id="9" name="TextBox 8"/>
          <p:cNvSpPr txBox="1"/>
          <p:nvPr/>
        </p:nvSpPr>
        <p:spPr>
          <a:xfrm>
            <a:off x="1016318" y="2928028"/>
            <a:ext cx="1937551" cy="300082"/>
          </a:xfrm>
          <a:prstGeom prst="rect">
            <a:avLst/>
          </a:prstGeom>
          <a:noFill/>
        </p:spPr>
        <p:txBody>
          <a:bodyPr wrap="square" rtlCol="0">
            <a:spAutoFit/>
          </a:bodyPr>
          <a:lstStyle/>
          <a:p>
            <a:r>
              <a:rPr lang="en-US" sz="1350" dirty="0"/>
              <a:t>Contacts:</a:t>
            </a:r>
            <a:endParaRPr lang="en-US" sz="1350" dirty="0"/>
          </a:p>
        </p:txBody>
      </p:sp>
      <p:sp>
        <p:nvSpPr>
          <p:cNvPr id="10" name="TextBox 9"/>
          <p:cNvSpPr txBox="1"/>
          <p:nvPr/>
        </p:nvSpPr>
        <p:spPr>
          <a:xfrm>
            <a:off x="1059159" y="3270272"/>
            <a:ext cx="2468412" cy="715581"/>
          </a:xfrm>
          <a:prstGeom prst="rect">
            <a:avLst/>
          </a:prstGeom>
          <a:noFill/>
        </p:spPr>
        <p:txBody>
          <a:bodyPr wrap="square" rtlCol="0">
            <a:spAutoFit/>
          </a:bodyPr>
          <a:lstStyle/>
          <a:p>
            <a:r>
              <a:rPr lang="en-US" sz="1350" dirty="0"/>
              <a:t>Scott Perlman</a:t>
            </a:r>
          </a:p>
          <a:p>
            <a:r>
              <a:rPr lang="en-US" sz="1350" dirty="0"/>
              <a:t>sperlman@mayerbrown.com</a:t>
            </a:r>
          </a:p>
          <a:p>
            <a:r>
              <a:rPr lang="en-US" sz="1350" dirty="0"/>
              <a:t>(202) 263-3201</a:t>
            </a:r>
            <a:endParaRPr lang="en-US" sz="1350" dirty="0"/>
          </a:p>
        </p:txBody>
      </p:sp>
      <p:sp>
        <p:nvSpPr>
          <p:cNvPr id="12" name="TextBox 11"/>
          <p:cNvSpPr txBox="1"/>
          <p:nvPr/>
        </p:nvSpPr>
        <p:spPr>
          <a:xfrm>
            <a:off x="3631411" y="3270272"/>
            <a:ext cx="2350363" cy="715581"/>
          </a:xfrm>
          <a:prstGeom prst="rect">
            <a:avLst/>
          </a:prstGeom>
          <a:noFill/>
        </p:spPr>
        <p:txBody>
          <a:bodyPr wrap="square" rtlCol="0">
            <a:spAutoFit/>
          </a:bodyPr>
          <a:lstStyle/>
          <a:p>
            <a:r>
              <a:rPr lang="nb-NO" sz="1350" dirty="0"/>
              <a:t>Meytal McCoy</a:t>
            </a:r>
          </a:p>
          <a:p>
            <a:r>
              <a:rPr lang="nb-NO" sz="1350" dirty="0"/>
              <a:t>mmccoy@mayerbrown.com</a:t>
            </a:r>
          </a:p>
          <a:p>
            <a:r>
              <a:rPr lang="nb-NO" sz="1350" dirty="0"/>
              <a:t>(202) 263-3898</a:t>
            </a:r>
          </a:p>
        </p:txBody>
      </p:sp>
      <p:pic>
        <p:nvPicPr>
          <p:cNvPr id="307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8477" t="90878" b="1246"/>
          <a:stretch/>
        </p:blipFill>
        <p:spPr bwMode="auto">
          <a:xfrm>
            <a:off x="5848350" y="4481680"/>
            <a:ext cx="2166127" cy="3679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2">
            <a:hlinkClick r:id="rId3" action="ppaction://hlinksldjump"/>
          </p:cNvPr>
          <p:cNvPicPr>
            <a:picLocks noChangeAspect="1" noChangeArrowheads="1"/>
          </p:cNvPicPr>
          <p:nvPr/>
        </p:nvPicPr>
        <p:blipFill>
          <a:blip r:embed="rId4" cstate="print"/>
          <a:stretch>
            <a:fillRect/>
          </a:stretch>
        </p:blipFill>
        <p:spPr bwMode="auto">
          <a:xfrm>
            <a:off x="3631411" y="4230626"/>
            <a:ext cx="1881179" cy="557776"/>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6209077" y="3270272"/>
            <a:ext cx="2490307" cy="715581"/>
          </a:xfrm>
          <a:prstGeom prst="rect">
            <a:avLst/>
          </a:prstGeom>
          <a:noFill/>
        </p:spPr>
        <p:txBody>
          <a:bodyPr wrap="square" rtlCol="0">
            <a:spAutoFit/>
          </a:bodyPr>
          <a:lstStyle/>
          <a:p>
            <a:r>
              <a:rPr lang="nb-NO" sz="1350" dirty="0"/>
              <a:t>Oral Pottinger</a:t>
            </a:r>
          </a:p>
          <a:p>
            <a:r>
              <a:rPr lang="nb-NO" sz="1350" dirty="0"/>
              <a:t>opottinger@mayerbrown.com</a:t>
            </a:r>
          </a:p>
          <a:p>
            <a:r>
              <a:rPr lang="nb-NO" sz="1350" dirty="0"/>
              <a:t>(202) 263-3218</a:t>
            </a:r>
          </a:p>
        </p:txBody>
      </p:sp>
    </p:spTree>
    <p:extLst>
      <p:ext uri="{BB962C8B-B14F-4D97-AF65-F5344CB8AC3E}">
        <p14:creationId xmlns:p14="http://schemas.microsoft.com/office/powerpoint/2010/main" val="3414407947"/>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4"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61010" y="1529648"/>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Title 1"/>
          <p:cNvSpPr>
            <a:spLocks noGrp="1"/>
          </p:cNvSpPr>
          <p:nvPr>
            <p:ph type="title"/>
          </p:nvPr>
        </p:nvSpPr>
        <p:spPr>
          <a:xfrm>
            <a:off x="887301" y="458391"/>
            <a:ext cx="5992415" cy="492919"/>
          </a:xfrm>
        </p:spPr>
        <p:txBody>
          <a:bodyPr/>
          <a:lstStyle/>
          <a:p>
            <a:pPr eaLnBrk="1" hangingPunct="1"/>
            <a:r>
              <a:rPr lang="en-US" dirty="0" smtClean="0"/>
              <a:t>Valuing Voting Securities</a:t>
            </a:r>
          </a:p>
        </p:txBody>
      </p:sp>
      <p:sp>
        <p:nvSpPr>
          <p:cNvPr id="8" name="TextBox 7"/>
          <p:cNvSpPr txBox="1"/>
          <p:nvPr/>
        </p:nvSpPr>
        <p:spPr>
          <a:xfrm>
            <a:off x="3117652" y="2434560"/>
            <a:ext cx="2864644" cy="1026243"/>
          </a:xfrm>
          <a:prstGeom prst="rect">
            <a:avLst/>
          </a:prstGeom>
          <a:noFill/>
        </p:spPr>
        <p:txBody>
          <a:bodyPr>
            <a:spAutoFit/>
          </a:bodyPr>
          <a:lstStyle/>
          <a:p>
            <a:pPr algn="ctr">
              <a:lnSpc>
                <a:spcPts val="2475"/>
              </a:lnSpc>
              <a:defRPr/>
            </a:pPr>
            <a:r>
              <a:rPr lang="en-US" b="1" dirty="0">
                <a:solidFill>
                  <a:schemeClr val="bg1"/>
                </a:solidFill>
              </a:rPr>
              <a:t>The Value </a:t>
            </a:r>
            <a:r>
              <a:rPr lang="en-US" b="1" dirty="0">
                <a:solidFill>
                  <a:schemeClr val="bg1"/>
                </a:solidFill>
              </a:rPr>
              <a:t>Is </a:t>
            </a:r>
            <a:r>
              <a:rPr lang="en-US" b="1" dirty="0">
                <a:solidFill>
                  <a:schemeClr val="bg1"/>
                </a:solidFill>
              </a:rPr>
              <a:t>the Greater of the Market Price </a:t>
            </a:r>
            <a:r>
              <a:rPr lang="en-US" b="1" u="sng" dirty="0">
                <a:solidFill>
                  <a:schemeClr val="bg1"/>
                </a:solidFill>
              </a:rPr>
              <a:t>or</a:t>
            </a:r>
            <a:r>
              <a:rPr lang="en-US" b="1" dirty="0">
                <a:solidFill>
                  <a:schemeClr val="bg1"/>
                </a:solidFill>
              </a:rPr>
              <a:t> the Agreed Upon Price</a:t>
            </a:r>
            <a:endParaRPr lang="en-US" b="1" u="sng" dirty="0">
              <a:solidFill>
                <a:schemeClr val="bg1"/>
              </a:solidFill>
            </a:endParaRPr>
          </a:p>
        </p:txBody>
      </p:sp>
      <p:pic>
        <p:nvPicPr>
          <p:cNvPr id="8198" name="Picture 12"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8"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64851800"/>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9"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24934" y="1550302"/>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Title 1"/>
          <p:cNvSpPr>
            <a:spLocks noGrp="1"/>
          </p:cNvSpPr>
          <p:nvPr>
            <p:ph type="title"/>
          </p:nvPr>
        </p:nvSpPr>
        <p:spPr>
          <a:xfrm>
            <a:off x="904079" y="477233"/>
            <a:ext cx="5992415" cy="492919"/>
          </a:xfrm>
        </p:spPr>
        <p:txBody>
          <a:bodyPr/>
          <a:lstStyle/>
          <a:p>
            <a:pPr eaLnBrk="1" hangingPunct="1"/>
            <a:r>
              <a:rPr lang="en-US" dirty="0" smtClean="0"/>
              <a:t>Valuing Voting Securities</a:t>
            </a:r>
          </a:p>
        </p:txBody>
      </p:sp>
      <p:sp>
        <p:nvSpPr>
          <p:cNvPr id="8" name="TextBox 7"/>
          <p:cNvSpPr txBox="1"/>
          <p:nvPr/>
        </p:nvSpPr>
        <p:spPr>
          <a:xfrm>
            <a:off x="3080980" y="2601569"/>
            <a:ext cx="2865835" cy="733534"/>
          </a:xfrm>
          <a:prstGeom prst="rect">
            <a:avLst/>
          </a:prstGeom>
        </p:spPr>
        <p:txBody>
          <a:bodyPr>
            <a:spAutoFit/>
          </a:bodyPr>
          <a:lstStyle/>
          <a:p>
            <a:pPr algn="ctr">
              <a:lnSpc>
                <a:spcPts val="2475"/>
              </a:lnSpc>
              <a:defRPr/>
            </a:pPr>
            <a:r>
              <a:rPr lang="en-US" b="1" dirty="0">
                <a:solidFill>
                  <a:schemeClr val="bg1"/>
                </a:solidFill>
              </a:rPr>
              <a:t>The Value </a:t>
            </a:r>
            <a:r>
              <a:rPr lang="en-US" b="1" dirty="0">
                <a:solidFill>
                  <a:schemeClr val="bg1"/>
                </a:solidFill>
              </a:rPr>
              <a:t>Is </a:t>
            </a:r>
            <a:r>
              <a:rPr lang="en-US" b="1" dirty="0">
                <a:solidFill>
                  <a:schemeClr val="bg1"/>
                </a:solidFill>
              </a:rPr>
              <a:t>the </a:t>
            </a:r>
            <a:br>
              <a:rPr lang="en-US" b="1" dirty="0">
                <a:solidFill>
                  <a:schemeClr val="bg1"/>
                </a:solidFill>
              </a:rPr>
            </a:br>
            <a:r>
              <a:rPr lang="en-US" b="1" dirty="0">
                <a:solidFill>
                  <a:schemeClr val="bg1"/>
                </a:solidFill>
              </a:rPr>
              <a:t>Market Price</a:t>
            </a:r>
          </a:p>
        </p:txBody>
      </p:sp>
      <p:pic>
        <p:nvPicPr>
          <p:cNvPr id="9222" name="Picture 12"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8"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57860470"/>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9"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82441" y="1500287"/>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itle 1"/>
          <p:cNvSpPr>
            <a:spLocks noGrp="1"/>
          </p:cNvSpPr>
          <p:nvPr>
            <p:ph type="title"/>
          </p:nvPr>
        </p:nvSpPr>
        <p:spPr>
          <a:xfrm>
            <a:off x="908273" y="489418"/>
            <a:ext cx="5992415" cy="492919"/>
          </a:xfrm>
        </p:spPr>
        <p:txBody>
          <a:bodyPr/>
          <a:lstStyle/>
          <a:p>
            <a:pPr eaLnBrk="1" hangingPunct="1"/>
            <a:r>
              <a:rPr lang="en-US" dirty="0" smtClean="0"/>
              <a:t>Valuing Voting Securities</a:t>
            </a:r>
          </a:p>
        </p:txBody>
      </p:sp>
      <p:sp>
        <p:nvSpPr>
          <p:cNvPr id="8" name="TextBox 7"/>
          <p:cNvSpPr txBox="1"/>
          <p:nvPr/>
        </p:nvSpPr>
        <p:spPr>
          <a:xfrm>
            <a:off x="3139083" y="2551554"/>
            <a:ext cx="2864644" cy="733534"/>
          </a:xfrm>
          <a:prstGeom prst="rect">
            <a:avLst/>
          </a:prstGeom>
          <a:noFill/>
        </p:spPr>
        <p:txBody>
          <a:bodyPr>
            <a:spAutoFit/>
          </a:bodyPr>
          <a:lstStyle/>
          <a:p>
            <a:pPr algn="ctr">
              <a:lnSpc>
                <a:spcPts val="2475"/>
              </a:lnSpc>
              <a:defRPr/>
            </a:pPr>
            <a:r>
              <a:rPr lang="en-US" b="1" dirty="0">
                <a:solidFill>
                  <a:schemeClr val="bg1"/>
                </a:solidFill>
              </a:rPr>
              <a:t>The Value </a:t>
            </a:r>
            <a:r>
              <a:rPr lang="en-US" b="1" dirty="0">
                <a:solidFill>
                  <a:schemeClr val="bg1"/>
                </a:solidFill>
              </a:rPr>
              <a:t>Is </a:t>
            </a:r>
            <a:r>
              <a:rPr lang="en-US" b="1" dirty="0">
                <a:solidFill>
                  <a:schemeClr val="bg1"/>
                </a:solidFill>
              </a:rPr>
              <a:t>the Agreed Upon Price</a:t>
            </a:r>
            <a:endParaRPr lang="en-US" b="1" u="sng" dirty="0">
              <a:solidFill>
                <a:schemeClr val="bg1"/>
              </a:solidFill>
            </a:endParaRPr>
          </a:p>
        </p:txBody>
      </p:sp>
      <p:pic>
        <p:nvPicPr>
          <p:cNvPr id="10246" name="Picture 12"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8938"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8"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59893558"/>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theme/theme1.xml><?xml version="1.0" encoding="utf-8"?>
<a:theme xmlns:a="http://schemas.openxmlformats.org/drawingml/2006/main" name="Mayer Brown">
  <a:themeElements>
    <a:clrScheme name="Mayer Brown">
      <a:dk1>
        <a:srgbClr val="414042"/>
      </a:dk1>
      <a:lt1>
        <a:srgbClr val="FFFFFF"/>
      </a:lt1>
      <a:dk2>
        <a:srgbClr val="00457C"/>
      </a:dk2>
      <a:lt2>
        <a:srgbClr val="C9CAC8"/>
      </a:lt2>
      <a:accent1>
        <a:srgbClr val="F8A800"/>
      </a:accent1>
      <a:accent2>
        <a:srgbClr val="63B1BC"/>
      </a:accent2>
      <a:accent3>
        <a:srgbClr val="C63928"/>
      </a:accent3>
      <a:accent4>
        <a:srgbClr val="7961AA"/>
      </a:accent4>
      <a:accent5>
        <a:srgbClr val="50968F"/>
      </a:accent5>
      <a:accent6>
        <a:srgbClr val="E57200"/>
      </a:accent6>
      <a:hlink>
        <a:srgbClr val="263F6A"/>
      </a:hlink>
      <a:folHlink>
        <a:srgbClr val="00B0F0"/>
      </a:folHlink>
    </a:clrScheme>
    <a:fontScheme name="Mayer Brown">
      <a:majorFont>
        <a:latin typeface="Segoe UI"/>
        <a:ea typeface="Georgia"/>
        <a:cs typeface="Segoe UI"/>
      </a:majorFont>
      <a:minorFont>
        <a:latin typeface="Segoe UI"/>
        <a:ea typeface="Calibri"/>
        <a:cs typeface="Segoe UI"/>
      </a:minorFont>
    </a:fontScheme>
    <a:fmtScheme name="Blue Blo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Brand Palette 1">
      <a:srgbClr val="F0FD36"/>
    </a:custClr>
    <a:custClr name="Brand Palette 2">
      <a:srgbClr val="F48998"/>
    </a:custClr>
    <a:custClr name="Brand Palette 3">
      <a:srgbClr val="3D3935"/>
    </a:custClr>
  </a:custClrLst>
  <a:extLst>
    <a:ext uri="{05A4C25C-085E-4340-85A3-A5531E510DB2}">
      <thm15:themeFamily xmlns:thm15="http://schemas.microsoft.com/office/thememl/2012/main" name="Mayer Brown Widescreen Presentation 16x9.potx" id="{A7B3E8F4-0D3A-4DB8-BDBC-1578B2253897}" vid="{CB0AC0FC-3889-44FF-A1AD-8F5EEA0C82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1 6 " ? > < q 1 : O f f i c e   x m l n s : q 1 = " h t t p : / / s c h e m a s . m a c r o v i e w . c o m . a u / o f f i c e " >  
     < q 1 : A g r e e m e n t C o v e r N a m e > C h i c a g o < / q 1 : A g r e e m e n t C o v e r N a m e >  
     < q 1 : A g r e e m e n t P h r a s e I t e m s >  
         < q 1 : s t r i n g > I t   i s   A g r e e d < / q 1 : s t r i n g >  
         < q 1 : s t r i n g > T h i s   D e e d   w i t n e s s e s < / q 1 : s t r i n g >  
     < / q 1 : A g r e e m e n t P h r a s e I t e m s >  
     < q 1 : A g r e e m e n t T y p e I t e m s >  
         < q 1 : s t r i n g > A g r e e m e n t < / q 1 : s t r i n g >  
         < q 1 : s t r i n g > D e e d < / q 1 : s t r i n g >  
         < q 1 : s t r i n g > L e a s e < / q 1 : s t r i n g >  
     < / q 1 : A g r e e m e n t T y p e I t e m s >  
     < q 1 : A l t e r n a t e A d d r e s s >  
         < q 1 : M u l t i L i n e / >  
         < q 1 : S i n g l e L i n e / >  
     < / q 1 : A l t e r n a t e A d d r e s s >  
     < q 1 : B a r T e x t I t e m s / >  
     < q 1 : C l o s i n g I t e m s >  
         < q 1 : s t r i n g > B e s t   r e g a r d s < / q 1 : s t r i n g >  
         < q 1 : s t r i n g > C o r d i a l l y   y o u r s < / q 1 : s t r i n g >  
         < q 1 : s t r i n g > R e g a r d s < / q 1 : s t r i n g >  
         < q 1 : s t r i n g > S i n c e r e l y < / q 1 : s t r i n g >  
         < q 1 : s t r i n g > S i n c e r e l y   y o u r s < / q 1 : s t r i n g >  
         < q 1 : s t r i n g > V e r y   b e s t   r e g a r d s < / q 1 : s t r i n g >  
         < q 1 : s t r i n g > V e r y   t r u l y   y o u r s < / q 1 : s t r i n g >  
         < q 1 : s t r i n g > Y o u r s   f a i t h f u l l y < / q 1 : s t r i n g >  
         < q 1 : s t r i n g > Y o u r s   s i n c e r e l y < / q 1 : s t r i n g >  
         < q 1 : s t r i n g > Y o u r s   t r u l y < / q 1 : s t r i n g >  
         < q 1 : s t r i n g > Y o u r s   v e r y   t r u l y < / q 1 : s t r i n g >  
     < / q 1 : C l o s i n g I t e m s >  
     < q 1 : C u l t u r e C o d e > e n - U S < / q 1 : C u l t u r e C o d e >  
     < q 1 : C u l t u r e S t r i n g s >  
         < q 1 : T o B e O p e n e d B y A d d r e s s e e O n l y > T o   b e   o p e n e d   b y   a d d r e s s e e   o n l y < / q 1 : T o B e O p e n e d B y A d d r e s s e e O n l y >  
         < q 1 : F o r T h e A t t e n t i o n O f > F o r   t h e   a t t e n t i o n   o f < / q 1 : F o r T h e A t t e n t i o n O f >  
         < q 1 : Y o u r R e f > Y o u r   r e f < / q 1 : Y o u r R e f >  
         < q 1 : O u r R e f > O u r   r e f < / q 1 : O u r R e f >  
         < q 1 : D e a r > D e a r < / q 1 : D e a r >  
         < q 1 : O t h e r C o n t a c t > O t h e r   c o n t a c t < / q 1 : O t h e r C o n t a c t >  
         < q 1 : C o p y > c c < / q 1 : C o p y >  
         < q 1 : B l i n d C o p y > b c c < / q 1 : B l i n d C o p y >  
         < q 1 : F a c s i m i l e C o v e r S h e e t > F a c s i m i l e   c o v e r   s h e e t < / q 1 : F a c s i m i l e C o v e r S h e e t >  
         < q 1 : D a t e > D a t e < / q 1 : D a t e >  
         < q 1 : T o t a l P a g e s > T o t a l   p a g e s < / q 1 : T o t a l P a g e s >  
         < q 1 : T o > T o < / q 1 : T o >  
         < q 1 : C o m p a n y > C o m p a n y < / q 1 : C o m p a n y >  
         < q 1 : F a x > F a x < / q 1 : F a x >  
         < q 1 : T e l e p h o n e > T e l e p h o n e < / q 1 : T e l e p h o n e >  
         < q 1 : C o p y F a x > C o p y < / q 1 : C o p y F a x >  
         < q 1 : M e m o r a n d u m > M e m o r a n d u m < / q 1 : M e m o r a n d u m >  
         < q 1 : D e l i v e r y > D e l i v e r y < / q 1 : D e l i v e r y >  
         < q 1 : F r o m > F r o m < / q 1 : F r o m >  
         < q 1 : S u b j e c t > S u b j e c t < / q 1 : S u b j e c t >  
         < q 1 : I n t e r n a l M e m o r a n d u m > I n t e r n a l   M e m o r a n d u m < / q 1 : I n t e r n a l M e m o r a n d u m >  
         < q 1 : C l i e n t N a m e > C l i e n t   n a m e < / q 1 : C l i e n t N a m e >  
         < q 1 : M a t t e r N u m b e r > M a t t e r   n u m b e r < / q 1 : M a t t e r N u m b e r >  
         < q 1 : F i l e N o t e > F i l e   N o t e < / q 1 : F i l e N o t e >  
         < q 1 : B y > B y < / q 1 : B y >  
         < q 1 : D a t e A n d T i m e > D a t e   a n d   t i m e < / q 1 : D a t e A n d T i m e >  
         < q 1 : W i t h C o m p l i m e n t s > W i t h   C o m p l i m e n t s < / q 1 : W i t h C o m p l i m e n t s >  
         < q 1 : P r e p a r e d F o r > P r e p a r e d   f o r < / q 1 : P r e p a r e d F o r >  
         < q 1 : T a b l e O f C o n t e n t s > T a b l e   o f   C o n t e n t s < / q 1 : T a b l e O f C o n t e n t s >  
         < q 1 : D r a f t N o > D r a f t   N o < / q 1 : D r a f t N o >  
         < q 1 : D a t e d > D a t e d < / q 1 : D a t e d >  
         < q 1 : I n R e s p e c t O f > i n   r e s p e c t   o f < / q 1 : I n R e s p e c t O f >  
         < q 1 : A s > a s < / q 1 : A s >  
         < q 1 : A n d > a n d < / q 1 : A n d >  
         < q 1 : A s C a p a c i t y > A s   C a p a c i t y < / q 1 : A s C a p a c i t y >  
         < q 1 : C o n t e n t s > C o n t e n t s < / q 1 : C o n t e n t s >  
         < q 1 : C l a u s e > C l a u s e < / q 1 : C l a u s e >  
         < q 1 : P a g e > P a g e < / q 1 : P a g e >  
         < q 1 : S c h e d u l e s > S c h e d u l e s < / q 1 : S c h e d u l e s >  
         < q 1 : A t t a c h m e n t s > A p p e n d i c e s / A n n e x u r e s / E x h i b i t s < / q 1 : A t t a c h m e n t s >  
         < q 1 : A p p e n d i c e s > A p p e n d i c e s < / q 1 : A p p e n d i c e s >  
         < q 1 : T h i s > T H I S < / q 1 : T h i s >  
         < q 1 : I s D a t e d > i s   d a t e d < / q 1 : I s D a t e d >  
         < q 1 : A n d M a d e B e t w e e n > a n d   m a d e   b e t w e e n < / q 1 : A n d M a d e B e t w e e n >  
         < q 1 : O f > o f < / q 1 : O f >  
         < q 1 : A C o m p a n y I n c o r p o r a t e d U n d e r T h e L a w > a   c o m p a n y   i n c o r p o r a t e d   u n d e r   t h e   l a w s   o f < / q 1 : A C o m p a n y I n c o r p o r a t e d U n d e r T h e L a w >  
         < q 1 : W i t h R e g i s t r a t i o n N u m b e r > w i t h   r e g i s t r a t i o n   n u m b e r < / q 1 : W i t h R e g i s t r a t i o n N u m b e r >  
         < q 1 : A n d W h o s O f f i c e I s A t > a n d   w h o s e   r e g i s t e r e d   o f f i c e   i s   a t < / q 1 : A n d W h o s O f f i c e I s A t >  
         < q 1 : A t >   o f < / q 1 : A t >  
         < q 1 : T h e > t h e < / q 1 : T h e >  
         < q 1 : B a c k g r o u n d > B a c k g r o u n d < / q 1 : B a c k g r o u n d >  
         < q 1 : T h e P a r t i e s A g r e e T h a t > T H E   P A R T I E S   A G R E E   t h a t < / q 1 : T h e P a r t i e s A g r e e T h a t >  
         < q 1 : D e f i n i t i o n s A n d I n t e r p r e t a t i o n > D e f i n i t i o n s   a n d   I n t e r p r e t a t i o n < / q 1 : D e f i n i t i o n s A n d I n t e r p r e t a t i o n >  
         < q 1 : T h a t > T h a t < / q 1 : T h a t >  
         < q 1 : D e f i n i t i o n s > D e f i n i t i o n s < / q 1 : D e f i n i t i o n s >  
         < q 1 : I n T h i s > I n   t h i s < / q 1 : I n T h i s >  
         < q 1 : M e a n s > m e a n s < / q 1 : M e a n s >  
         < q 1 : E x e c u t i o n > E x e c u t i o n < / q 1 : E x e c u t i o n >  
         < q 1 : S e c t i o n > S e c t i o n   { 0 } < / q 1 : S e c t i o n >  
         < q 1 : S c h e d u l e > S c h e d u l e < / q 1 : S c h e d u l e >  
         < q 1 : P a r t > P a r t < / q 1 : P a r t >  
         < q 1 : N u m b e r e d P a r t > P a r t   { 0 } < / q 1 : N u m b e r e d P a r t >  
         < q 1 : T o c 4 L e f t I n d e n t > 0 < / q 1 : T o c 4 L e f t I n d e n t >  
         < q 1 : T o c 4 F i r s t L i n e I n d e n t > 0 < / q 1 : T o c 4 F i r s t L i n e I n d e n t >  
         < q 1 : A p p e n d i x > A p p e n d i x < / q 1 : A p p e n d i x >  
         < q 1 : A n n e x u r e > A n n e x u r e < / q 1 : A n n e x u r e >  
         < q 1 : E x h i b i t > E x h i b i t < / q 1 : E x h i b i t >  
     < / q 1 : C u l t u r e S t r i n g s >  
     < q 1 : D e l i v e r y I t e m s >  
         < q 1 : s t r i n g > B y   A i r   C o u r i e r < / q 1 : s t r i n g >  
         < q 1 : s t r i n g > B y   C e r t i f i e d   M a i l < / q 1 : s t r i n g >  
         < q 1 : s t r i n g > B y   C o u r i e r < / q 1 : s t r i n g >  
         < q 1 : s t r i n g > B y   E m a i l < / q 1 : s t r i n g >  
         < q 1 : s t r i n g > B y   E x p r e s s   M a i l < / q 1 : s t r i n g >  
         < q 1 : s t r i n g > B y   F a c s i m i l e < / q 1 : s t r i n g >  
         < q 1 : s t r i n g > B y   H a n d   D e l i v e r y < / q 1 : s t r i n g >  
         < q 1 : s t r i n g > B y   M e s s e n g e r < / q 1 : s t r i n g >  
         < q 1 : s t r i n g > B y   P o u c h < / q 1 : s t r i n g >  
         < q 1 : s t r i n g > B y   R e g i s t e r e d   M a i l < / q 1 : s t r i n g >  
         < q 1 : s t r i n g > B y   U P S < / q 1 : s t r i n g >  
     < / q 1 : D e l i v e r y I t e m s >  
     < q 1 : D i a l o g S e t t i n g s >  
         < I s A t t e n t i o n V i s i b l e   x m l n s = " h t t p : / / s c h e m a s . m a c r o v i e w . c o m . a u / d i a l o g s e t t i n g s " > t r u e < / I s A t t e n t i o n V i s i b l e >  
         < I s C o r a m V i s i b l e   x m l n s = " h t t p : / / s c h e m a s . m a c r o v i e w . c o m . a u / d i a l o g s e t t i n g s " > f a l s e < / I s C o r a m V i s i b l e >  
         < I s D e l i v e r y V i s i b l e   x m l n s = " h t t p : / / s c h e m a s . m a c r o v i e w . c o m . a u / d i a l o g s e t t i n g s " > t r u e < / I s D e l i v e r y V i s i b l e >  
         < I s O t h e r C o n t a c t V i s i b l e   x m l n s = " h t t p : / / s c h e m a s . m a c r o v i e w . c o m . a u / d i a l o g s e t t i n g s " > t r u e < / I s O t h e r C o n t a c t V i s i b l e >  
         < I s O u r R e f V i s i b l e   x m l n s = " h t t p : / / s c h e m a s . m a c r o v i e w . c o m . a u / d i a l o g s e t t i n g s " > t r u e < / I s O u r R e f V i s i b l e >  
         < I s P r i v a c y N o t i c e V i s i b l e   x m l n s = " h t t p : / / s c h e m a s . m a c r o v i e w . c o m . a u / d i a l o g s e t t i n g s " > f a l s e < / I s P r i v a c y N o t i c e V i s i b l e >  
         < I s S e n d e r 2 V i s i b l e   x m l n s = " h t t p : / / s c h e m a s . m a c r o v i e w . c o m . a u / d i a l o g s e t t i n g s " > t r u e < / I s S e n d e r 2 V i s i b l e >  
         < I s V e n u e V i s i b l e   x m l n s = " h t t p : / / s c h e m a s . m a c r o v i e w . c o m . a u / d i a l o g s e t t i n g s " > f a l s e < / I s V e n u e V i s i b l e >  
         < I s Y o u r R e f V i s i b l e   x m l n s = " h t t p : / / s c h e m a s . m a c r o v i e w . c o m . a u / d i a l o g s e t t i n g s " > t r u e < / I s Y o u r R e f V i s i b l e >  
     < / q 1 : D i a l o g S e t t i n g s >  
     < q 1 : D i s p l a y N a m e > C h i c a g o < / q 1 : D i s p l a y N a m e >  
     < q 1 : E n a b l e D a t a b a s e O n F o r m a t D o c u m e n t R e f e r e n c e V i e w > t r u e < / q 1 : E n a b l e D a t a b a s e O n F o r m a t D o c u m e n t R e f e r e n c e V i e w >  
     < q 1 : E n a b l e M a t t e r O n F o r m a t D o c u m e n t R e f e r e n c e V i e w > t r u e < / q 1 : E n a b l e M a t t e r O n F o r m a t D o c u m e n t R e f e r e n c e V i e w >  
     < q 1 : E n c l o s u r e I t e m s >  
         < q 1 : s t r i n g > A t t . < / q 1 : s t r i n g >  
         < q 1 : s t r i n g > A t t s . < / q 1 : s t r i n g >  
         < q 1 : s t r i n g > E n c . < / q 1 : s t r i n g >  
         < q 1 : s t r i n g > E n c l . < / q 1 : s t r i n g >  
         < q 1 : s t r i n g > E n c l o s u r e < / q 1 : s t r i n g >  
         < q 1 : s t r i n g > E n c l o s u r e s < / q 1 : s t r i n g >  
         < q 1 : s t r i n g > E n c l s < / q 1 : s t r i n g >  
         < q 1 : s t r i n g > E n c s . < / q 1 : s t r i n g >  
     < / q 1 : E n c l o s u r e I t e m s >  
     < q 1 : E n t i t y N a m e > M a y e r   B r o w n   L L P < / q 1 : E n t i t y N a m e >  
     < q 1 : E x c l u d e d T e m p l a t e s >  
         < q 1 : s t r i n g > C l i e n t   M e m o < / q 1 : s t r i n g >  
         < q 1 : s t r i n g > R e s e a r c h   M e m o < / q 1 : s t r i n g >  
         < q 1 : s t r i n g > A g r e e m e n t < / q 1 : s t r i n g >  
         < q 1 : s t r i n g > C o m p l i m e n t   S l i p < / q 1 : s t r i n g >  
         < q 1 : s t r i n g > I n t e r n a l   M e m o < / q 1 : s t r i n g >  
     < / q 1 : E x c l u d e d T e m p l a t e s >  
     < q 1 : F a c s i m i l e N u m b e r > + 1   3 1 2   7 0 1   7 7 1 1 < / q 1 : F a c s i m i l e N u m b e r >  
     < q 1 : F a x N o t i c e > T H I S   M E S S A G E   I S   I N T E N D E D   O N L Y   F O R   T H E   U S E   O F   T H E   I N D I V I D U A L   O R   E N T I T Y   T O   W H I C H   I T   I S   A D D R E S S E D   A N D   M A Y   C O N T A I N   I N F O R M A T I O N   T H A T   I S   P R I V I L E G E D ,   C O N F I D E N T I A L   A N D   E X E M P T   F R O M   D I S C L O S U R E   U N D E R   A P P L I C A B L E   L A W .   I F   T H E   R E A D E R   O F   T H I S   M E S S A G E   I S   N O T   T H E   I N T E N D E D   R E C I P I E N T ,   O R   T H E   E M P L O Y E E   O R   A G E N T   R E S P O N S I B L E   F O R   D E L I V E R I N G   T H E   M E S S A G E   T O   T H E   I N T E N D E D   R E C I P I E N T ,   Y O U   A R E   H E R E B Y   N O T I F I E D   T H A T   A N Y   D I S S E M I N A T I O N ,   D I S T R I B U T I O N   O R   C O P Y I N G   O F   T H I S   C O M M U N I C A T I O N   I S   S T R I C T L Y   P R O H I B I T E D .   I F   Y O U   H A V E   R E C E I V E D   T H I S   C O M M U N I C A T I O N   I N   E R R O R ,   P L E A S E   N O T I F Y   U S   I M M E D I A T E L Y   B Y   T E L E P H O N E   A N D   R E T U R N   T H E   O R I G I N A L   M E S S A G E   T O   U S   A T   T H E   A B O V E   A D D R E S S   B Y   M A I L .   T H A N K   Y O U . < / q 1 : F a x N o t i c e >  
     < q 1 : I n c l u d e S e n d e r F a x N u m b e r I n A d d r e s s B l o c k > t r u e < / q 1 : I n c l u d e S e n d e r F a x N u m b e r I n A d d r e s s B l o c k >  
     < q 1 : I n s e r t C o m p l i m e n t s S l i p L o g o O n C r e a t i o n > t r u e < / q 1 : I n s e r t C o m p l i m e n t s S l i p L o g o O n C r e a t i o n >  
     < q 1 : I s A s i a C u s t o m C o v e r s V i s i b l e > f a l s e < / q 1 : I s A s i a C u s t o m C o v e r s V i s i b l e >  
     < q 1 : I s A v a i l a b l e I n P o w e r P o i n t > t r u e < / q 1 : I s A v a i l a b l e I n P o w e r P o i n t >  
     < q 1 : H a s D y n a m i c S c h e d u l e N u m b e r i n g > f a l s e < / q 1 : H a s D y n a m i c S c h e d u l e N u m b e r i n g >  
     < q 1 : I s U k C u s t o m C o v e r s V i s i b l e > f a l s e < / q 1 : I s U k C u s t o m C o v e r s V i s i b l e >  
     < q 1 : I s U S C u s t o m C o v e r s V i s i b l e > t r u e < / q 1 : I s U S C u s t o m C o v e r s V i s i b l e >  
     < q 1 : L a b e l T e m p l a t e s >  
         < q 1 : s t r i n g > L a b e l s F i l e A Q 5 0 6 6 - 5 2 6 6 - 5 7 6 6 - 5 8 6 6 - 5 9 6 6 . d o t x < / q 1 : s t r i n g >  
         < q 1 : s t r i n g > L a b e l s A d d r e s s A Q 5 1 6 0 . d o t x < / q 1 : s t r i n g >  
         < q 1 : s t r i n g > L a b e l s A d d r e s s A Q 5 1 6 1 - 5 2 6 1 . d o t x < / q 1 : s t r i n g >  
         < q 1 : s t r i n g > L a b e l s A d d r e s s A Q 5 1 6 2 - 5 2 6 2 . d o t x < / q 1 : s t r i n g >  
         < q 1 : s t r i n g > L a b e l s S h i p p i n g A Q 5 1 6 3 - 5 2 6 3 . d o t x < / q 1 : s t r i n g >  
         < q 1 : s t r i n g > L a b e l s S h i p p i n g A Q 5 1 6 4 - 5 2 6 4 . d o t x < / q 1 : s t r i n g >  
         < q 1 : s t r i n g > L a b e l s F u l l P a g e A Q 5 1 6 5 . d o t x < / q 1 : s t r i n g >  
         < q 1 : s t r i n g > L a b e l s R e t u r n A Q 5 1 6 7 - 5 2 6 7 . d o t x < / q 1 : s t r i n g >  
         < q 1 : s t r i n g > L a b e l s A d d r e s s A Q 5 1 6 1 - 5 2 6 1 . d o t x < / q 1 : s t r i n g >  
         < q 1 : s t r i n g > L a b e l s A d d r e s s A Q 5 1 6 2 - 5 2 6 2 . d o t x < / q 1 : s t r i n g >  
         < q 1 : s t r i n g > L a b e l s T e n t A Q 5 3 0 5 . d o t x < / q 1 : s t r i n g >  
         < q 1 : s t r i n g > L a b e l s T e n t A Q 5 3 0 9 . d o t x < / q 1 : s t r i n g >  
         < q 1 : s t r i n g > L a b e l s F i l e A Q 5 3 6 6 . d o t x < / q 1 : s t r i n g >  
         < q 1 : s t r i n g > L a b e l s B a d g e A Q 5 3 8 4 . d o t x < / q 1 : s t r i n g >  
         < q 1 : s t r i n g > L a b e l s R o t a r y A Q 5 3 8 5 . d o t x < / q 1 : s t r i n g >  
         < q 1 : s t r i n g > L a b e l s R o t a r y A Q 5 3 8 6 . d o t x < / q 1 : s t r i n g >  
         < q 1 : s t r i n g > L a b e l s A d d r e s s A Q 5 6 6 0 - 5 6 3 0 . d o t x < / q 1 : s t r i n g >  
         < q 1 : s t r i n g > L a b e l s A d d r e s s A Q 5 6 6 0 - 5 6 3 0 . d o t x < / q 1 : s t r i n g >  
         < q 1 : s t r i n g > L a b e l s A d d r e s s A Q 5 6 6 2 . d o t x < / q 1 : s t r i n g >  
         < q 1 : s t r i n g > L a b e l s A d d r e s s A Q 5 6 6 3 . d o t x < / q 1 : s t r i n g >  
         < q 1 : s t r i n g > L a b e l s R e t u r n A Q 5 6 6 7 . d o t x < / q 1 : s t r i n g >  
         < q 1 : s t r i n g > L a b e l s N o t e C a r d A Q 8 3 1 5 . d o t x < / q 1 : s t r i n g >  
         < q 1 : s t r i n g > L a b e l s B i g T a b 5 A Q . d o t x < / q 1 : s t r i n g >  
         < q 1 : s t r i n g > L a b e l s B i g T a b 8 A Q . d o t x < / q 1 : s t r i n g >  
         < q 1 : s t r i n g > L a b e l s B i z C a r d A Q 8 3 7 1 . d o t x < / q 1 : s t r i n g >  
         < q 1 : s t r i n g > L a b e l s T a b b i e s E x h i b i t 2 8 0 9 2 _ 4 2 0 0 h p . d o t x < / q 1 : s t r i n g >  
         < q 1 : s t r i n g > L a b e l s T a b b i e s E x h i b i t 2 8 0 9 2 _ 8 0 0 0 h p . d o t x < / q 1 : s t r i n g >  
     < / q 1 : L a b e l T e m p l a t e s >  
     < q 1 : L o g o > M a y e r   B r o w n   L E T T E R < / q 1 : L o g o >  
     < q 1 : L o g o _ P o w e r P o i n t > M a y e r   B r o w n   L E T T E R < / q 1 : L o g o _ P o w e r P o i n t >  
     < q 1 : L o g o _ W o r d > M a y e r   B r o w n   L E T T E R < / q 1 : L o g o _ W o r d >  
     < q 1 : L o n g D a t e F o r m a t > M M M M   d ,   y y y y < / q 1 : L o n g D a t e F o r m a t >  
     < q 1 : N a m e > C h i c a g o   -   W a c k e r < / q 1 : N a m e >  
     < q 1 : P a p e r S i z e > L e t t e r < / q 1 : P a p e r S i z e >  
     < q 1 : P h o n e N u m b e r > + 1   3 1 2   7 8 2   0 6 0 0 < / q 1 : P h o n e N u m b e r >  
     < q 1 : P o w e r P o i n t D i s c l a i m e r > M a y e r   B r o w n   i s   a   g l o b a l   s e r v i c e s   p r o v i d e r   c o m p r i s i n g   a s s o c i a t e d   l e g a l   p r a c t i c e s   t h a t   a r e   s e p a r a t e   e n t i t i e s ,   i n c l u d i n g   M a y e r   B r o w n   L L P   ( I l l i n o i s ,   U S A ) ,   M a y e r   B r o w n   I n t e r n a t i o n a l   L L P   ( E n g l a n d ) ,   M a y e r   B r o w n   ( a   H o n g   K o n g   p a r t n e r s h i p )   a n d   T a u i l   & a m p ;   C h e q u e r   A d v o g a d o s   ( a   B r a z i l i a n   l a w   p a r t n e r s h i p )   ( c o l l e c t i v e l y   t h e    M a y e r   B r o w n   P r a c t i c e s  )   a n d   n o n - l e g a l   s e r v i c e   p r o v i d e r s ,   w h i c h   p r o v i d e   c o n s u l t a n c y   s e r v i c e s   ( t h e    M a y e r   B r o w n   C o n s u l t a n c i e s  ) .   T h e   M a y e r   B r o w n   P r a c t i c e s   a n d   M a y e r   B r o w n   C o n s u l t a n c i e s   a r e   e s t a b l i s h e d   i n   v a r i o u s   j u r i s d i c t i o n s   a n d   m a y   b e   a   l e g a l   p e r s o n   o r   a   p a r t n e r s h i p .   D e t a i l s   o f   t h e   i n d i v i d u a l   M a y e r   B r o w n   P r a c t i c e s   a n d   M a y e r   B r o w n   C o n s u l t a n c i e s   c a n   b e   f o u n d   i n   t h e   L e g a l   N o t i c e s   s e c t i o n   o f   o u r   w e b s i t e .    M a y e r   B r o w n    a n d   t h e   M a y e r   B r o w n   l o g o   a r e   t h e   t r a d e m a r k s   o f   M a y e r   B r o w n .   �   M a y e r   B r o w n .   A l l   r i g h t s   r e s e r v e d . < / q 1 : P o w e r P o i n t D i s c l a i m e r >  
     < q 1 : P o w e r P o i n t D i s c l a i m e r S l i d e T i t l e > D i s c l a i m e r < / q 1 : P o w e r P o i n t D i s c l a i m e r S l i d e T i t l e >  
     < q 1 : P o w e r P o i n t D i s c l a i m e r S l i d e C o n t e n t > T h e s e   m a t e r i a l s   a r e   p r o v i d e d   b y   M a y e r   B r o w n   a n d   r e f l e c t   i n f o r m a t i o n   a s   o f   t h e   d a t e   o f   p r e s e n t a t i o n .  
 T h e   c o n t e n t s   a r e   i n t e n d e d   t o   p r o v i d e   a   g e n e r a l   g u i d e   t o   t h e   s u b j e c t   m a t t e r   o n l y   a n d   s h o u l d   n o t   b e   t r e a t e d   a s   a   s u b s t i t u t e   f o r   s p e c i f i c   a d v i c e   c o n c e r n i n g   i n d i v i d u a l   s i t u a t i o n s .  
 Y o u   m a y   n o t   c o p y   o r   m o d i f y   t h e   m a t e r i a l s   o r   u s e   t h e m   f o r   a n y   p u r p o s e   w i t h o u t   o u r   e x p r e s s   p r i o r   w r i t t e n   p e r m i s s i o n . < / q 1 : P o w e r P o i n t D i s c l a i m e r S l i d e C o n t e n t >  
     < q 1 : P o w e r P o i n t L o g o S e t t i n g s _ 1 6 _ 9 >  
         < q 1 : T o p _ M a s t e r > 3 7 4 . 4 5 6 7 < / q 1 : T o p _ M a s t e r >  
         < q 1 : L e f t _ M a s t e r > 5 9 8 . 9 6 0 6 < / q 1 : L e f t _ M a s t e r >  
         < q 1 : W i d t h _ M a s t e r > 9 4 . 3 9 3 7 < / q 1 : W i d t h _ M a s t e r >  
         < q 1 : T o p _ T i t l e M a s t e r > 2 8 . 0 6 2 9 9 < / q 1 : T o p _ T i t l e M a s t e r >  
         < q 1 : L e f t _ T i t l e M a s t e r > 7 2 . 5 6 6 9 3 < / q 1 : L e f t _ T i t l e M a s t e r >  
         < q 1 : W i d t h _ T i t l e M a s t e r > 2 0 4 . 6 6 1 4 < / q 1 : W i d t h _ T i t l e M a s t e r >  
     < / q 1 : P o w e r P o i n t L o g o S e t t i n g s _ 1 6 _ 9 >  
     < q 1 : P o w e r P o i n t L o g o S e t t i n g s _ 4 _ 3 >  
         < q 1 : T o p _ M a s t e r > 5 1 1 . 6 5 3 5 < / q 1 : T o p _ M a s t e r >  
         < q 1 : L e f t _ M a s t e r > 5 8 4 . 2 2 0 5 < / q 1 : L e f t _ M a s t e r >  
         < q 1 : W i d t h _ M a s t e r > 1 0 7 . 4 3 3 1 < / q 1 : W i d t h _ M a s t e r >  
         < q 1 : T o p _ T i t l e M a s t e r > 4 3 . 0 8 6 6 1 < / q 1 : T o p _ T i t l e M a s t e r >  
         < q 1 : L e f t _ T i t l e M a s t e r > 7 1 . 4 3 3 0 7 < / q 1 : L e f t _ T i t l e M a s t e r >  
         < q 1 : W i d t h _ T i t l e M a s t e r > 2 0 3 . 8 1 1 < / q 1 : W i d t h _ T i t l e M a s t e r >  
     < / q 1 : P o w e r P o i n t L o g o S e t t i n g s _ 4 _ 3 >  
     < q 1 : P r i m a r y A d d r e s s >  
         < q 1 : A d d r e s s 1 > 7 1   S o u t h   W a c k e r   D r i v e < / q 1 : A d d r e s s 1 >  
         < q 1 : A d d r e s s 2 > C h i c a g o ,   I L   6 0 6 0 6 < / q 1 : A d d r e s s 2 >  
         < q 1 : A d d r e s s 3 > U n i t e d   S t a t e s   o f   A m e r i c a < / q 1 : A d d r e s s 3 >  
         < q 1 : M u l t i L i n e > 7 1   S o u t h   W a c k e r   D r i v e  
 C h i c a g o ,   I L   6 0 6 0 6  
 U n i t e d   S t a t e s   o f   A m e r i c a < / q 1 : M u l t i L i n e >  
         < q 1 : S i n g l e L i n e > 7 1   S o u t h   W a c k e r   D r i v e ,   C h i c a g o ,   I L   6 0 6 0 6 ,   U n i t e d   S t a t e s   o f   A m e r i c a < / q 1 : S i n g l e L i n e >  
     < / q 1 : P r i m a r y A d d r e s s >  
     < q 1 : P r i n t e r / >  
     < q 1 : P r i v a c y I t e m s / >  
     < q 1 : S a l u t a t i o n I t e m s >  
         < q 1 : s t r i n g > D r . < / q 1 : s t r i n g >  
         < q 1 : s t r i n g > M i s s < / q 1 : s t r i n g >  
         < q 1 : s t r i n g > M r . < / q 1 : s t r i n g >  
         < q 1 : s t r i n g > M r s . < / q 1 : s t r i n g >  
         < q 1 : s t r i n g > M s . < / q 1 : s t r i n g >  
         < q 1 : s t r i n g > P r o f . < / q 1 : s t r i n g >  
         < q 1 : s t r i n g > S i r / M a d a m < / q 1 : s t r i n g >  
     < / q 1 : S a l u t a t i o n I t e m s >  
     < q 1 : W a r n i n g I t e m s >  
         < q 1 : s t r i n g > A T T O R N E Y   W O R K   P R O D U C T < / q 1 : s t r i n g >  
         < q 1 : s t r i n g > A T T O R N E Y / C L I E N T   P R I V I L E G E < / q 1 : s t r i n g >  
         < q 1 : s t r i n g > C O N F I D E N T I A L < / q 1 : s t r i n g >  
         < q 1 : s t r i n g > P R I V A T E   & a m p ;   C O N F I D E N T I A L < / q 1 : s t r i n g >  
         < q 1 : s t r i n g > P R I V I L E G E D   A N D   C O N F I D E N T I A L < / q 1 : s t r i n g >  
         < q 1 : s t r i n g > P R I V I L E G E D   A N D   C O N F I D E N T I A L  
 A T T O R N E Y   W O R K   P R O D U C T < / q 1 : s t r i n g >  
         < q 1 : s t r i n g > P R I V I L E G E D   A N D   C O N F I D E N T I A L  
 A T T O R N E Y   W O R K   P R O D U C T   A N D / O R  
 A T T O R N E Y - C L I E N T   C O M M U N I C A T I O N < / q 1 : s t r i n g >  
     < / q 1 : W a r n i n g I t e m s >  
     < q 1 : W e b s i t e > m a y e r b r o w n . c o m < / q 1 : W e b s i t e >  
     < q 1 : W o r d D i s c l a i m e r > N o r t h   A m e r i c a . d o c x < / q 1 : W o r d D i s c l a i m e r >  
 < / q 1 : O f f i c e > 
</file>

<file path=customXml/item3.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7A89F1-156F-4EAC-B931-85043D7F2817}">
  <ds:schemaRefs>
    <ds:schemaRef ds:uri="http://schemas.microsoft.com/sharepoint/v3/contenttype/forms"/>
  </ds:schemaRefs>
</ds:datastoreItem>
</file>

<file path=customXml/itemProps2.xml><?xml version="1.0" encoding="utf-8"?>
<ds:datastoreItem xmlns:ds="http://schemas.openxmlformats.org/officeDocument/2006/customXml" ds:itemID="{6844D0CE-F2CF-4106-A484-05E9D4DF9B43}">
  <ds:schemaRefs>
    <ds:schemaRef ds:uri="http://schemas.macroview.com.au/office"/>
    <ds:schemaRef ds:uri="http://schemas.macroview.com.au/dialogsettings"/>
  </ds:schemaRefs>
</ds:datastoreItem>
</file>

<file path=customXml/itemProps3.xml><?xml version="1.0" encoding="utf-8"?>
<ds:datastoreItem xmlns:ds="http://schemas.openxmlformats.org/officeDocument/2006/customXml" ds:itemID="{32B8F0B9-0E67-4078-BC0D-DAA3DBA233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4.xml><?xml version="1.0" encoding="utf-8"?>
<ds:datastoreItem xmlns:ds="http://schemas.openxmlformats.org/officeDocument/2006/customXml" ds:itemID="{16232FD2-5731-41EA-8222-C8F05199755D}">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Mayer Brown Widescreen Presentation 16x9</Template>
  <TotalTime>0</TotalTime>
  <Words>2922</Words>
  <Application>Microsoft Office PowerPoint</Application>
  <PresentationFormat>On-screen Show (16:9)</PresentationFormat>
  <Paragraphs>228</Paragraphs>
  <Slides>60</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60</vt:i4>
      </vt:variant>
    </vt:vector>
  </HeadingPairs>
  <TitlesOfParts>
    <vt:vector size="67" baseType="lpstr">
      <vt:lpstr>SimSun</vt:lpstr>
      <vt:lpstr>Arial</vt:lpstr>
      <vt:lpstr>Calibri</vt:lpstr>
      <vt:lpstr>Georgia</vt:lpstr>
      <vt:lpstr>Segoe UI</vt:lpstr>
      <vt:lpstr>Segoe UI Light</vt:lpstr>
      <vt:lpstr>Mayer Brown</vt:lpstr>
      <vt:lpstr>Navigating Hart-Scott-Rodino Act Filing Requirements (2021)</vt:lpstr>
      <vt:lpstr>Introduction</vt:lpstr>
      <vt:lpstr>HSR Overview</vt:lpstr>
      <vt:lpstr>What does your transaction involve?</vt:lpstr>
      <vt:lpstr>Valuing Voting Securities</vt:lpstr>
      <vt:lpstr>Valuing Voting Securities</vt:lpstr>
      <vt:lpstr>Valuing Voting Securities</vt:lpstr>
      <vt:lpstr>Valuing Voting Securities</vt:lpstr>
      <vt:lpstr>Valuing Voting Securities</vt:lpstr>
      <vt:lpstr>Valuing Voting Securities</vt:lpstr>
      <vt:lpstr>Is an HSR Filing Required?</vt:lpstr>
      <vt:lpstr>Calculating the Value of Voting Securities Already Held</vt:lpstr>
      <vt:lpstr>Is an HSR Filing Required? </vt:lpstr>
      <vt:lpstr>Is an HSR Filing Required? </vt:lpstr>
      <vt:lpstr>Is an HSR Filing Required? </vt:lpstr>
      <vt:lpstr>Valuing Assets</vt:lpstr>
      <vt:lpstr>Valuing Assets</vt:lpstr>
      <vt:lpstr>Valuing Assets</vt:lpstr>
      <vt:lpstr>Valuing Assets</vt:lpstr>
      <vt:lpstr>Is an HSR Filing Required?</vt:lpstr>
      <vt:lpstr>Valuing Non-Corporate Interests  (LLCs, LLPs, etc.)</vt:lpstr>
      <vt:lpstr>If the Buyer Will Acquire a Controlling Interest in the Non-Corporate Entity:</vt:lpstr>
      <vt:lpstr>If the Buyer Will Not Acquire a Controlling Interest in the Non-Corporate Entity:</vt:lpstr>
      <vt:lpstr>If the Agreement Sets the Price for the Non-Corporate Interests Being Acquired:</vt:lpstr>
      <vt:lpstr>If the Agreement Does Not Set the Price for the Non-Corporate Interests Being Acquired:</vt:lpstr>
      <vt:lpstr>Is an HSR Filing Required?</vt:lpstr>
      <vt:lpstr>Is an HSR Filing Required? </vt:lpstr>
      <vt:lpstr>Is an HSR Filing Required? </vt:lpstr>
      <vt:lpstr>Is an HSR Filing Required? </vt:lpstr>
      <vt:lpstr>The Size-of-the-Persons Test</vt:lpstr>
      <vt:lpstr>Is the Size-of-the-Persons Test Met?</vt:lpstr>
      <vt:lpstr>The Size-of-the-Persons Test</vt:lpstr>
      <vt:lpstr>Is the Size-of-the-Persons Test Met?</vt:lpstr>
      <vt:lpstr>Is the Size-of-the-Persons Test Met?</vt:lpstr>
      <vt:lpstr>If the Target Is Engaged in Manufacturing:</vt:lpstr>
      <vt:lpstr>If the Acquired Person Is Not Engaged in Manufacturing: </vt:lpstr>
      <vt:lpstr>Is the Size-of-the-Persons Test Met?</vt:lpstr>
      <vt:lpstr>Is the Size-of-the-Persons Test Met?</vt:lpstr>
      <vt:lpstr>Forming Corporations:  Applying the Size-of-the-Persons Test</vt:lpstr>
      <vt:lpstr>Calculating the Total Assets of the Newly Formed Corporation</vt:lpstr>
      <vt:lpstr>Is an HSR Filing Required? </vt:lpstr>
      <vt:lpstr>Forming Corporations:  Applying the Size-of-the-Persons Test</vt:lpstr>
      <vt:lpstr>Calculating the Total Assets of the Newly Formed Corporation</vt:lpstr>
      <vt:lpstr>Is an HSR Filing Required? </vt:lpstr>
      <vt:lpstr>Commonly Used HSR Exemptions</vt:lpstr>
      <vt:lpstr>Commonly Used HSR Exemptions </vt:lpstr>
      <vt:lpstr>Commonly Used HSR Exemptions </vt:lpstr>
      <vt:lpstr>Commonly Used HSR Exemptions </vt:lpstr>
      <vt:lpstr>Commonly Used HSR Exemptions </vt:lpstr>
      <vt:lpstr>Commonly Used HSR Exemptions </vt:lpstr>
      <vt:lpstr>Commonly Used HSR Exemptions </vt:lpstr>
      <vt:lpstr>Commonly Used HSR Exemptions</vt:lpstr>
      <vt:lpstr>Forming the Corporation:  Applying the Size-of-Transaction Test</vt:lpstr>
      <vt:lpstr>Forming the Corporation:  Applying the Size-of-Transaction Test</vt:lpstr>
      <vt:lpstr>Forming the Corporation:  Applying the Size-of-Transaction Test</vt:lpstr>
      <vt:lpstr>Forming the Corporation:  Applying the Size of Transaction Test</vt:lpstr>
      <vt:lpstr>Forming the Corporation: Is an HSR Filing Required? </vt:lpstr>
      <vt:lpstr>Forming the Corporation:  Is an HSR Filing Required? </vt:lpstr>
      <vt:lpstr>Forming the Corporation: Is an HSR Filing Required? </vt:lpstr>
      <vt:lpstr>PowerPoint Presentation</vt:lpstr>
    </vt:vector>
  </TitlesOfParts>
  <Company>Mayer Brown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Tang, Gail</dc:creator>
  <cp:lastModifiedBy>Whitley, Liz A.</cp:lastModifiedBy>
  <cp:revision>15</cp:revision>
  <cp:lastPrinted>2018-12-13T23:43:02Z</cp:lastPrinted>
  <dcterms:created xsi:type="dcterms:W3CDTF">2020-06-26T15:06:52Z</dcterms:created>
  <dcterms:modified xsi:type="dcterms:W3CDTF">2021-02-03T18:19:01Z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Type">
    <vt:lpwstr>Mayer Brown Presentation</vt:lpwstr>
  </property>
  <property fmtid="{D5CDD505-2E9C-101B-9397-08002B2CF9AE}" pid="3" name="MacroView Created Version">
    <vt:lpwstr>0.7.516.0</vt:lpwstr>
  </property>
  <property fmtid="{D5CDD505-2E9C-101B-9397-08002B2CF9AE}" pid="4" name="Office">
    <vt:lpwstr>Chicago - Wacker</vt:lpwstr>
  </property>
</Properties>
</file>