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5"/>
  </p:handoutMasterIdLst>
  <p:sldIdLst>
    <p:sldId id="264" r:id="rId2"/>
    <p:sldId id="257" r:id="rId3"/>
    <p:sldId id="258" r:id="rId4"/>
    <p:sldId id="288" r:id="rId5"/>
    <p:sldId id="259" r:id="rId6"/>
    <p:sldId id="261" r:id="rId7"/>
    <p:sldId id="262" r:id="rId8"/>
    <p:sldId id="289" r:id="rId9"/>
    <p:sldId id="260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2AA"/>
    <a:srgbClr val="1C2548"/>
    <a:srgbClr val="345A99"/>
    <a:srgbClr val="1F3B53"/>
    <a:srgbClr val="23958A"/>
    <a:srgbClr val="087D91"/>
    <a:srgbClr val="D43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88462" autoAdjust="0"/>
  </p:normalViewPr>
  <p:slideViewPr>
    <p:cSldViewPr snapToGrid="0" snapToObjects="1">
      <p:cViewPr>
        <p:scale>
          <a:sx n="114" d="100"/>
          <a:sy n="114" d="100"/>
        </p:scale>
        <p:origin x="-10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57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46F39DF5-B599-4F5C-B619-F466949593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F0BFAD7-B054-4FB1-BE9D-D9B5A6AF26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41F67-5BFC-4CCC-8AC5-E247B0D69515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6A23D92-B1AD-4C8D-98EA-AA0CBBDFDC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261AA5-C4FF-42E8-8F8A-4A0161D45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2F06D-4EFD-4561-B28B-8CA81D362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61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C170D6-578C-4237-A538-741885773B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3365" y="233979"/>
            <a:ext cx="1649326" cy="164932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936378"/>
            <a:ext cx="9144000" cy="385124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061" y="2094173"/>
            <a:ext cx="8492414" cy="1837852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rgbClr val="1C2548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61" y="4355052"/>
            <a:ext cx="8492414" cy="13147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1F3B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00061" y="4145156"/>
            <a:ext cx="8492414" cy="0"/>
          </a:xfrm>
          <a:prstGeom prst="line">
            <a:avLst/>
          </a:prstGeom>
          <a:ln w="9525">
            <a:solidFill>
              <a:srgbClr val="1F3B5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59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507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3700"/>
            <a:ext cx="8229600" cy="4525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3850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5078"/>
            <a:ext cx="2057400" cy="585152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5078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614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642"/>
            <a:ext cx="8229600" cy="1143000"/>
          </a:xfrm>
        </p:spPr>
        <p:txBody>
          <a:bodyPr/>
          <a:lstStyle>
            <a:lvl1pPr>
              <a:defRPr>
                <a:solidFill>
                  <a:srgbClr val="1C25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B1C3D"/>
                </a:solidFill>
              </a:defRPr>
            </a:lvl1pPr>
            <a:lvl2pPr>
              <a:defRPr>
                <a:solidFill>
                  <a:srgbClr val="0B1C3D"/>
                </a:solidFill>
              </a:defRPr>
            </a:lvl2pPr>
            <a:lvl3pPr>
              <a:defRPr>
                <a:solidFill>
                  <a:srgbClr val="0B1C3D"/>
                </a:solidFill>
              </a:defRPr>
            </a:lvl3pPr>
            <a:lvl4pPr>
              <a:defRPr>
                <a:solidFill>
                  <a:srgbClr val="0B1C3D"/>
                </a:solidFill>
              </a:defRPr>
            </a:lvl4pPr>
            <a:lvl5pPr>
              <a:defRPr>
                <a:solidFill>
                  <a:srgbClr val="0B1C3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312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965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208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2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5409"/>
            <a:ext cx="4040188" cy="38407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75029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85409"/>
            <a:ext cx="4041775" cy="384075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12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6884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204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61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396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166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00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599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15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71432" cy="329184"/>
          </a:xfrm>
          <a:prstGeom prst="rect">
            <a:avLst/>
          </a:prstGeom>
          <a:solidFill>
            <a:srgbClr val="3072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405195"/>
            <a:ext cx="9171432" cy="452805"/>
          </a:xfrm>
          <a:prstGeom prst="rect">
            <a:avLst/>
          </a:prstGeom>
          <a:solidFill>
            <a:srgbClr val="3072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ACUA logo_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850" y="6533193"/>
            <a:ext cx="1212680" cy="17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9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 baseline="0">
          <a:solidFill>
            <a:srgbClr val="1C2548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1F3B53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F3B53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F3B53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3B53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3B53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061" y="2104931"/>
            <a:ext cx="8492414" cy="1837852"/>
          </a:xfrm>
        </p:spPr>
        <p:txBody>
          <a:bodyPr>
            <a:noAutofit/>
          </a:bodyPr>
          <a:lstStyle/>
          <a:p>
            <a:r>
              <a:rPr lang="en-US" dirty="0" smtClean="0"/>
              <a:t>Ethics in the World of Social Media Communications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90" y="4217670"/>
            <a:ext cx="8984609" cy="1452086"/>
          </a:xfrm>
        </p:spPr>
        <p:txBody>
          <a:bodyPr>
            <a:normAutofit/>
          </a:bodyPr>
          <a:lstStyle/>
          <a:p>
            <a:r>
              <a:rPr lang="en-US" b="1" dirty="0" smtClean="0"/>
              <a:t>Sonya Sanchez, </a:t>
            </a:r>
            <a:r>
              <a:rPr lang="en-US" i="1" dirty="0"/>
              <a:t>Moderator</a:t>
            </a:r>
            <a:r>
              <a:rPr lang="en-US"/>
              <a:t>, </a:t>
            </a:r>
            <a:r>
              <a:rPr lang="en-US" smtClean="0"/>
              <a:t>Senior Counsel, University of California</a:t>
            </a:r>
            <a:endParaRPr lang="en-US" dirty="0"/>
          </a:p>
          <a:p>
            <a:r>
              <a:rPr lang="en-US" b="1" dirty="0" smtClean="0"/>
              <a:t>Alexander (Sandy</a:t>
            </a:r>
            <a:r>
              <a:rPr lang="en-US" b="1" smtClean="0"/>
              <a:t>) </a:t>
            </a:r>
            <a:r>
              <a:rPr lang="en-US" b="1" smtClean="0"/>
              <a:t>Bilus</a:t>
            </a:r>
            <a:r>
              <a:rPr lang="en-US" b="1" smtClean="0"/>
              <a:t>, </a:t>
            </a:r>
            <a:r>
              <a:rPr lang="en-US" smtClean="0"/>
              <a:t>Partner, </a:t>
            </a:r>
            <a:r>
              <a:rPr lang="en-US" dirty="0" smtClean="0"/>
              <a:t>Saul Ewing Arnstein &amp; Lehr LLP</a:t>
            </a:r>
            <a:endParaRPr lang="en-US" dirty="0"/>
          </a:p>
          <a:p>
            <a:r>
              <a:rPr lang="en-US" b="1" smtClean="0"/>
              <a:t>Charles Harris, </a:t>
            </a:r>
            <a:r>
              <a:rPr lang="en-US" smtClean="0"/>
              <a:t>Partner</a:t>
            </a:r>
            <a:r>
              <a:rPr lang="en-US" smtClean="0"/>
              <a:t>, </a:t>
            </a:r>
            <a:r>
              <a:rPr lang="en-US" dirty="0" smtClean="0"/>
              <a:t>Mayer Brown LLP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27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 Pitfalls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Avoid inadvertently creating attorney-client relationships</a:t>
            </a:r>
          </a:p>
          <a:p>
            <a:pPr lvl="1"/>
            <a:r>
              <a:rPr lang="en-US" dirty="0" smtClean="0"/>
              <a:t>Model 1.18 covers confidentiality of prospective clients</a:t>
            </a:r>
          </a:p>
          <a:p>
            <a:pPr lvl="1"/>
            <a:r>
              <a:rPr lang="en-US" dirty="0" smtClean="0"/>
              <a:t>Relationship typically triggered if two-way conversation or if lawyer elicits information </a:t>
            </a:r>
          </a:p>
          <a:p>
            <a:pPr lvl="2"/>
            <a:r>
              <a:rPr lang="en-US" dirty="0" smtClean="0"/>
              <a:t>E.g., website invites people to </a:t>
            </a:r>
            <a:r>
              <a:rPr lang="en-US" smtClean="0"/>
              <a:t>email questions</a:t>
            </a:r>
            <a:endParaRPr lang="en-US" dirty="0" smtClean="0"/>
          </a:p>
          <a:p>
            <a:pPr lvl="1"/>
            <a:r>
              <a:rPr lang="en-US" dirty="0" smtClean="0"/>
              <a:t>Generally does not cover information that is unilaterally given to a lawyer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60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2218"/>
            <a:ext cx="8229600" cy="1143000"/>
          </a:xfrm>
        </p:spPr>
        <p:txBody>
          <a:bodyPr/>
          <a:lstStyle/>
          <a:p>
            <a:r>
              <a:rPr lang="en-US" dirty="0" smtClean="0"/>
              <a:t>To Friend or Not to Friend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4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Friending a Judge an #EthicsFail?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states adopt a bright-line rule that judges may not have any social media contact with lawyers that appear before them. </a:t>
            </a:r>
          </a:p>
          <a:p>
            <a:r>
              <a:rPr lang="en-US" dirty="0" smtClean="0"/>
              <a:t>Others recognize that “friending” is permitted.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0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92" y="367642"/>
            <a:ext cx="875810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Friend Requests and Attorney Ethics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States are generally consistent in finding that attorneys (and their agents) cannot communicate with represented parties via a friend request.</a:t>
            </a:r>
          </a:p>
          <a:p>
            <a:r>
              <a:rPr lang="en-US" dirty="0" smtClean="0"/>
              <a:t>Example of attorney directing paralegal to friend plaintiff in order to obtain information and pictures – held to be a violation of Model Rule 4.2 (communicating with a person represented by counsel), as well as other rules.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81" y="367642"/>
            <a:ext cx="866582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Liability for Inappropriate Friending/Communication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Inappropriate friending can result in civil or criminal liability </a:t>
            </a:r>
          </a:p>
          <a:p>
            <a:pPr lvl="1"/>
            <a:r>
              <a:rPr lang="en-US" dirty="0" smtClean="0"/>
              <a:t>Common law torts such as intentional infliction of emotional distress </a:t>
            </a:r>
          </a:p>
          <a:p>
            <a:pPr lvl="1"/>
            <a:r>
              <a:rPr lang="en-US" dirty="0" smtClean="0"/>
              <a:t>Violation of VAWA</a:t>
            </a:r>
          </a:p>
          <a:p>
            <a:pPr lvl="1"/>
            <a:r>
              <a:rPr lang="en-US" dirty="0" smtClean="0"/>
              <a:t>Criminal statutes prohibiting harassment or stalking </a:t>
            </a:r>
          </a:p>
          <a:p>
            <a:r>
              <a:rPr lang="en-US" dirty="0" smtClean="0"/>
              <a:t>Friending may also violate university social media policy, if any (there should be!).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5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addition to the “friender” being held liable, a university could potentially be held liable for actions of its faculty or employees under a vicarious liability theory if the faculty member or employee was acting within the scope of his or her employment.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2947" y="367642"/>
            <a:ext cx="867421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Liability for Inappropriate Friending/Communication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0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05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Fake Profiles: Why they are Never a Good Idea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Fake Social Media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462"/>
            <a:ext cx="8229600" cy="480070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Former district attorney example</a:t>
            </a:r>
          </a:p>
          <a:p>
            <a:pPr lvl="1"/>
            <a:r>
              <a:rPr lang="en-US" dirty="0" smtClean="0"/>
              <a:t>Using a fake profile to “snoop” on suspected bath salt dealers</a:t>
            </a:r>
          </a:p>
          <a:p>
            <a:pPr lvl="1"/>
            <a:r>
              <a:rPr lang="en-US" dirty="0" smtClean="0"/>
              <a:t>Using fake account to become friends with defendants in criminal case and encouraging staff to do the same </a:t>
            </a:r>
          </a:p>
          <a:p>
            <a:r>
              <a:rPr lang="en-US" dirty="0" smtClean="0"/>
              <a:t>Disciplinary Board found that the fake Facebook account constituted “fraudulent and deceptive conduct” in violation of applicable rules on professional ethics.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0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0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Fake News: Recognize it and Think Before you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Recognizing “Fake News”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False stories are seventy percent more likely to be retweeted on Twitter than true ones.</a:t>
            </a:r>
          </a:p>
          <a:p>
            <a:pPr lvl="1"/>
            <a:r>
              <a:rPr lang="en-US" dirty="0" smtClean="0"/>
              <a:t>EX: A story about a woman’s extreme reaction to winning the lottery, which was fake, was shared almost 1.77 million times on Facebook. </a:t>
            </a:r>
          </a:p>
          <a:p>
            <a:r>
              <a:rPr lang="en-US" dirty="0" smtClean="0"/>
              <a:t>How does this apply to higher education?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0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Confidentiality in Social Media</a:t>
            </a:r>
          </a:p>
          <a:p>
            <a:r>
              <a:rPr lang="en-US" sz="2200" dirty="0" smtClean="0"/>
              <a:t>Marketing Pitfalls</a:t>
            </a:r>
          </a:p>
          <a:p>
            <a:r>
              <a:rPr lang="en-US" sz="2200" dirty="0" smtClean="0"/>
              <a:t>To Friend or Not To Friend</a:t>
            </a:r>
          </a:p>
          <a:p>
            <a:r>
              <a:rPr lang="en-US" sz="2200" dirty="0" smtClean="0"/>
              <a:t>Avoid Using Fake Profiles</a:t>
            </a:r>
          </a:p>
          <a:p>
            <a:r>
              <a:rPr lang="en-US" sz="2200" dirty="0" smtClean="0"/>
              <a:t>Fake News: Think Before You Share</a:t>
            </a:r>
          </a:p>
          <a:p>
            <a:r>
              <a:rPr lang="en-US" sz="2200" dirty="0" smtClean="0"/>
              <a:t>Pitfalls with “Cleaning” Clients’ Profiles</a:t>
            </a:r>
          </a:p>
          <a:p>
            <a:r>
              <a:rPr lang="en-US" sz="2200" dirty="0" smtClean="0"/>
              <a:t>Beyond Ethical Violations: Reputational Risk</a:t>
            </a:r>
          </a:p>
          <a:p>
            <a:r>
              <a:rPr lang="en-US" sz="2200" dirty="0" err="1" smtClean="0"/>
              <a:t>Emojis</a:t>
            </a:r>
            <a:r>
              <a:rPr lang="en-US" sz="2200" dirty="0" smtClean="0"/>
              <a:t>, Emoticons, and Hashtags</a:t>
            </a:r>
          </a:p>
          <a:p>
            <a:r>
              <a:rPr lang="en-US" sz="2200" dirty="0" smtClean="0"/>
              <a:t>The Twitter Ratio</a:t>
            </a:r>
          </a:p>
          <a:p>
            <a:r>
              <a:rPr lang="en-US" sz="2200" dirty="0" smtClean="0"/>
              <a:t>Even Perceived Benefits of Social Media Not Without Risk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4108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Fake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462"/>
            <a:ext cx="8229600" cy="480070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Fake news is everywhere and is likely being spread on your university or college campus. </a:t>
            </a:r>
          </a:p>
          <a:p>
            <a:r>
              <a:rPr lang="en-US" dirty="0" smtClean="0"/>
              <a:t>To determine hot topics being shared on your campus, review campus publications, Twitter hashtags that are trending, or a simple Google search.</a:t>
            </a:r>
          </a:p>
          <a:p>
            <a:r>
              <a:rPr lang="en-US" dirty="0" smtClean="0"/>
              <a:t>If fake news is spreading, in-house attorneys should collaborate with colleagues in their communication department to decide the best way to respond.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69" y="2070607"/>
            <a:ext cx="876649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Can/Should Attorneys Recommend Clients “Clean Up” </a:t>
            </a:r>
            <a:br>
              <a:rPr lang="en-US" dirty="0" smtClean="0"/>
            </a:br>
            <a:r>
              <a:rPr lang="en-US" dirty="0" smtClean="0"/>
              <a:t>Social Media Accounts?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2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“Cleaning Up”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Generally, an attorney can advise a client to use discretion when posting on social media or advise the client to refrain from posting. </a:t>
            </a:r>
          </a:p>
          <a:p>
            <a:pPr lvl="1"/>
            <a:r>
              <a:rPr lang="en-US" dirty="0" smtClean="0"/>
              <a:t>Some states have found a lawyer’s duty to provide competent and diligent representation </a:t>
            </a:r>
            <a:r>
              <a:rPr lang="en-US" b="1" i="1" dirty="0" smtClean="0"/>
              <a:t>requires</a:t>
            </a:r>
            <a:r>
              <a:rPr lang="en-US" dirty="0" smtClean="0"/>
              <a:t> the attorney to advise the client of legal ramifications of posting and social media comments.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0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“Cleaning Up”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9018"/>
            <a:ext cx="8229600" cy="476714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While an attorney may advise a client about future postings, an attorney should be cautious about advice regarding existing social media content.</a:t>
            </a:r>
          </a:p>
          <a:p>
            <a:r>
              <a:rPr lang="en-US" dirty="0" smtClean="0"/>
              <a:t>Advising a client to remove social media posts may constitute obstruction of justice or spoliation of evidence.</a:t>
            </a:r>
          </a:p>
          <a:p>
            <a:pPr lvl="1"/>
            <a:r>
              <a:rPr lang="en-US" dirty="0" smtClean="0"/>
              <a:t>Virginia example of attorney who advised client to delete Facebook (after being served discovery requests) and then signed a document request saying that the client did not have a Facebook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75306"/>
            <a:ext cx="8229600" cy="1401762"/>
          </a:xfrm>
        </p:spPr>
        <p:txBody>
          <a:bodyPr>
            <a:noAutofit/>
          </a:bodyPr>
          <a:lstStyle/>
          <a:p>
            <a:r>
              <a:rPr lang="en-US" sz="3600" dirty="0"/>
              <a:t>W</a:t>
            </a:r>
            <a:r>
              <a:rPr lang="en-US" sz="3600" dirty="0" smtClean="0"/>
              <a:t>hat could a social media blunder or outburst mean for an attorney’s reputation?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Thinking beyond ethics violations </a:t>
            </a:r>
          </a:p>
          <a:p>
            <a:pPr lvl="1"/>
            <a:r>
              <a:rPr lang="en-US" dirty="0" smtClean="0"/>
              <a:t>Examples</a:t>
            </a:r>
          </a:p>
          <a:p>
            <a:pPr lvl="2"/>
            <a:r>
              <a:rPr lang="en-US" dirty="0" smtClean="0"/>
              <a:t>Connecticut lawyer posts racist “meme” on Facebook.</a:t>
            </a:r>
          </a:p>
          <a:p>
            <a:pPr lvl="2"/>
            <a:r>
              <a:rPr lang="en-US" dirty="0" smtClean="0"/>
              <a:t>Florida lawyer attacking opposing counsel on social media.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What will your followers, clients, and potential clients think of you based off of your posts?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8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Maintaining an Upstanding Reputation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Draw a clear line between personal and professional social media accounts</a:t>
            </a:r>
          </a:p>
          <a:p>
            <a:pPr lvl="1"/>
            <a:r>
              <a:rPr lang="en-US" dirty="0" smtClean="0"/>
              <a:t>Be aware that professional contacts may find and read your personal accounts!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Maintain a workplace social media policy</a:t>
            </a:r>
          </a:p>
          <a:p>
            <a:r>
              <a:rPr lang="en-US" dirty="0" smtClean="0"/>
              <a:t>Ensure postings are not construed as legal advice</a:t>
            </a:r>
          </a:p>
        </p:txBody>
      </p:sp>
    </p:spTree>
    <p:extLst>
      <p:ext uri="{BB962C8B-B14F-4D97-AF65-F5344CB8AC3E}">
        <p14:creationId xmlns:p14="http://schemas.microsoft.com/office/powerpoint/2010/main" val="33076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Emojis, Emoitcons, and Hashtags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People might have different interpretations of emojis</a:t>
            </a:r>
          </a:p>
          <a:p>
            <a:r>
              <a:rPr lang="en-US" dirty="0" smtClean="0"/>
              <a:t>Courts may interpret emojis as agreement to a contract or defamatory</a:t>
            </a:r>
          </a:p>
          <a:p>
            <a:r>
              <a:rPr lang="en-US" dirty="0" smtClean="0"/>
              <a:t>Hashtags could be misconstrued and taken out of context</a:t>
            </a:r>
          </a:p>
          <a:p>
            <a:pPr lvl="1"/>
            <a:r>
              <a:rPr lang="en-US" dirty="0" smtClean="0"/>
              <a:t>Entenmanns’ tweet: #notguilty was trending because of the controversial verdict in the Casey Anthony murder trial.</a:t>
            </a:r>
            <a:endParaRPr lang="en-US" dirty="0"/>
          </a:p>
        </p:txBody>
      </p:sp>
      <p:pic>
        <p:nvPicPr>
          <p:cNvPr id="5" name="image3.jpg" descr="cid:image004.jpg@01D4DB08.E65B6E40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29200" y="1305187"/>
            <a:ext cx="352827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733800"/>
            <a:ext cx="3528270" cy="1906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36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prstClr val="black"/>
                </a:solidFill>
              </a:rPr>
              <a:t>Emojis, Emoitcons, and Hashtags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Attorneys should advise their clients to avoid emoticons and emojis in professional settings, and be wary of using these themselves.</a:t>
            </a:r>
          </a:p>
          <a:p>
            <a:pPr lvl="1"/>
            <a:r>
              <a:rPr lang="en-US" dirty="0" smtClean="0"/>
              <a:t>Emoji-users risk their messages being viewed as unprofessional or even possible sexual harassment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Think before sending: </a:t>
            </a:r>
            <a:r>
              <a:rPr lang="en-US" i="1" dirty="0" smtClean="0"/>
              <a:t>How may this be perceived by the recipient?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74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Tweets Gone Bad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If replies to your tweet vastly outpace likes and retweets – something is wrong. </a:t>
            </a:r>
          </a:p>
          <a:p>
            <a:r>
              <a:rPr lang="en-US" dirty="0" smtClean="0"/>
              <a:t>Example: United Airlines tweet had 61,000 replies and only 6,700 likes.</a:t>
            </a:r>
          </a:p>
          <a:p>
            <a:pPr lvl="1"/>
            <a:endParaRPr lang="en-US" dirty="0"/>
          </a:p>
        </p:txBody>
      </p:sp>
      <p:pic>
        <p:nvPicPr>
          <p:cNvPr id="5" name="image1.jpg" descr="image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3500" y="2091531"/>
            <a:ext cx="3048000" cy="3543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423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Tweets Gone Bad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Monitor social media accounts for “bad” ratios.</a:t>
            </a:r>
          </a:p>
          <a:p>
            <a:r>
              <a:rPr lang="en-US" dirty="0" smtClean="0"/>
              <a:t>Gauge public opinion and response by tracking and reviewing hashtags pertaining to the University. </a:t>
            </a:r>
          </a:p>
          <a:p>
            <a:r>
              <a:rPr lang="en-US" dirty="0" smtClean="0"/>
              <a:t>If a problem, think strategically how to handle or rectify the situation. </a:t>
            </a:r>
          </a:p>
          <a:p>
            <a:pPr lvl="1"/>
            <a:r>
              <a:rPr lang="en-US" dirty="0" smtClean="0"/>
              <a:t>Utilize PR personnel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4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Ubiquity of Social Media</a:t>
            </a:r>
          </a:p>
          <a:p>
            <a:pPr lvl="1"/>
            <a:r>
              <a:rPr lang="en-US" sz="2600" dirty="0" smtClean="0"/>
              <a:t>2018 PEW survey: 79% Americans use social media regularly; 85% attorneys use social media for advertising </a:t>
            </a:r>
          </a:p>
          <a:p>
            <a:pPr lvl="1"/>
            <a:r>
              <a:rPr lang="en-US" sz="2600" dirty="0" smtClean="0"/>
              <a:t>TX Lawyers Facebook Group is largest voluntary bar association in TX</a:t>
            </a:r>
          </a:p>
          <a:p>
            <a:r>
              <a:rPr lang="en-US" dirty="0" smtClean="0"/>
              <a:t>Social Media and the 24/7 News Cycle</a:t>
            </a:r>
          </a:p>
          <a:p>
            <a:pPr lvl="1"/>
            <a:r>
              <a:rPr lang="en-US" sz="2600" dirty="0" smtClean="0"/>
              <a:t>Encourages people to react to news cycle and generates viral stories that drive news cycle</a:t>
            </a:r>
          </a:p>
          <a:p>
            <a:pPr lvl="1"/>
            <a:r>
              <a:rPr lang="en-US" sz="2600" dirty="0" smtClean="0"/>
              <a:t>Ill-advised tweets and videos / photos of attorneys behaving badly draw news coverage</a:t>
            </a:r>
          </a:p>
          <a:p>
            <a:r>
              <a:rPr lang="en-US" dirty="0" smtClean="0"/>
              <a:t>Informality of Social Media and Rapidity of News Cycle creates pitfalls for lawyers</a:t>
            </a:r>
          </a:p>
        </p:txBody>
      </p:sp>
    </p:spTree>
    <p:extLst>
      <p:ext uri="{BB962C8B-B14F-4D97-AF65-F5344CB8AC3E}">
        <p14:creationId xmlns:p14="http://schemas.microsoft.com/office/powerpoint/2010/main" val="2708291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Seeking Assistance from Other Attorneys Via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Social media offers attorneys an opportunity to connect with each other to discuss legal issues, but discussing certain topics could run afoul of the Rules of Professional Conduct.</a:t>
            </a:r>
          </a:p>
          <a:p>
            <a:r>
              <a:rPr lang="en-US" dirty="0" smtClean="0"/>
              <a:t>Example</a:t>
            </a:r>
          </a:p>
          <a:p>
            <a:pPr lvl="1"/>
            <a:r>
              <a:rPr lang="en-US" dirty="0" smtClean="0"/>
              <a:t>Facebook group of Texas attorneys is made up of approximately eleven percent of Texas bar</a:t>
            </a:r>
          </a:p>
          <a:p>
            <a:pPr lvl="1"/>
            <a:r>
              <a:rPr lang="en-US" dirty="0" smtClean="0"/>
              <a:t>The Texas Disciplinary Board found attorneys could use the group for informal lawyer-to-lawyer consultations, but must honor their duty of confidentiality to clients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585"/>
            <a:ext cx="8229600" cy="1143000"/>
          </a:xfrm>
        </p:spPr>
        <p:txBody>
          <a:bodyPr/>
          <a:lstStyle/>
          <a:p>
            <a:r>
              <a:rPr lang="en-US" dirty="0" smtClean="0"/>
              <a:t>The Best Laid Plans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7072"/>
            <a:ext cx="8229600" cy="4809091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hink before friending students/faculty, especially those who have brought suit against the college or university.</a:t>
            </a:r>
          </a:p>
          <a:p>
            <a:r>
              <a:rPr lang="en-US" dirty="0" smtClean="0"/>
              <a:t>Be prepared to inform faculty about the appropriateness of friending students. </a:t>
            </a:r>
          </a:p>
          <a:p>
            <a:r>
              <a:rPr lang="en-US" dirty="0"/>
              <a:t>Do not create fake social media profiles (or instruct others to do so)!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76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Best Laid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0962"/>
            <a:ext cx="8229600" cy="4725202"/>
          </a:xfrm>
        </p:spPr>
        <p:txBody>
          <a:bodyPr/>
          <a:lstStyle/>
          <a:p>
            <a:r>
              <a:rPr lang="en-US" dirty="0" smtClean="0"/>
              <a:t>Be vigilant in verifying news that is disseminated and take reasoned approach to combatting fake news.</a:t>
            </a:r>
          </a:p>
          <a:p>
            <a:r>
              <a:rPr lang="en-US" dirty="0" smtClean="0"/>
              <a:t> Consider whether you have a proper procedure in place for implementing a litigation hold, if needed to preserve social media content.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Best Laid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684"/>
            <a:ext cx="8229600" cy="4817480"/>
          </a:xfrm>
        </p:spPr>
        <p:txBody>
          <a:bodyPr>
            <a:noAutofit/>
          </a:bodyPr>
          <a:lstStyle/>
          <a:p>
            <a:r>
              <a:rPr lang="en-US" sz="2800" dirty="0"/>
              <a:t>Utilizing social media to connect with other attorneys to confront a legal issue could greatly benefit a University, but attorneys taking advantage of these platforms should use extreme caution not to breach their duty of confidentiality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/>
              <a:t>Remain cautious of information or advice received on any online platform, even if it is coming from another attorney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/>
              <a:t>Do not disclose any information that might identify your client or their legal issues.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7385"/>
            <a:ext cx="8229600" cy="1143000"/>
          </a:xfrm>
        </p:spPr>
        <p:txBody>
          <a:bodyPr/>
          <a:lstStyle/>
          <a:p>
            <a:r>
              <a:rPr lang="en-US" smtClean="0"/>
              <a:t>Confidentiality in Social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9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Confidentiality in 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ABA Model Rule 1.6(a) </a:t>
            </a:r>
          </a:p>
          <a:p>
            <a:pPr lvl="1"/>
            <a:r>
              <a:rPr lang="en-US" dirty="0" smtClean="0"/>
              <a:t>Generally prohibits </a:t>
            </a:r>
            <a:r>
              <a:rPr lang="en-US" dirty="0"/>
              <a:t>lawyers from revealing </a:t>
            </a:r>
            <a:r>
              <a:rPr lang="en-US" dirty="0" smtClean="0"/>
              <a:t>any information relating </a:t>
            </a:r>
            <a:r>
              <a:rPr lang="en-US" dirty="0"/>
              <a:t>to an ongoing representation without </a:t>
            </a:r>
            <a:r>
              <a:rPr lang="en-US" dirty="0" smtClean="0"/>
              <a:t>client’s informed consent</a:t>
            </a:r>
          </a:p>
          <a:p>
            <a:pPr lvl="1"/>
            <a:r>
              <a:rPr lang="en-US" dirty="0" smtClean="0"/>
              <a:t>Even identity of clients is off limits</a:t>
            </a:r>
          </a:p>
          <a:p>
            <a:r>
              <a:rPr lang="en-US" dirty="0" smtClean="0"/>
              <a:t>ABA Formal Opinion 480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norm of attorney-client confidentiality “is essential to the attorney-client relationship”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3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Confidentiality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Impulsive and Thoughtless conduct</a:t>
            </a:r>
          </a:p>
          <a:p>
            <a:pPr lvl="1"/>
            <a:r>
              <a:rPr lang="en-US" dirty="0" smtClean="0"/>
              <a:t>Social media plays into human tendency to show off to attract attention</a:t>
            </a:r>
          </a:p>
          <a:p>
            <a:pPr lvl="1"/>
            <a:r>
              <a:rPr lang="en-US" dirty="0" smtClean="0"/>
              <a:t>AUSA disbarred for </a:t>
            </a:r>
            <a:r>
              <a:rPr lang="en-US" dirty="0"/>
              <a:t>pseudonymously posting hundreds of comments about </a:t>
            </a:r>
            <a:r>
              <a:rPr lang="en-US" dirty="0" smtClean="0"/>
              <a:t>ongoing cases on website of newspaper</a:t>
            </a:r>
          </a:p>
          <a:p>
            <a:pPr lvl="1"/>
            <a:r>
              <a:rPr lang="en-US" dirty="0" smtClean="0"/>
              <a:t>Assistant public defender suspended for blogging about the clients she was defending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6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Confidentiality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Public Availability Not an Excuse</a:t>
            </a:r>
          </a:p>
          <a:p>
            <a:pPr lvl="1"/>
            <a:r>
              <a:rPr lang="en-US" dirty="0" smtClean="0"/>
              <a:t>Rule 1.6(a): Ongoing Representations</a:t>
            </a:r>
          </a:p>
          <a:p>
            <a:pPr lvl="2"/>
            <a:r>
              <a:rPr lang="en-US" dirty="0" smtClean="0"/>
              <a:t>Disclosure of any info relating to client rep. regardless of public availability (even identity of client!) requires informed consent</a:t>
            </a:r>
          </a:p>
          <a:p>
            <a:pPr lvl="1"/>
            <a:r>
              <a:rPr lang="en-US" dirty="0" smtClean="0"/>
              <a:t>Rule 1.9(c): Past Representations</a:t>
            </a:r>
          </a:p>
          <a:p>
            <a:pPr lvl="2"/>
            <a:r>
              <a:rPr lang="en-US" i="1" dirty="0" smtClean="0"/>
              <a:t>Use </a:t>
            </a:r>
            <a:r>
              <a:rPr lang="en-US" dirty="0" smtClean="0"/>
              <a:t>of information allowed even if use disadvantages former client. </a:t>
            </a:r>
            <a:r>
              <a:rPr lang="en-US" b="1" dirty="0" smtClean="0"/>
              <a:t>BUT</a:t>
            </a:r>
          </a:p>
          <a:p>
            <a:pPr lvl="2"/>
            <a:r>
              <a:rPr lang="en-US" i="1" dirty="0" smtClean="0"/>
              <a:t>Revelation</a:t>
            </a:r>
            <a:r>
              <a:rPr lang="en-US" dirty="0" smtClean="0"/>
              <a:t> of information relating to past representations is subject to same restrictions as Rule 1.6. I.e., Informed Consent required.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0634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4831"/>
            <a:ext cx="8229600" cy="1143000"/>
          </a:xfrm>
        </p:spPr>
        <p:txBody>
          <a:bodyPr/>
          <a:lstStyle/>
          <a:p>
            <a:r>
              <a:rPr lang="en-US" smtClean="0"/>
              <a:t>Marketing Pitfalls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18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 Pitfalls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False Statements of Law or Fact</a:t>
            </a:r>
          </a:p>
          <a:p>
            <a:pPr lvl="1"/>
            <a:r>
              <a:rPr lang="en-US" dirty="0" smtClean="0"/>
              <a:t>Rule 4.1(a) prohibits “</a:t>
            </a:r>
            <a:r>
              <a:rPr lang="en-US" dirty="0" err="1" smtClean="0"/>
              <a:t>mak</a:t>
            </a:r>
            <a:r>
              <a:rPr lang="en-US" dirty="0" smtClean="0"/>
              <a:t>[</a:t>
            </a:r>
            <a:r>
              <a:rPr lang="en-US" dirty="0" err="1" smtClean="0"/>
              <a:t>ing</a:t>
            </a:r>
            <a:r>
              <a:rPr lang="en-US" dirty="0" smtClean="0"/>
              <a:t>] a false statement of material fact or law to a third person”</a:t>
            </a:r>
          </a:p>
          <a:p>
            <a:pPr lvl="2"/>
            <a:r>
              <a:rPr lang="en-US" dirty="0" smtClean="0"/>
              <a:t>Keep website and blog posts up to date; remove if no longer accurate / not good law</a:t>
            </a:r>
          </a:p>
          <a:p>
            <a:pPr lvl="1"/>
            <a:r>
              <a:rPr lang="en-US" dirty="0" smtClean="0"/>
              <a:t>Rule 7.1 prohibits misleading communications about specialization or that creates unjustified expectations</a:t>
            </a:r>
          </a:p>
          <a:p>
            <a:pPr lvl="2"/>
            <a:r>
              <a:rPr lang="en-US" dirty="0" smtClean="0"/>
              <a:t>Advertisements should contain appropriate disclaimers or qualifying statements</a:t>
            </a:r>
          </a:p>
          <a:p>
            <a:pPr lvl="2"/>
            <a:r>
              <a:rPr lang="en-US" dirty="0" smtClean="0"/>
              <a:t>Be wary of identifying or allowing others to identify “skills” or “specialties” on LinkedIn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8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1572</Words>
  <Application>Microsoft Office PowerPoint</Application>
  <PresentationFormat>On-screen Show (4:3)</PresentationFormat>
  <Paragraphs>139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Ethics in the World of Social Media Communications</vt:lpstr>
      <vt:lpstr>Outline</vt:lpstr>
      <vt:lpstr>Introduction</vt:lpstr>
      <vt:lpstr>Confidentiality in Social Media</vt:lpstr>
      <vt:lpstr>Confidentiality in Social Media</vt:lpstr>
      <vt:lpstr>Confidentiality (cont.)</vt:lpstr>
      <vt:lpstr>Confidentiality (cont.)</vt:lpstr>
      <vt:lpstr>Marketing Pitfalls</vt:lpstr>
      <vt:lpstr>Marketing Pitfalls</vt:lpstr>
      <vt:lpstr>Marketing Pitfalls (cont.)</vt:lpstr>
      <vt:lpstr>To Friend or Not to Friend</vt:lpstr>
      <vt:lpstr>Friending a Judge an #EthicsFail?</vt:lpstr>
      <vt:lpstr>Friend Requests and Attorney Ethics</vt:lpstr>
      <vt:lpstr>Potential Liability for Inappropriate Friending/Communication</vt:lpstr>
      <vt:lpstr>Potential Liability for Inappropriate Friending/Communication</vt:lpstr>
      <vt:lpstr>Fake Profiles: Why they are Never a Good Idea </vt:lpstr>
      <vt:lpstr>Fake Social Media Profiles</vt:lpstr>
      <vt:lpstr>Fake News: Recognize it and Think Before you Share</vt:lpstr>
      <vt:lpstr>Recognizing “Fake News”</vt:lpstr>
      <vt:lpstr>Fake News</vt:lpstr>
      <vt:lpstr>Can/Should Attorneys Recommend Clients “Clean Up”  Social Media Accounts?</vt:lpstr>
      <vt:lpstr>“Cleaning Up” Social Media</vt:lpstr>
      <vt:lpstr>“Cleaning Up” Social Media</vt:lpstr>
      <vt:lpstr>What could a social media blunder or outburst mean for an attorney’s reputation?</vt:lpstr>
      <vt:lpstr>Maintaining an Upstanding Reputation</vt:lpstr>
      <vt:lpstr>Emojis, Emoitcons, and Hashtags</vt:lpstr>
      <vt:lpstr>Emojis, Emoitcons, and Hashtags</vt:lpstr>
      <vt:lpstr>Tweets Gone Bad</vt:lpstr>
      <vt:lpstr>Tweets Gone Bad</vt:lpstr>
      <vt:lpstr>Seeking Assistance from Other Attorneys Via Social Media</vt:lpstr>
      <vt:lpstr>The Best Laid Plans …</vt:lpstr>
      <vt:lpstr>The Best Laid Plans</vt:lpstr>
      <vt:lpstr>The Best Laid Plans</vt:lpstr>
    </vt:vector>
  </TitlesOfParts>
  <Company>Sarah Hoctor Graphics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Hoctor</dc:creator>
  <cp:lastModifiedBy>Bilus, Alexander R.</cp:lastModifiedBy>
  <cp:revision>26</cp:revision>
  <dcterms:created xsi:type="dcterms:W3CDTF">2016-05-03T15:27:36Z</dcterms:created>
  <dcterms:modified xsi:type="dcterms:W3CDTF">2019-06-17T13:32:15Z</dcterms:modified>
</cp:coreProperties>
</file>