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8" r:id="rId2"/>
  </p:sldMasterIdLst>
  <p:notesMasterIdLst>
    <p:notesMasterId r:id="rId31"/>
  </p:notesMasterIdLst>
  <p:sldIdLst>
    <p:sldId id="256" r:id="rId3"/>
    <p:sldId id="285" r:id="rId4"/>
    <p:sldId id="257" r:id="rId5"/>
    <p:sldId id="259" r:id="rId6"/>
    <p:sldId id="295" r:id="rId7"/>
    <p:sldId id="296" r:id="rId8"/>
    <p:sldId id="278" r:id="rId9"/>
    <p:sldId id="258" r:id="rId10"/>
    <p:sldId id="260" r:id="rId11"/>
    <p:sldId id="279" r:id="rId12"/>
    <p:sldId id="280" r:id="rId13"/>
    <p:sldId id="281" r:id="rId14"/>
    <p:sldId id="282" r:id="rId15"/>
    <p:sldId id="275" r:id="rId16"/>
    <p:sldId id="283" r:id="rId17"/>
    <p:sldId id="261" r:id="rId18"/>
    <p:sldId id="284" r:id="rId19"/>
    <p:sldId id="286" r:id="rId20"/>
    <p:sldId id="264" r:id="rId21"/>
    <p:sldId id="274" r:id="rId22"/>
    <p:sldId id="265" r:id="rId23"/>
    <p:sldId id="287" r:id="rId24"/>
    <p:sldId id="272" r:id="rId25"/>
    <p:sldId id="288" r:id="rId26"/>
    <p:sldId id="273" r:id="rId27"/>
    <p:sldId id="289" r:id="rId28"/>
    <p:sldId id="294" r:id="rId29"/>
    <p:sldId id="293"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4AF50"/>
    <a:srgbClr val="DAE5E7"/>
    <a:srgbClr val="3A2409"/>
    <a:srgbClr val="372208"/>
    <a:srgbClr val="331F0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666" autoAdjust="0"/>
    <p:restoredTop sz="74149"/>
  </p:normalViewPr>
  <p:slideViewPr>
    <p:cSldViewPr snapToGrid="0" snapToObjects="1">
      <p:cViewPr>
        <p:scale>
          <a:sx n="100" d="100"/>
          <a:sy n="100" d="100"/>
        </p:scale>
        <p:origin x="394" y="19"/>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ADA lawsuits (excluding employee lawsuits)</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layout>
                <c:manualLayout>
                  <c:x val="-9.6493494316486725E-2"/>
                  <c:y val="-5.642822576436975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2D42-4640-BAD4-73ED4F5D7638}"/>
                </c:ext>
              </c:extLst>
            </c:dLbl>
            <c:dLbl>
              <c:idx val="1"/>
              <c:layout>
                <c:manualLayout>
                  <c:x val="-0.11241771517264416"/>
                  <c:y val="-5.442197780308234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D42-4640-BAD4-73ED4F5D7638}"/>
                </c:ext>
              </c:extLst>
            </c:dLbl>
            <c:dLbl>
              <c:idx val="3"/>
              <c:layout>
                <c:manualLayout>
                  <c:x val="-0.11519558120306519"/>
                  <c:y val="-4.836987587710804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D42-4640-BAD4-73ED4F5D7638}"/>
                </c:ext>
              </c:extLst>
            </c:dLbl>
            <c:dLbl>
              <c:idx val="4"/>
              <c:layout>
                <c:manualLayout>
                  <c:x val="-9.4166000897350096E-4"/>
                  <c:y val="6.235952392355385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D42-4640-BAD4-73ED4F5D7638}"/>
                </c:ext>
              </c:extLst>
            </c:dLbl>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2014</c:v>
                </c:pt>
                <c:pt idx="1">
                  <c:v>2015</c:v>
                </c:pt>
                <c:pt idx="2">
                  <c:v>2016</c:v>
                </c:pt>
                <c:pt idx="3">
                  <c:v>2017</c:v>
                </c:pt>
                <c:pt idx="4">
                  <c:v>2018</c:v>
                </c:pt>
              </c:numCache>
            </c:numRef>
          </c:cat>
          <c:val>
            <c:numRef>
              <c:f>Sheet1!$B$2:$B$6</c:f>
              <c:numCache>
                <c:formatCode>#,##0</c:formatCode>
                <c:ptCount val="5"/>
                <c:pt idx="0">
                  <c:v>4432</c:v>
                </c:pt>
                <c:pt idx="1">
                  <c:v>5156</c:v>
                </c:pt>
                <c:pt idx="2">
                  <c:v>7096</c:v>
                </c:pt>
                <c:pt idx="3">
                  <c:v>8003</c:v>
                </c:pt>
                <c:pt idx="4">
                  <c:v>9990</c:v>
                </c:pt>
              </c:numCache>
            </c:numRef>
          </c:val>
          <c:smooth val="0"/>
          <c:extLst>
            <c:ext xmlns:c16="http://schemas.microsoft.com/office/drawing/2014/chart" uri="{C3380CC4-5D6E-409C-BE32-E72D297353CC}">
              <c16:uniqueId val="{00000003-2D42-4640-BAD4-73ED4F5D7638}"/>
            </c:ext>
          </c:extLst>
        </c:ser>
        <c:ser>
          <c:idx val="1"/>
          <c:order val="1"/>
          <c:tx>
            <c:strRef>
              <c:f>Sheet1!$C$1</c:f>
              <c:strCache>
                <c:ptCount val="1"/>
                <c:pt idx="0">
                  <c:v>ERISA lawsuits</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1"/>
              <c:tx>
                <c:rich>
                  <a:bodyPr/>
                  <a:lstStyle/>
                  <a:p>
                    <a:fld id="{66D246C7-A1F7-448F-A55A-A9782CAD02C0}" type="VALUE">
                      <a:rPr lang="en-US" smtClean="0"/>
                      <a:pPr/>
                      <a:t>[VALUE]</a:t>
                    </a:fld>
                    <a:endParaRPr lang="en-US"/>
                  </a:p>
                </c:rich>
              </c:tx>
              <c:dLblPos val="b"/>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2D42-4640-BAD4-73ED4F5D7638}"/>
                </c:ext>
              </c:extLst>
            </c:dLbl>
            <c:dLbl>
              <c:idx val="2"/>
              <c:layout>
                <c:manualLayout>
                  <c:x val="-5.5160261203716046E-2"/>
                  <c:y val="5.94545149990862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2D42-4640-BAD4-73ED4F5D7638}"/>
                </c:ext>
              </c:extLst>
            </c:dLbl>
            <c:dLbl>
              <c:idx val="3"/>
              <c:layout>
                <c:manualLayout>
                  <c:x val="-6.1020997375328082E-2"/>
                  <c:y val="4.534383202099737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D42-4640-BAD4-73ED4F5D7638}"/>
                </c:ext>
              </c:extLst>
            </c:dLbl>
            <c:spPr>
              <a:noFill/>
              <a:ln>
                <a:noFill/>
              </a:ln>
              <a:effectLst/>
            </c:spPr>
            <c:txPr>
              <a:bodyPr rot="0" spcFirstLastPara="1" vertOverflow="overflow" horzOverflow="overflow" vert="horz" wrap="square" lIns="38100" tIns="19050" rIns="38100" bIns="19050" anchor="t" anchorCtr="1">
                <a:spAutoFit/>
              </a:bodyPr>
              <a:lstStyle/>
              <a:p>
                <a:pPr>
                  <a:defRPr sz="22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a:noFill/>
                  <a:ln>
                    <a:noFill/>
                  </a:ln>
                </c15:spPr>
                <c15:showLeaderLines val="0"/>
              </c:ext>
            </c:extLst>
          </c:dLbls>
          <c:cat>
            <c:numRef>
              <c:f>Sheet1!$A$2:$A$6</c:f>
              <c:numCache>
                <c:formatCode>General</c:formatCode>
                <c:ptCount val="5"/>
                <c:pt idx="0">
                  <c:v>2014</c:v>
                </c:pt>
                <c:pt idx="1">
                  <c:v>2015</c:v>
                </c:pt>
                <c:pt idx="2">
                  <c:v>2016</c:v>
                </c:pt>
                <c:pt idx="3">
                  <c:v>2017</c:v>
                </c:pt>
                <c:pt idx="4">
                  <c:v>2018</c:v>
                </c:pt>
              </c:numCache>
            </c:numRef>
          </c:cat>
          <c:val>
            <c:numRef>
              <c:f>Sheet1!$C$2:$C$6</c:f>
              <c:numCache>
                <c:formatCode>#,##0</c:formatCode>
                <c:ptCount val="5"/>
                <c:pt idx="0">
                  <c:v>7191</c:v>
                </c:pt>
                <c:pt idx="1">
                  <c:v>7228</c:v>
                </c:pt>
                <c:pt idx="2">
                  <c:v>6831</c:v>
                </c:pt>
                <c:pt idx="3">
                  <c:v>6632</c:v>
                </c:pt>
                <c:pt idx="4">
                  <c:v>6705</c:v>
                </c:pt>
              </c:numCache>
            </c:numRef>
          </c:val>
          <c:smooth val="0"/>
          <c:extLst>
            <c:ext xmlns:c16="http://schemas.microsoft.com/office/drawing/2014/chart" uri="{C3380CC4-5D6E-409C-BE32-E72D297353CC}">
              <c16:uniqueId val="{00000006-2D42-4640-BAD4-73ED4F5D7638}"/>
            </c:ext>
          </c:extLst>
        </c:ser>
        <c:ser>
          <c:idx val="2"/>
          <c:order val="2"/>
          <c:tx>
            <c:strRef>
              <c:f>Sheet1!$D$1</c:f>
              <c:strCache>
                <c:ptCount val="1"/>
                <c:pt idx="0">
                  <c:v>Column1</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numRef>
              <c:f>Sheet1!$A$2:$A$6</c:f>
              <c:numCache>
                <c:formatCode>General</c:formatCode>
                <c:ptCount val="5"/>
                <c:pt idx="0">
                  <c:v>2014</c:v>
                </c:pt>
                <c:pt idx="1">
                  <c:v>2015</c:v>
                </c:pt>
                <c:pt idx="2">
                  <c:v>2016</c:v>
                </c:pt>
                <c:pt idx="3">
                  <c:v>2017</c:v>
                </c:pt>
                <c:pt idx="4">
                  <c:v>2018</c:v>
                </c:pt>
              </c:numCache>
            </c:numRef>
          </c:cat>
          <c:val>
            <c:numRef>
              <c:f>Sheet1!$D$2:$D$6</c:f>
              <c:numCache>
                <c:formatCode>General</c:formatCode>
                <c:ptCount val="5"/>
              </c:numCache>
            </c:numRef>
          </c:val>
          <c:smooth val="0"/>
          <c:extLst>
            <c:ext xmlns:c16="http://schemas.microsoft.com/office/drawing/2014/chart" uri="{C3380CC4-5D6E-409C-BE32-E72D297353CC}">
              <c16:uniqueId val="{00000007-2D42-4640-BAD4-73ED4F5D7638}"/>
            </c:ext>
          </c:extLst>
        </c:ser>
        <c:dLbls>
          <c:showLegendKey val="0"/>
          <c:showVal val="0"/>
          <c:showCatName val="0"/>
          <c:showSerName val="0"/>
          <c:showPercent val="0"/>
          <c:showBubbleSize val="0"/>
        </c:dLbls>
        <c:marker val="1"/>
        <c:smooth val="0"/>
        <c:axId val="579360448"/>
        <c:axId val="579355528"/>
      </c:lineChart>
      <c:catAx>
        <c:axId val="579360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79355528"/>
        <c:crosses val="autoZero"/>
        <c:auto val="1"/>
        <c:lblAlgn val="ctr"/>
        <c:lblOffset val="100"/>
        <c:noMultiLvlLbl val="0"/>
      </c:catAx>
      <c:valAx>
        <c:axId val="579355528"/>
        <c:scaling>
          <c:orientation val="minMax"/>
          <c:max val="10000"/>
          <c:min val="4000"/>
        </c:scaling>
        <c:delete val="0"/>
        <c:axPos val="l"/>
        <c:majorGridlines>
          <c:spPr>
            <a:ln w="6350"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2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579360448"/>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2000" b="0" i="0" u="none" strike="noStrike" kern="1200" baseline="0">
                <a:solidFill>
                  <a:schemeClr val="tx1">
                    <a:lumMod val="65000"/>
                    <a:lumOff val="35000"/>
                  </a:schemeClr>
                </a:solidFill>
                <a:latin typeface="Arial" panose="020B0604020202020204" pitchFamily="34" charset="0"/>
                <a:ea typeface="Segoe UI Black" panose="020B0A02040204020203" pitchFamily="34" charset="0"/>
                <a:cs typeface="Arial" panose="020B0604020202020204" pitchFamily="34" charset="0"/>
              </a:defRPr>
            </a:pPr>
            <a:endParaRPr lang="en-US"/>
          </a:p>
        </c:txPr>
      </c:legendEntry>
      <c:legendEntry>
        <c:idx val="1"/>
        <c:txPr>
          <a:bodyPr rot="0" spcFirstLastPara="1" vertOverflow="ellipsis" vert="horz" wrap="square" anchor="ctr" anchorCtr="1"/>
          <a:lstStyle/>
          <a:p>
            <a:pPr>
              <a:defRPr sz="2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Entry>
      <c:legendEntry>
        <c:idx val="2"/>
        <c:delete val="1"/>
      </c:legendEntry>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7B39BFD-3AD3-4C64-9EF4-1E2D7719045D}"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F6168B7E-7840-4BFE-B7E6-F47221ECC1A5}">
      <dgm:prSet phldrT="[Text]"/>
      <dgm:spPr/>
      <dgm:t>
        <a:bodyPr/>
        <a:lstStyle/>
        <a:p>
          <a:r>
            <a:rPr lang="en-US" dirty="0"/>
            <a:t>California</a:t>
          </a:r>
        </a:p>
      </dgm:t>
    </dgm:pt>
    <dgm:pt modelId="{40D434A4-B6CD-41AE-80A2-21843FDD6D7F}" type="parTrans" cxnId="{EB82ADCE-D4FF-4317-B080-BB24FFA37980}">
      <dgm:prSet/>
      <dgm:spPr/>
      <dgm:t>
        <a:bodyPr/>
        <a:lstStyle/>
        <a:p>
          <a:endParaRPr lang="en-US"/>
        </a:p>
      </dgm:t>
    </dgm:pt>
    <dgm:pt modelId="{CA5E15CE-2407-4165-92A3-889E226148FA}" type="sibTrans" cxnId="{EB82ADCE-D4FF-4317-B080-BB24FFA37980}">
      <dgm:prSet/>
      <dgm:spPr/>
      <dgm:t>
        <a:bodyPr/>
        <a:lstStyle/>
        <a:p>
          <a:endParaRPr lang="en-US"/>
        </a:p>
      </dgm:t>
    </dgm:pt>
    <dgm:pt modelId="{1C8D52E5-C51D-42D4-B57D-4A46FF51CC7B}">
      <dgm:prSet phldrT="[Text]"/>
      <dgm:spPr/>
      <dgm:t>
        <a:bodyPr/>
        <a:lstStyle/>
        <a:p>
          <a:r>
            <a:rPr lang="en-US" u="sng" dirty="0">
              <a:latin typeface="Arial" panose="020B0604020202020204" pitchFamily="34" charset="0"/>
              <a:cs typeface="Arial" panose="020B0604020202020204" pitchFamily="34" charset="0"/>
            </a:rPr>
            <a:t>Unruh Act</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$4,000 </a:t>
          </a:r>
          <a:r>
            <a:rPr lang="en-US" dirty="0">
              <a:latin typeface="Arial" panose="020B0604020202020204" pitchFamily="34" charset="0"/>
              <a:cs typeface="Arial" panose="020B0604020202020204" pitchFamily="34" charset="0"/>
            </a:rPr>
            <a:t>per Violation Penalty</a:t>
          </a:r>
          <a:endParaRPr lang="en-US" dirty="0"/>
        </a:p>
      </dgm:t>
    </dgm:pt>
    <dgm:pt modelId="{F9BD037F-CEDF-45CA-8B05-038982CA335A}" type="parTrans" cxnId="{B223F7DD-BF04-4928-A835-12257268543E}">
      <dgm:prSet/>
      <dgm:spPr/>
      <dgm:t>
        <a:bodyPr/>
        <a:lstStyle/>
        <a:p>
          <a:endParaRPr lang="en-US"/>
        </a:p>
      </dgm:t>
    </dgm:pt>
    <dgm:pt modelId="{59D87A09-58AC-4C5C-B198-409111C15278}" type="sibTrans" cxnId="{B223F7DD-BF04-4928-A835-12257268543E}">
      <dgm:prSet/>
      <dgm:spPr/>
      <dgm:t>
        <a:bodyPr/>
        <a:lstStyle/>
        <a:p>
          <a:endParaRPr lang="en-US"/>
        </a:p>
      </dgm:t>
    </dgm:pt>
    <dgm:pt modelId="{844B703F-8CA2-489D-8EF8-DA6ECC531D55}">
      <dgm:prSet phldrT="[Text]"/>
      <dgm:spPr/>
      <dgm:t>
        <a:bodyPr/>
        <a:lstStyle/>
        <a:p>
          <a:r>
            <a:rPr lang="en-US" u="sng" dirty="0">
              <a:latin typeface="Arial" panose="020B0604020202020204" pitchFamily="34" charset="0"/>
              <a:cs typeface="Arial" panose="020B0604020202020204" pitchFamily="34" charset="0"/>
            </a:rPr>
            <a:t>Disabled Persons Act</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$1,000 </a:t>
          </a:r>
          <a:r>
            <a:rPr lang="en-US" dirty="0">
              <a:latin typeface="Arial" panose="020B0604020202020204" pitchFamily="34" charset="0"/>
              <a:cs typeface="Arial" panose="020B0604020202020204" pitchFamily="34" charset="0"/>
            </a:rPr>
            <a:t>per Violation Penalty</a:t>
          </a:r>
          <a:endParaRPr lang="en-US" dirty="0"/>
        </a:p>
      </dgm:t>
    </dgm:pt>
    <dgm:pt modelId="{A63CAF71-A1CE-45EE-BA3B-2108B4E93E40}" type="parTrans" cxnId="{605B3412-D858-4823-B734-8D7E31FF4EDF}">
      <dgm:prSet/>
      <dgm:spPr/>
      <dgm:t>
        <a:bodyPr/>
        <a:lstStyle/>
        <a:p>
          <a:endParaRPr lang="en-US"/>
        </a:p>
      </dgm:t>
    </dgm:pt>
    <dgm:pt modelId="{1559BF30-204A-4F0A-ACCD-7A98F3DE9848}" type="sibTrans" cxnId="{605B3412-D858-4823-B734-8D7E31FF4EDF}">
      <dgm:prSet/>
      <dgm:spPr/>
      <dgm:t>
        <a:bodyPr/>
        <a:lstStyle/>
        <a:p>
          <a:endParaRPr lang="en-US"/>
        </a:p>
      </dgm:t>
    </dgm:pt>
    <dgm:pt modelId="{DC82938F-CC87-41C1-AA3C-5CB9E87DDF5A}">
      <dgm:prSet phldrT="[Text]"/>
      <dgm:spPr/>
      <dgm:t>
        <a:bodyPr/>
        <a:lstStyle/>
        <a:p>
          <a:r>
            <a:rPr lang="en-US" dirty="0"/>
            <a:t>New York</a:t>
          </a:r>
        </a:p>
      </dgm:t>
    </dgm:pt>
    <dgm:pt modelId="{19C44AD1-D18E-4360-9AD3-6BC6753FA81E}" type="parTrans" cxnId="{FDD061D7-01B9-42B0-A0BF-0F2ED87EE0A3}">
      <dgm:prSet/>
      <dgm:spPr/>
      <dgm:t>
        <a:bodyPr/>
        <a:lstStyle/>
        <a:p>
          <a:endParaRPr lang="en-US"/>
        </a:p>
      </dgm:t>
    </dgm:pt>
    <dgm:pt modelId="{3A3AEDBA-C1F5-4D19-95B2-D48620A33298}" type="sibTrans" cxnId="{FDD061D7-01B9-42B0-A0BF-0F2ED87EE0A3}">
      <dgm:prSet/>
      <dgm:spPr/>
      <dgm:t>
        <a:bodyPr/>
        <a:lstStyle/>
        <a:p>
          <a:endParaRPr lang="en-US"/>
        </a:p>
      </dgm:t>
    </dgm:pt>
    <dgm:pt modelId="{588A4BB5-599E-415D-A217-0C9EBF838996}">
      <dgm:prSet phldrT="[Text]"/>
      <dgm:spPr/>
      <dgm:t>
        <a:bodyPr/>
        <a:lstStyle/>
        <a:p>
          <a:r>
            <a:rPr lang="en-US" u="sng" dirty="0">
              <a:latin typeface="Arial" panose="020B0604020202020204" pitchFamily="34" charset="0"/>
              <a:cs typeface="Arial" panose="020B0604020202020204" pitchFamily="34" charset="0"/>
            </a:rPr>
            <a:t>Executive Law</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Compensatory Damages</a:t>
          </a:r>
          <a:endParaRPr lang="en-US" b="1" dirty="0"/>
        </a:p>
      </dgm:t>
    </dgm:pt>
    <dgm:pt modelId="{76E7FBB9-9580-4632-A773-F0400C412042}" type="parTrans" cxnId="{2A5077BC-5A3A-4A38-BF97-40AA68B07B74}">
      <dgm:prSet/>
      <dgm:spPr/>
      <dgm:t>
        <a:bodyPr/>
        <a:lstStyle/>
        <a:p>
          <a:endParaRPr lang="en-US"/>
        </a:p>
      </dgm:t>
    </dgm:pt>
    <dgm:pt modelId="{E184268C-1791-4AD7-8077-B3BAB8EB8324}" type="sibTrans" cxnId="{2A5077BC-5A3A-4A38-BF97-40AA68B07B74}">
      <dgm:prSet/>
      <dgm:spPr/>
      <dgm:t>
        <a:bodyPr/>
        <a:lstStyle/>
        <a:p>
          <a:endParaRPr lang="en-US"/>
        </a:p>
      </dgm:t>
    </dgm:pt>
    <dgm:pt modelId="{42B01E4B-BB0C-455E-9442-3293D687DFD4}">
      <dgm:prSet phldrT="[Text]"/>
      <dgm:spPr/>
      <dgm:t>
        <a:bodyPr/>
        <a:lstStyle/>
        <a:p>
          <a:r>
            <a:rPr lang="en-US" u="sng" dirty="0">
              <a:latin typeface="Arial" panose="020B0604020202020204" pitchFamily="34" charset="0"/>
              <a:cs typeface="Arial" panose="020B0604020202020204" pitchFamily="34" charset="0"/>
            </a:rPr>
            <a:t>Human               Rights Law</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$500 </a:t>
          </a:r>
          <a:r>
            <a:rPr lang="en-US" dirty="0">
              <a:latin typeface="Arial" panose="020B0604020202020204" pitchFamily="34" charset="0"/>
              <a:cs typeface="Arial" panose="020B0604020202020204" pitchFamily="34" charset="0"/>
            </a:rPr>
            <a:t>per lawsuit</a:t>
          </a:r>
          <a:endParaRPr lang="en-US" dirty="0"/>
        </a:p>
      </dgm:t>
    </dgm:pt>
    <dgm:pt modelId="{7011B8DA-2AEE-465E-A995-0F9EEF347D0A}" type="parTrans" cxnId="{6F476305-A04D-43C3-9EE2-AB85E575EAAF}">
      <dgm:prSet/>
      <dgm:spPr/>
      <dgm:t>
        <a:bodyPr/>
        <a:lstStyle/>
        <a:p>
          <a:endParaRPr lang="en-US"/>
        </a:p>
      </dgm:t>
    </dgm:pt>
    <dgm:pt modelId="{688CE8CE-CBA1-4583-955D-DEE84D015F72}" type="sibTrans" cxnId="{6F476305-A04D-43C3-9EE2-AB85E575EAAF}">
      <dgm:prSet/>
      <dgm:spPr/>
      <dgm:t>
        <a:bodyPr/>
        <a:lstStyle/>
        <a:p>
          <a:endParaRPr lang="en-US"/>
        </a:p>
      </dgm:t>
    </dgm:pt>
    <dgm:pt modelId="{DA143D3B-3E7A-4665-AE10-4D8DBCCAEFCB}" type="pres">
      <dgm:prSet presAssocID="{D7B39BFD-3AD3-4C64-9EF4-1E2D7719045D}" presName="diagram" presStyleCnt="0">
        <dgm:presLayoutVars>
          <dgm:chPref val="1"/>
          <dgm:dir/>
          <dgm:animOne val="branch"/>
          <dgm:animLvl val="lvl"/>
          <dgm:resizeHandles/>
        </dgm:presLayoutVars>
      </dgm:prSet>
      <dgm:spPr/>
      <dgm:t>
        <a:bodyPr/>
        <a:lstStyle/>
        <a:p>
          <a:endParaRPr lang="en-US"/>
        </a:p>
      </dgm:t>
    </dgm:pt>
    <dgm:pt modelId="{4B74E100-0215-4E1D-9FCD-10089BBC81FC}" type="pres">
      <dgm:prSet presAssocID="{F6168B7E-7840-4BFE-B7E6-F47221ECC1A5}" presName="root" presStyleCnt="0"/>
      <dgm:spPr/>
    </dgm:pt>
    <dgm:pt modelId="{5B9FB278-0FC1-407C-817A-326B95870051}" type="pres">
      <dgm:prSet presAssocID="{F6168B7E-7840-4BFE-B7E6-F47221ECC1A5}" presName="rootComposite" presStyleCnt="0"/>
      <dgm:spPr/>
    </dgm:pt>
    <dgm:pt modelId="{DC388169-F3B4-404B-B93A-4B73FA91D857}" type="pres">
      <dgm:prSet presAssocID="{F6168B7E-7840-4BFE-B7E6-F47221ECC1A5}" presName="rootText" presStyleLbl="node1" presStyleIdx="0" presStyleCnt="2"/>
      <dgm:spPr/>
      <dgm:t>
        <a:bodyPr/>
        <a:lstStyle/>
        <a:p>
          <a:endParaRPr lang="en-US"/>
        </a:p>
      </dgm:t>
    </dgm:pt>
    <dgm:pt modelId="{A1F16707-1BAB-4D8D-80A3-913DA4688CF6}" type="pres">
      <dgm:prSet presAssocID="{F6168B7E-7840-4BFE-B7E6-F47221ECC1A5}" presName="rootConnector" presStyleLbl="node1" presStyleIdx="0" presStyleCnt="2"/>
      <dgm:spPr/>
      <dgm:t>
        <a:bodyPr/>
        <a:lstStyle/>
        <a:p>
          <a:endParaRPr lang="en-US"/>
        </a:p>
      </dgm:t>
    </dgm:pt>
    <dgm:pt modelId="{56A9C4AB-6F31-4783-AEB0-E5C9627AE6ED}" type="pres">
      <dgm:prSet presAssocID="{F6168B7E-7840-4BFE-B7E6-F47221ECC1A5}" presName="childShape" presStyleCnt="0"/>
      <dgm:spPr/>
    </dgm:pt>
    <dgm:pt modelId="{3871C9E1-485B-466A-AFCF-301768328297}" type="pres">
      <dgm:prSet presAssocID="{F9BD037F-CEDF-45CA-8B05-038982CA335A}" presName="Name13" presStyleLbl="parChTrans1D2" presStyleIdx="0" presStyleCnt="4"/>
      <dgm:spPr/>
      <dgm:t>
        <a:bodyPr/>
        <a:lstStyle/>
        <a:p>
          <a:endParaRPr lang="en-US"/>
        </a:p>
      </dgm:t>
    </dgm:pt>
    <dgm:pt modelId="{66A06571-A189-476C-874B-2F28B8612362}" type="pres">
      <dgm:prSet presAssocID="{1C8D52E5-C51D-42D4-B57D-4A46FF51CC7B}" presName="childText" presStyleLbl="bgAcc1" presStyleIdx="0" presStyleCnt="4">
        <dgm:presLayoutVars>
          <dgm:bulletEnabled val="1"/>
        </dgm:presLayoutVars>
      </dgm:prSet>
      <dgm:spPr/>
      <dgm:t>
        <a:bodyPr/>
        <a:lstStyle/>
        <a:p>
          <a:endParaRPr lang="en-US"/>
        </a:p>
      </dgm:t>
    </dgm:pt>
    <dgm:pt modelId="{3E477A62-C394-43DC-B949-65E86BB6F516}" type="pres">
      <dgm:prSet presAssocID="{A63CAF71-A1CE-45EE-BA3B-2108B4E93E40}" presName="Name13" presStyleLbl="parChTrans1D2" presStyleIdx="1" presStyleCnt="4"/>
      <dgm:spPr/>
      <dgm:t>
        <a:bodyPr/>
        <a:lstStyle/>
        <a:p>
          <a:endParaRPr lang="en-US"/>
        </a:p>
      </dgm:t>
    </dgm:pt>
    <dgm:pt modelId="{4ABFBA70-B7CC-4D33-ACE1-9A0E977E1E61}" type="pres">
      <dgm:prSet presAssocID="{844B703F-8CA2-489D-8EF8-DA6ECC531D55}" presName="childText" presStyleLbl="bgAcc1" presStyleIdx="1" presStyleCnt="4">
        <dgm:presLayoutVars>
          <dgm:bulletEnabled val="1"/>
        </dgm:presLayoutVars>
      </dgm:prSet>
      <dgm:spPr/>
      <dgm:t>
        <a:bodyPr/>
        <a:lstStyle/>
        <a:p>
          <a:endParaRPr lang="en-US"/>
        </a:p>
      </dgm:t>
    </dgm:pt>
    <dgm:pt modelId="{A1321A79-439B-47CA-A833-7D01F600AC66}" type="pres">
      <dgm:prSet presAssocID="{DC82938F-CC87-41C1-AA3C-5CB9E87DDF5A}" presName="root" presStyleCnt="0"/>
      <dgm:spPr/>
    </dgm:pt>
    <dgm:pt modelId="{55A912BE-E381-4B53-9AA4-C8D73F4795DB}" type="pres">
      <dgm:prSet presAssocID="{DC82938F-CC87-41C1-AA3C-5CB9E87DDF5A}" presName="rootComposite" presStyleCnt="0"/>
      <dgm:spPr/>
    </dgm:pt>
    <dgm:pt modelId="{3E1821C6-BEF7-47A5-A922-4A43BE81EE99}" type="pres">
      <dgm:prSet presAssocID="{DC82938F-CC87-41C1-AA3C-5CB9E87DDF5A}" presName="rootText" presStyleLbl="node1" presStyleIdx="1" presStyleCnt="2"/>
      <dgm:spPr/>
      <dgm:t>
        <a:bodyPr/>
        <a:lstStyle/>
        <a:p>
          <a:endParaRPr lang="en-US"/>
        </a:p>
      </dgm:t>
    </dgm:pt>
    <dgm:pt modelId="{5327F8E4-07C7-4517-8692-A7C90307BE4B}" type="pres">
      <dgm:prSet presAssocID="{DC82938F-CC87-41C1-AA3C-5CB9E87DDF5A}" presName="rootConnector" presStyleLbl="node1" presStyleIdx="1" presStyleCnt="2"/>
      <dgm:spPr/>
      <dgm:t>
        <a:bodyPr/>
        <a:lstStyle/>
        <a:p>
          <a:endParaRPr lang="en-US"/>
        </a:p>
      </dgm:t>
    </dgm:pt>
    <dgm:pt modelId="{B1C69FAD-4BA6-4338-88D8-275022EB8C97}" type="pres">
      <dgm:prSet presAssocID="{DC82938F-CC87-41C1-AA3C-5CB9E87DDF5A}" presName="childShape" presStyleCnt="0"/>
      <dgm:spPr/>
    </dgm:pt>
    <dgm:pt modelId="{30E07D85-1571-4159-8ACA-DEEED84D1118}" type="pres">
      <dgm:prSet presAssocID="{76E7FBB9-9580-4632-A773-F0400C412042}" presName="Name13" presStyleLbl="parChTrans1D2" presStyleIdx="2" presStyleCnt="4"/>
      <dgm:spPr/>
      <dgm:t>
        <a:bodyPr/>
        <a:lstStyle/>
        <a:p>
          <a:endParaRPr lang="en-US"/>
        </a:p>
      </dgm:t>
    </dgm:pt>
    <dgm:pt modelId="{5BB80F3F-6903-4F47-B4A1-30C3F0C6D240}" type="pres">
      <dgm:prSet presAssocID="{588A4BB5-599E-415D-A217-0C9EBF838996}" presName="childText" presStyleLbl="bgAcc1" presStyleIdx="2" presStyleCnt="4">
        <dgm:presLayoutVars>
          <dgm:bulletEnabled val="1"/>
        </dgm:presLayoutVars>
      </dgm:prSet>
      <dgm:spPr/>
      <dgm:t>
        <a:bodyPr/>
        <a:lstStyle/>
        <a:p>
          <a:endParaRPr lang="en-US"/>
        </a:p>
      </dgm:t>
    </dgm:pt>
    <dgm:pt modelId="{C0C158B2-1143-4B4B-BE15-3FA2AC330C21}" type="pres">
      <dgm:prSet presAssocID="{7011B8DA-2AEE-465E-A995-0F9EEF347D0A}" presName="Name13" presStyleLbl="parChTrans1D2" presStyleIdx="3" presStyleCnt="4"/>
      <dgm:spPr/>
      <dgm:t>
        <a:bodyPr/>
        <a:lstStyle/>
        <a:p>
          <a:endParaRPr lang="en-US"/>
        </a:p>
      </dgm:t>
    </dgm:pt>
    <dgm:pt modelId="{FC893314-623F-4600-ABFF-1DD701A52CAC}" type="pres">
      <dgm:prSet presAssocID="{42B01E4B-BB0C-455E-9442-3293D687DFD4}" presName="childText" presStyleLbl="bgAcc1" presStyleIdx="3" presStyleCnt="4">
        <dgm:presLayoutVars>
          <dgm:bulletEnabled val="1"/>
        </dgm:presLayoutVars>
      </dgm:prSet>
      <dgm:spPr/>
      <dgm:t>
        <a:bodyPr/>
        <a:lstStyle/>
        <a:p>
          <a:endParaRPr lang="en-US"/>
        </a:p>
      </dgm:t>
    </dgm:pt>
  </dgm:ptLst>
  <dgm:cxnLst>
    <dgm:cxn modelId="{5006C8D4-FC18-4EBF-949C-710EB9A190AE}" type="presOf" srcId="{F6168B7E-7840-4BFE-B7E6-F47221ECC1A5}" destId="{A1F16707-1BAB-4D8D-80A3-913DA4688CF6}" srcOrd="1" destOrd="0" presId="urn:microsoft.com/office/officeart/2005/8/layout/hierarchy3"/>
    <dgm:cxn modelId="{CF764232-2D6B-4F00-8040-F4BD777862D9}" type="presOf" srcId="{1C8D52E5-C51D-42D4-B57D-4A46FF51CC7B}" destId="{66A06571-A189-476C-874B-2F28B8612362}" srcOrd="0" destOrd="0" presId="urn:microsoft.com/office/officeart/2005/8/layout/hierarchy3"/>
    <dgm:cxn modelId="{40CFF755-2D04-4E6A-AAF9-84211024EC68}" type="presOf" srcId="{42B01E4B-BB0C-455E-9442-3293D687DFD4}" destId="{FC893314-623F-4600-ABFF-1DD701A52CAC}" srcOrd="0" destOrd="0" presId="urn:microsoft.com/office/officeart/2005/8/layout/hierarchy3"/>
    <dgm:cxn modelId="{2A5077BC-5A3A-4A38-BF97-40AA68B07B74}" srcId="{DC82938F-CC87-41C1-AA3C-5CB9E87DDF5A}" destId="{588A4BB5-599E-415D-A217-0C9EBF838996}" srcOrd="0" destOrd="0" parTransId="{76E7FBB9-9580-4632-A773-F0400C412042}" sibTransId="{E184268C-1791-4AD7-8077-B3BAB8EB8324}"/>
    <dgm:cxn modelId="{410F1FD4-8685-46F2-AC3F-91FAB154024F}" type="presOf" srcId="{7011B8DA-2AEE-465E-A995-0F9EEF347D0A}" destId="{C0C158B2-1143-4B4B-BE15-3FA2AC330C21}" srcOrd="0" destOrd="0" presId="urn:microsoft.com/office/officeart/2005/8/layout/hierarchy3"/>
    <dgm:cxn modelId="{C3DC78D1-2ADF-4DD0-8D44-07E788710B2D}" type="presOf" srcId="{DC82938F-CC87-41C1-AA3C-5CB9E87DDF5A}" destId="{5327F8E4-07C7-4517-8692-A7C90307BE4B}" srcOrd="1" destOrd="0" presId="urn:microsoft.com/office/officeart/2005/8/layout/hierarchy3"/>
    <dgm:cxn modelId="{41AE60D1-F150-4A60-ABF0-B0D59D12FB9E}" type="presOf" srcId="{DC82938F-CC87-41C1-AA3C-5CB9E87DDF5A}" destId="{3E1821C6-BEF7-47A5-A922-4A43BE81EE99}" srcOrd="0" destOrd="0" presId="urn:microsoft.com/office/officeart/2005/8/layout/hierarchy3"/>
    <dgm:cxn modelId="{E15BD073-0ADD-4EBD-A1F9-0156CFDDF1C0}" type="presOf" srcId="{844B703F-8CA2-489D-8EF8-DA6ECC531D55}" destId="{4ABFBA70-B7CC-4D33-ACE1-9A0E977E1E61}" srcOrd="0" destOrd="0" presId="urn:microsoft.com/office/officeart/2005/8/layout/hierarchy3"/>
    <dgm:cxn modelId="{9E4B0D34-E7AE-4614-8CA9-66C386D11364}" type="presOf" srcId="{76E7FBB9-9580-4632-A773-F0400C412042}" destId="{30E07D85-1571-4159-8ACA-DEEED84D1118}" srcOrd="0" destOrd="0" presId="urn:microsoft.com/office/officeart/2005/8/layout/hierarchy3"/>
    <dgm:cxn modelId="{53EF4DCC-E694-40B3-93C5-D1DAAE74CB59}" type="presOf" srcId="{F9BD037F-CEDF-45CA-8B05-038982CA335A}" destId="{3871C9E1-485B-466A-AFCF-301768328297}" srcOrd="0" destOrd="0" presId="urn:microsoft.com/office/officeart/2005/8/layout/hierarchy3"/>
    <dgm:cxn modelId="{605B3412-D858-4823-B734-8D7E31FF4EDF}" srcId="{F6168B7E-7840-4BFE-B7E6-F47221ECC1A5}" destId="{844B703F-8CA2-489D-8EF8-DA6ECC531D55}" srcOrd="1" destOrd="0" parTransId="{A63CAF71-A1CE-45EE-BA3B-2108B4E93E40}" sibTransId="{1559BF30-204A-4F0A-ACCD-7A98F3DE9848}"/>
    <dgm:cxn modelId="{B223F7DD-BF04-4928-A835-12257268543E}" srcId="{F6168B7E-7840-4BFE-B7E6-F47221ECC1A5}" destId="{1C8D52E5-C51D-42D4-B57D-4A46FF51CC7B}" srcOrd="0" destOrd="0" parTransId="{F9BD037F-CEDF-45CA-8B05-038982CA335A}" sibTransId="{59D87A09-58AC-4C5C-B198-409111C15278}"/>
    <dgm:cxn modelId="{BE09FC2C-AFD7-4224-84C3-A00BEC356AF8}" type="presOf" srcId="{D7B39BFD-3AD3-4C64-9EF4-1E2D7719045D}" destId="{DA143D3B-3E7A-4665-AE10-4D8DBCCAEFCB}" srcOrd="0" destOrd="0" presId="urn:microsoft.com/office/officeart/2005/8/layout/hierarchy3"/>
    <dgm:cxn modelId="{EB82ADCE-D4FF-4317-B080-BB24FFA37980}" srcId="{D7B39BFD-3AD3-4C64-9EF4-1E2D7719045D}" destId="{F6168B7E-7840-4BFE-B7E6-F47221ECC1A5}" srcOrd="0" destOrd="0" parTransId="{40D434A4-B6CD-41AE-80A2-21843FDD6D7F}" sibTransId="{CA5E15CE-2407-4165-92A3-889E226148FA}"/>
    <dgm:cxn modelId="{6F476305-A04D-43C3-9EE2-AB85E575EAAF}" srcId="{DC82938F-CC87-41C1-AA3C-5CB9E87DDF5A}" destId="{42B01E4B-BB0C-455E-9442-3293D687DFD4}" srcOrd="1" destOrd="0" parTransId="{7011B8DA-2AEE-465E-A995-0F9EEF347D0A}" sibTransId="{688CE8CE-CBA1-4583-955D-DEE84D015F72}"/>
    <dgm:cxn modelId="{FDD061D7-01B9-42B0-A0BF-0F2ED87EE0A3}" srcId="{D7B39BFD-3AD3-4C64-9EF4-1E2D7719045D}" destId="{DC82938F-CC87-41C1-AA3C-5CB9E87DDF5A}" srcOrd="1" destOrd="0" parTransId="{19C44AD1-D18E-4360-9AD3-6BC6753FA81E}" sibTransId="{3A3AEDBA-C1F5-4D19-95B2-D48620A33298}"/>
    <dgm:cxn modelId="{A070E968-0AAD-4D43-8C2C-E55580B3C057}" type="presOf" srcId="{A63CAF71-A1CE-45EE-BA3B-2108B4E93E40}" destId="{3E477A62-C394-43DC-B949-65E86BB6F516}" srcOrd="0" destOrd="0" presId="urn:microsoft.com/office/officeart/2005/8/layout/hierarchy3"/>
    <dgm:cxn modelId="{7FE3F6E4-E8F2-4B72-B2CF-5F8A1010300C}" type="presOf" srcId="{F6168B7E-7840-4BFE-B7E6-F47221ECC1A5}" destId="{DC388169-F3B4-404B-B93A-4B73FA91D857}" srcOrd="0" destOrd="0" presId="urn:microsoft.com/office/officeart/2005/8/layout/hierarchy3"/>
    <dgm:cxn modelId="{5B9D564B-FDBD-45EA-A964-BA0B13539A99}" type="presOf" srcId="{588A4BB5-599E-415D-A217-0C9EBF838996}" destId="{5BB80F3F-6903-4F47-B4A1-30C3F0C6D240}" srcOrd="0" destOrd="0" presId="urn:microsoft.com/office/officeart/2005/8/layout/hierarchy3"/>
    <dgm:cxn modelId="{8DF126C6-4AB9-4036-BC2F-EC5DA04F5EF6}" type="presParOf" srcId="{DA143D3B-3E7A-4665-AE10-4D8DBCCAEFCB}" destId="{4B74E100-0215-4E1D-9FCD-10089BBC81FC}" srcOrd="0" destOrd="0" presId="urn:microsoft.com/office/officeart/2005/8/layout/hierarchy3"/>
    <dgm:cxn modelId="{0EE6128D-C9DB-4FA3-B66F-04F6A349B6D8}" type="presParOf" srcId="{4B74E100-0215-4E1D-9FCD-10089BBC81FC}" destId="{5B9FB278-0FC1-407C-817A-326B95870051}" srcOrd="0" destOrd="0" presId="urn:microsoft.com/office/officeart/2005/8/layout/hierarchy3"/>
    <dgm:cxn modelId="{734A2523-123E-47F3-A0F7-8B71D746D7D3}" type="presParOf" srcId="{5B9FB278-0FC1-407C-817A-326B95870051}" destId="{DC388169-F3B4-404B-B93A-4B73FA91D857}" srcOrd="0" destOrd="0" presId="urn:microsoft.com/office/officeart/2005/8/layout/hierarchy3"/>
    <dgm:cxn modelId="{AEBFE065-52AF-492F-AD6B-D68249F91C6E}" type="presParOf" srcId="{5B9FB278-0FC1-407C-817A-326B95870051}" destId="{A1F16707-1BAB-4D8D-80A3-913DA4688CF6}" srcOrd="1" destOrd="0" presId="urn:microsoft.com/office/officeart/2005/8/layout/hierarchy3"/>
    <dgm:cxn modelId="{7F5E5716-868A-4117-9B05-20DC224C8DB8}" type="presParOf" srcId="{4B74E100-0215-4E1D-9FCD-10089BBC81FC}" destId="{56A9C4AB-6F31-4783-AEB0-E5C9627AE6ED}" srcOrd="1" destOrd="0" presId="urn:microsoft.com/office/officeart/2005/8/layout/hierarchy3"/>
    <dgm:cxn modelId="{DABA484A-5A4D-453C-9F06-C9932031F67F}" type="presParOf" srcId="{56A9C4AB-6F31-4783-AEB0-E5C9627AE6ED}" destId="{3871C9E1-485B-466A-AFCF-301768328297}" srcOrd="0" destOrd="0" presId="urn:microsoft.com/office/officeart/2005/8/layout/hierarchy3"/>
    <dgm:cxn modelId="{C7C0ECAA-BA89-4905-8AC7-990ECDE20942}" type="presParOf" srcId="{56A9C4AB-6F31-4783-AEB0-E5C9627AE6ED}" destId="{66A06571-A189-476C-874B-2F28B8612362}" srcOrd="1" destOrd="0" presId="urn:microsoft.com/office/officeart/2005/8/layout/hierarchy3"/>
    <dgm:cxn modelId="{98C3CA92-0835-4478-9F04-8665100E894C}" type="presParOf" srcId="{56A9C4AB-6F31-4783-AEB0-E5C9627AE6ED}" destId="{3E477A62-C394-43DC-B949-65E86BB6F516}" srcOrd="2" destOrd="0" presId="urn:microsoft.com/office/officeart/2005/8/layout/hierarchy3"/>
    <dgm:cxn modelId="{1ECA2532-B8CC-4A61-B8CD-24EBA3F08AE8}" type="presParOf" srcId="{56A9C4AB-6F31-4783-AEB0-E5C9627AE6ED}" destId="{4ABFBA70-B7CC-4D33-ACE1-9A0E977E1E61}" srcOrd="3" destOrd="0" presId="urn:microsoft.com/office/officeart/2005/8/layout/hierarchy3"/>
    <dgm:cxn modelId="{8FD506A6-7985-4318-A3B0-89D7F3AE484C}" type="presParOf" srcId="{DA143D3B-3E7A-4665-AE10-4D8DBCCAEFCB}" destId="{A1321A79-439B-47CA-A833-7D01F600AC66}" srcOrd="1" destOrd="0" presId="urn:microsoft.com/office/officeart/2005/8/layout/hierarchy3"/>
    <dgm:cxn modelId="{9F6B0FBC-5878-44B9-B696-1B7F132AA211}" type="presParOf" srcId="{A1321A79-439B-47CA-A833-7D01F600AC66}" destId="{55A912BE-E381-4B53-9AA4-C8D73F4795DB}" srcOrd="0" destOrd="0" presId="urn:microsoft.com/office/officeart/2005/8/layout/hierarchy3"/>
    <dgm:cxn modelId="{126FBD5F-A724-459F-B4DD-B8C07917B235}" type="presParOf" srcId="{55A912BE-E381-4B53-9AA4-C8D73F4795DB}" destId="{3E1821C6-BEF7-47A5-A922-4A43BE81EE99}" srcOrd="0" destOrd="0" presId="urn:microsoft.com/office/officeart/2005/8/layout/hierarchy3"/>
    <dgm:cxn modelId="{C42F0194-6C1E-4EA6-A690-2BE5C9BF20C7}" type="presParOf" srcId="{55A912BE-E381-4B53-9AA4-C8D73F4795DB}" destId="{5327F8E4-07C7-4517-8692-A7C90307BE4B}" srcOrd="1" destOrd="0" presId="urn:microsoft.com/office/officeart/2005/8/layout/hierarchy3"/>
    <dgm:cxn modelId="{B2397EBB-37A1-46C8-81A7-92EE54947E2E}" type="presParOf" srcId="{A1321A79-439B-47CA-A833-7D01F600AC66}" destId="{B1C69FAD-4BA6-4338-88D8-275022EB8C97}" srcOrd="1" destOrd="0" presId="urn:microsoft.com/office/officeart/2005/8/layout/hierarchy3"/>
    <dgm:cxn modelId="{B230282D-F437-4BAA-8608-C6C4E03C464A}" type="presParOf" srcId="{B1C69FAD-4BA6-4338-88D8-275022EB8C97}" destId="{30E07D85-1571-4159-8ACA-DEEED84D1118}" srcOrd="0" destOrd="0" presId="urn:microsoft.com/office/officeart/2005/8/layout/hierarchy3"/>
    <dgm:cxn modelId="{55DB0CDE-2DE8-458F-91C5-E2157F5D38D9}" type="presParOf" srcId="{B1C69FAD-4BA6-4338-88D8-275022EB8C97}" destId="{5BB80F3F-6903-4F47-B4A1-30C3F0C6D240}" srcOrd="1" destOrd="0" presId="urn:microsoft.com/office/officeart/2005/8/layout/hierarchy3"/>
    <dgm:cxn modelId="{6D8B87BA-BD05-4CBC-8047-6F5BF1AD09DF}" type="presParOf" srcId="{B1C69FAD-4BA6-4338-88D8-275022EB8C97}" destId="{C0C158B2-1143-4B4B-BE15-3FA2AC330C21}" srcOrd="2" destOrd="0" presId="urn:microsoft.com/office/officeart/2005/8/layout/hierarchy3"/>
    <dgm:cxn modelId="{AF0A2B13-962B-477E-9817-2EE7C76D13C7}" type="presParOf" srcId="{B1C69FAD-4BA6-4338-88D8-275022EB8C97}" destId="{FC893314-623F-4600-ABFF-1DD701A52CAC}" srcOrd="3"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388169-F3B4-404B-B93A-4B73FA91D857}">
      <dsp:nvSpPr>
        <dsp:cNvPr id="0" name=""/>
        <dsp:cNvSpPr/>
      </dsp:nvSpPr>
      <dsp:spPr>
        <a:xfrm>
          <a:off x="385979" y="2461"/>
          <a:ext cx="2682329" cy="134116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9535" tIns="59690" rIns="89535" bIns="59690" numCol="1" spcCol="1270" anchor="ctr" anchorCtr="0">
          <a:noAutofit/>
        </a:bodyPr>
        <a:lstStyle/>
        <a:p>
          <a:pPr lvl="0" algn="ctr" defTabSz="2089150">
            <a:lnSpc>
              <a:spcPct val="90000"/>
            </a:lnSpc>
            <a:spcBef>
              <a:spcPct val="0"/>
            </a:spcBef>
            <a:spcAft>
              <a:spcPct val="35000"/>
            </a:spcAft>
          </a:pPr>
          <a:r>
            <a:rPr lang="en-US" sz="4700" kern="1200" dirty="0"/>
            <a:t>California</a:t>
          </a:r>
        </a:p>
      </dsp:txBody>
      <dsp:txXfrm>
        <a:off x="425260" y="41742"/>
        <a:ext cx="2603767" cy="1262602"/>
      </dsp:txXfrm>
    </dsp:sp>
    <dsp:sp modelId="{3871C9E1-485B-466A-AFCF-301768328297}">
      <dsp:nvSpPr>
        <dsp:cNvPr id="0" name=""/>
        <dsp:cNvSpPr/>
      </dsp:nvSpPr>
      <dsp:spPr>
        <a:xfrm>
          <a:off x="654212" y="1343626"/>
          <a:ext cx="268232" cy="1005873"/>
        </a:xfrm>
        <a:custGeom>
          <a:avLst/>
          <a:gdLst/>
          <a:ahLst/>
          <a:cxnLst/>
          <a:rect l="0" t="0" r="0" b="0"/>
          <a:pathLst>
            <a:path>
              <a:moveTo>
                <a:pt x="0" y="0"/>
              </a:moveTo>
              <a:lnTo>
                <a:pt x="0" y="1005873"/>
              </a:lnTo>
              <a:lnTo>
                <a:pt x="268232" y="100587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6A06571-A189-476C-874B-2F28B8612362}">
      <dsp:nvSpPr>
        <dsp:cNvPr id="0" name=""/>
        <dsp:cNvSpPr/>
      </dsp:nvSpPr>
      <dsp:spPr>
        <a:xfrm>
          <a:off x="922445" y="1678917"/>
          <a:ext cx="2145863" cy="134116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en-US" sz="2100" u="sng" kern="1200" dirty="0">
              <a:latin typeface="Arial" panose="020B0604020202020204" pitchFamily="34" charset="0"/>
              <a:cs typeface="Arial" panose="020B0604020202020204" pitchFamily="34" charset="0"/>
            </a:rPr>
            <a:t>Unruh Act</a:t>
          </a:r>
          <a:r>
            <a:rPr lang="en-US" sz="2100" kern="1200" dirty="0">
              <a:latin typeface="Arial" panose="020B0604020202020204" pitchFamily="34" charset="0"/>
              <a:cs typeface="Arial" panose="020B0604020202020204" pitchFamily="34" charset="0"/>
            </a:rPr>
            <a:t>: </a:t>
          </a:r>
          <a:r>
            <a:rPr lang="en-US" sz="2100" b="1" kern="1200" dirty="0">
              <a:latin typeface="Arial" panose="020B0604020202020204" pitchFamily="34" charset="0"/>
              <a:cs typeface="Arial" panose="020B0604020202020204" pitchFamily="34" charset="0"/>
            </a:rPr>
            <a:t>$4,000 </a:t>
          </a:r>
          <a:r>
            <a:rPr lang="en-US" sz="2100" kern="1200" dirty="0">
              <a:latin typeface="Arial" panose="020B0604020202020204" pitchFamily="34" charset="0"/>
              <a:cs typeface="Arial" panose="020B0604020202020204" pitchFamily="34" charset="0"/>
            </a:rPr>
            <a:t>per Violation Penalty</a:t>
          </a:r>
          <a:endParaRPr lang="en-US" sz="2100" kern="1200" dirty="0"/>
        </a:p>
      </dsp:txBody>
      <dsp:txXfrm>
        <a:off x="961726" y="1718198"/>
        <a:ext cx="2067301" cy="1262602"/>
      </dsp:txXfrm>
    </dsp:sp>
    <dsp:sp modelId="{3E477A62-C394-43DC-B949-65E86BB6F516}">
      <dsp:nvSpPr>
        <dsp:cNvPr id="0" name=""/>
        <dsp:cNvSpPr/>
      </dsp:nvSpPr>
      <dsp:spPr>
        <a:xfrm>
          <a:off x="654212" y="1343626"/>
          <a:ext cx="268232" cy="2682329"/>
        </a:xfrm>
        <a:custGeom>
          <a:avLst/>
          <a:gdLst/>
          <a:ahLst/>
          <a:cxnLst/>
          <a:rect l="0" t="0" r="0" b="0"/>
          <a:pathLst>
            <a:path>
              <a:moveTo>
                <a:pt x="0" y="0"/>
              </a:moveTo>
              <a:lnTo>
                <a:pt x="0" y="2682329"/>
              </a:lnTo>
              <a:lnTo>
                <a:pt x="268232" y="268232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ABFBA70-B7CC-4D33-ACE1-9A0E977E1E61}">
      <dsp:nvSpPr>
        <dsp:cNvPr id="0" name=""/>
        <dsp:cNvSpPr/>
      </dsp:nvSpPr>
      <dsp:spPr>
        <a:xfrm>
          <a:off x="922445" y="3355373"/>
          <a:ext cx="2145863" cy="134116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en-US" sz="2100" u="sng" kern="1200" dirty="0">
              <a:latin typeface="Arial" panose="020B0604020202020204" pitchFamily="34" charset="0"/>
              <a:cs typeface="Arial" panose="020B0604020202020204" pitchFamily="34" charset="0"/>
            </a:rPr>
            <a:t>Disabled Persons Act</a:t>
          </a:r>
          <a:r>
            <a:rPr lang="en-US" sz="2100" kern="1200" dirty="0">
              <a:latin typeface="Arial" panose="020B0604020202020204" pitchFamily="34" charset="0"/>
              <a:cs typeface="Arial" panose="020B0604020202020204" pitchFamily="34" charset="0"/>
            </a:rPr>
            <a:t>: </a:t>
          </a:r>
          <a:r>
            <a:rPr lang="en-US" sz="2100" b="1" kern="1200" dirty="0">
              <a:latin typeface="Arial" panose="020B0604020202020204" pitchFamily="34" charset="0"/>
              <a:cs typeface="Arial" panose="020B0604020202020204" pitchFamily="34" charset="0"/>
            </a:rPr>
            <a:t>$1,000 </a:t>
          </a:r>
          <a:r>
            <a:rPr lang="en-US" sz="2100" kern="1200" dirty="0">
              <a:latin typeface="Arial" panose="020B0604020202020204" pitchFamily="34" charset="0"/>
              <a:cs typeface="Arial" panose="020B0604020202020204" pitchFamily="34" charset="0"/>
            </a:rPr>
            <a:t>per Violation Penalty</a:t>
          </a:r>
          <a:endParaRPr lang="en-US" sz="2100" kern="1200" dirty="0"/>
        </a:p>
      </dsp:txBody>
      <dsp:txXfrm>
        <a:off x="961726" y="3394654"/>
        <a:ext cx="2067301" cy="1262602"/>
      </dsp:txXfrm>
    </dsp:sp>
    <dsp:sp modelId="{3E1821C6-BEF7-47A5-A922-4A43BE81EE99}">
      <dsp:nvSpPr>
        <dsp:cNvPr id="0" name=""/>
        <dsp:cNvSpPr/>
      </dsp:nvSpPr>
      <dsp:spPr>
        <a:xfrm>
          <a:off x="3738891" y="2461"/>
          <a:ext cx="2682329" cy="134116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9535" tIns="59690" rIns="89535" bIns="59690" numCol="1" spcCol="1270" anchor="ctr" anchorCtr="0">
          <a:noAutofit/>
        </a:bodyPr>
        <a:lstStyle/>
        <a:p>
          <a:pPr lvl="0" algn="ctr" defTabSz="2089150">
            <a:lnSpc>
              <a:spcPct val="90000"/>
            </a:lnSpc>
            <a:spcBef>
              <a:spcPct val="0"/>
            </a:spcBef>
            <a:spcAft>
              <a:spcPct val="35000"/>
            </a:spcAft>
          </a:pPr>
          <a:r>
            <a:rPr lang="en-US" sz="4700" kern="1200" dirty="0"/>
            <a:t>New York</a:t>
          </a:r>
        </a:p>
      </dsp:txBody>
      <dsp:txXfrm>
        <a:off x="3778172" y="41742"/>
        <a:ext cx="2603767" cy="1262602"/>
      </dsp:txXfrm>
    </dsp:sp>
    <dsp:sp modelId="{30E07D85-1571-4159-8ACA-DEEED84D1118}">
      <dsp:nvSpPr>
        <dsp:cNvPr id="0" name=""/>
        <dsp:cNvSpPr/>
      </dsp:nvSpPr>
      <dsp:spPr>
        <a:xfrm>
          <a:off x="4007124" y="1343626"/>
          <a:ext cx="268232" cy="1005873"/>
        </a:xfrm>
        <a:custGeom>
          <a:avLst/>
          <a:gdLst/>
          <a:ahLst/>
          <a:cxnLst/>
          <a:rect l="0" t="0" r="0" b="0"/>
          <a:pathLst>
            <a:path>
              <a:moveTo>
                <a:pt x="0" y="0"/>
              </a:moveTo>
              <a:lnTo>
                <a:pt x="0" y="1005873"/>
              </a:lnTo>
              <a:lnTo>
                <a:pt x="268232" y="100587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BB80F3F-6903-4F47-B4A1-30C3F0C6D240}">
      <dsp:nvSpPr>
        <dsp:cNvPr id="0" name=""/>
        <dsp:cNvSpPr/>
      </dsp:nvSpPr>
      <dsp:spPr>
        <a:xfrm>
          <a:off x="4275357" y="1678917"/>
          <a:ext cx="2145863" cy="134116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en-US" sz="2100" u="sng" kern="1200" dirty="0">
              <a:latin typeface="Arial" panose="020B0604020202020204" pitchFamily="34" charset="0"/>
              <a:cs typeface="Arial" panose="020B0604020202020204" pitchFamily="34" charset="0"/>
            </a:rPr>
            <a:t>Executive Law</a:t>
          </a:r>
          <a:r>
            <a:rPr lang="en-US" sz="2100" kern="1200" dirty="0">
              <a:latin typeface="Arial" panose="020B0604020202020204" pitchFamily="34" charset="0"/>
              <a:cs typeface="Arial" panose="020B0604020202020204" pitchFamily="34" charset="0"/>
            </a:rPr>
            <a:t>: </a:t>
          </a:r>
          <a:r>
            <a:rPr lang="en-US" sz="2100" b="1" kern="1200" dirty="0">
              <a:latin typeface="Arial" panose="020B0604020202020204" pitchFamily="34" charset="0"/>
              <a:cs typeface="Arial" panose="020B0604020202020204" pitchFamily="34" charset="0"/>
            </a:rPr>
            <a:t>Compensatory Damages</a:t>
          </a:r>
          <a:endParaRPr lang="en-US" sz="2100" b="1" kern="1200" dirty="0"/>
        </a:p>
      </dsp:txBody>
      <dsp:txXfrm>
        <a:off x="4314638" y="1718198"/>
        <a:ext cx="2067301" cy="1262602"/>
      </dsp:txXfrm>
    </dsp:sp>
    <dsp:sp modelId="{C0C158B2-1143-4B4B-BE15-3FA2AC330C21}">
      <dsp:nvSpPr>
        <dsp:cNvPr id="0" name=""/>
        <dsp:cNvSpPr/>
      </dsp:nvSpPr>
      <dsp:spPr>
        <a:xfrm>
          <a:off x="4007124" y="1343626"/>
          <a:ext cx="268232" cy="2682329"/>
        </a:xfrm>
        <a:custGeom>
          <a:avLst/>
          <a:gdLst/>
          <a:ahLst/>
          <a:cxnLst/>
          <a:rect l="0" t="0" r="0" b="0"/>
          <a:pathLst>
            <a:path>
              <a:moveTo>
                <a:pt x="0" y="0"/>
              </a:moveTo>
              <a:lnTo>
                <a:pt x="0" y="2682329"/>
              </a:lnTo>
              <a:lnTo>
                <a:pt x="268232" y="268232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C893314-623F-4600-ABFF-1DD701A52CAC}">
      <dsp:nvSpPr>
        <dsp:cNvPr id="0" name=""/>
        <dsp:cNvSpPr/>
      </dsp:nvSpPr>
      <dsp:spPr>
        <a:xfrm>
          <a:off x="4275357" y="3355373"/>
          <a:ext cx="2145863" cy="134116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en-US" sz="2100" u="sng" kern="1200" dirty="0">
              <a:latin typeface="Arial" panose="020B0604020202020204" pitchFamily="34" charset="0"/>
              <a:cs typeface="Arial" panose="020B0604020202020204" pitchFamily="34" charset="0"/>
            </a:rPr>
            <a:t>Human               Rights Law</a:t>
          </a:r>
          <a:r>
            <a:rPr lang="en-US" sz="2100" kern="1200" dirty="0">
              <a:latin typeface="Arial" panose="020B0604020202020204" pitchFamily="34" charset="0"/>
              <a:cs typeface="Arial" panose="020B0604020202020204" pitchFamily="34" charset="0"/>
            </a:rPr>
            <a:t>: </a:t>
          </a:r>
          <a:r>
            <a:rPr lang="en-US" sz="2100" b="1" kern="1200" dirty="0">
              <a:latin typeface="Arial" panose="020B0604020202020204" pitchFamily="34" charset="0"/>
              <a:cs typeface="Arial" panose="020B0604020202020204" pitchFamily="34" charset="0"/>
            </a:rPr>
            <a:t>$500 </a:t>
          </a:r>
          <a:r>
            <a:rPr lang="en-US" sz="2100" kern="1200" dirty="0">
              <a:latin typeface="Arial" panose="020B0604020202020204" pitchFamily="34" charset="0"/>
              <a:cs typeface="Arial" panose="020B0604020202020204" pitchFamily="34" charset="0"/>
            </a:rPr>
            <a:t>per lawsuit</a:t>
          </a:r>
          <a:endParaRPr lang="en-US" sz="2100" kern="1200" dirty="0"/>
        </a:p>
      </dsp:txBody>
      <dsp:txXfrm>
        <a:off x="4314638" y="3394654"/>
        <a:ext cx="2067301" cy="126260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75C8B1-8286-EE4E-BC44-51B587D02CA8}" type="datetimeFigureOut">
              <a:rPr lang="en-US" smtClean="0"/>
              <a:t>4/3/2019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0F7DC6-E06E-1349-8562-E202CB453E39}" type="slidenum">
              <a:rPr lang="en-US" smtClean="0"/>
              <a:t>‹#›</a:t>
            </a:fld>
            <a:endParaRPr lang="en-US"/>
          </a:p>
        </p:txBody>
      </p:sp>
    </p:spTree>
    <p:extLst>
      <p:ext uri="{BB962C8B-B14F-4D97-AF65-F5344CB8AC3E}">
        <p14:creationId xmlns:p14="http://schemas.microsoft.com/office/powerpoint/2010/main" val="9289365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baseline="0" dirty="0"/>
              <a:t>The ADA defines discrimination extremely broadly.</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sz="1200" baseline="0"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baseline="0" dirty="0"/>
              <a:t>Typically the ADA requires reasonable modifications so that a personal with a disability can enjoy equal access to the defendant’s offerings or facilities. But the ADA contains two exceptions: a company need not make a modification if it would “fundamentally alter” the nature of a service or program or if the modification would “result in an undue burden.” But these defenses, which are raised mostly in the context of architectural barriers, rarely succeed. And those arguments are even less successful in the website context.</a:t>
            </a:r>
            <a:endParaRPr lang="en-US" dirty="0"/>
          </a:p>
        </p:txBody>
      </p:sp>
      <p:sp>
        <p:nvSpPr>
          <p:cNvPr id="4" name="Slide Number Placeholder 3"/>
          <p:cNvSpPr>
            <a:spLocks noGrp="1"/>
          </p:cNvSpPr>
          <p:nvPr>
            <p:ph type="sldNum" sz="quarter" idx="10"/>
          </p:nvPr>
        </p:nvSpPr>
        <p:spPr/>
        <p:txBody>
          <a:bodyPr/>
          <a:lstStyle/>
          <a:p>
            <a:fld id="{7F0F7DC6-E06E-1349-8562-E202CB453E39}" type="slidenum">
              <a:rPr lang="en-US" smtClean="0"/>
              <a:t>2</a:t>
            </a:fld>
            <a:endParaRPr lang="en-US"/>
          </a:p>
        </p:txBody>
      </p:sp>
    </p:spTree>
    <p:extLst>
      <p:ext uri="{BB962C8B-B14F-4D97-AF65-F5344CB8AC3E}">
        <p14:creationId xmlns:p14="http://schemas.microsoft.com/office/powerpoint/2010/main" val="7207276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practice, the availability</a:t>
            </a:r>
            <a:r>
              <a:rPr lang="en-US" baseline="0" dirty="0"/>
              <a:t> of an attorney’s fee encourages plaintiffs’ lawyers to litigate these cases as vigorously as the defendant is willing to. And the litigation often goes on for a long time because it’s very difficult to win before trial. At the motion to dismiss stage, the courts typically reject argument companies’ arguments that the complaint must specify which part of the website didn’t work. Instead, a conclusory allegation to the effect of “I couldn’t access the website” and a handful of factual allegations often survives a motion to dismiss.</a:t>
            </a:r>
          </a:p>
          <a:p>
            <a:endParaRPr lang="en-US" baseline="0" dirty="0"/>
          </a:p>
          <a:p>
            <a:r>
              <a:rPr lang="en-US" baseline="0" dirty="0"/>
              <a:t>And defendants have just as much difficulty on summary judgment. Both sides will typically retain experts, which sets up a battle of the experts, and the courts are reluctant to be seen as agreeing with one side’s expert in this context. Also, most plaintiffs can find one or two smaller items of non-compliance (such as an image missing “alternative text”), and some courts find those items good enough to defeat the defendant’s motion for summary judgment. </a:t>
            </a:r>
          </a:p>
          <a:p>
            <a:endParaRPr lang="en-US" baseline="0" dirty="0"/>
          </a:p>
          <a:p>
            <a:r>
              <a:rPr lang="en-US" baseline="0" dirty="0"/>
              <a:t>So after an unsuccessful motion to dismiss and an unsuccessful motion for summary judgment, defendants might find themselves facing a trial. And if the plaintiff wins even some relief at trial, the plaintiff can recover an attorney’s fee under the ADA. </a:t>
            </a:r>
            <a:endParaRPr lang="en-US" dirty="0"/>
          </a:p>
        </p:txBody>
      </p:sp>
      <p:sp>
        <p:nvSpPr>
          <p:cNvPr id="4" name="Slide Number Placeholder 3"/>
          <p:cNvSpPr>
            <a:spLocks noGrp="1"/>
          </p:cNvSpPr>
          <p:nvPr>
            <p:ph type="sldNum" sz="quarter" idx="10"/>
          </p:nvPr>
        </p:nvSpPr>
        <p:spPr/>
        <p:txBody>
          <a:bodyPr/>
          <a:lstStyle/>
          <a:p>
            <a:fld id="{7F0F7DC6-E06E-1349-8562-E202CB453E39}" type="slidenum">
              <a:rPr lang="en-US" smtClean="0"/>
              <a:t>11</a:t>
            </a:fld>
            <a:endParaRPr lang="en-US"/>
          </a:p>
        </p:txBody>
      </p:sp>
    </p:spTree>
    <p:extLst>
      <p:ext uri="{BB962C8B-B14F-4D97-AF65-F5344CB8AC3E}">
        <p14:creationId xmlns:p14="http://schemas.microsoft.com/office/powerpoint/2010/main" val="33269637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reason these types</a:t>
            </a:r>
            <a:r>
              <a:rPr lang="en-US" baseline="0" dirty="0"/>
              <a:t> of cases are rarely litigated is because these cases generally don’t involve motions for class certification, which raise the stakes for a defendant of course. </a:t>
            </a:r>
            <a:endParaRPr lang="en-US" dirty="0"/>
          </a:p>
          <a:p>
            <a:endParaRPr lang="en-US" dirty="0"/>
          </a:p>
          <a:p>
            <a:r>
              <a:rPr lang="en-US" dirty="0"/>
              <a:t>I</a:t>
            </a:r>
            <a:r>
              <a:rPr lang="en-US" baseline="0" dirty="0"/>
              <a:t>n fact, many plaintiffs’ lawyers prefer ADA lawsuits with just one plaintiff over class actions because unfortunately they can sue the same defendant more than once and collect an attorney’s fee for each lawsuit. </a:t>
            </a:r>
            <a:endParaRPr lang="en-US" dirty="0"/>
          </a:p>
          <a:p>
            <a:endParaRPr lang="en-US" dirty="0"/>
          </a:p>
        </p:txBody>
      </p:sp>
      <p:sp>
        <p:nvSpPr>
          <p:cNvPr id="4" name="Slide Number Placeholder 3"/>
          <p:cNvSpPr>
            <a:spLocks noGrp="1"/>
          </p:cNvSpPr>
          <p:nvPr>
            <p:ph type="sldNum" sz="quarter" idx="10"/>
          </p:nvPr>
        </p:nvSpPr>
        <p:spPr/>
        <p:txBody>
          <a:bodyPr/>
          <a:lstStyle/>
          <a:p>
            <a:fld id="{7F0F7DC6-E06E-1349-8562-E202CB453E39}" type="slidenum">
              <a:rPr lang="en-US" smtClean="0"/>
              <a:t>12</a:t>
            </a:fld>
            <a:endParaRPr lang="en-US"/>
          </a:p>
        </p:txBody>
      </p:sp>
    </p:spTree>
    <p:extLst>
      <p:ext uri="{BB962C8B-B14F-4D97-AF65-F5344CB8AC3E}">
        <p14:creationId xmlns:p14="http://schemas.microsoft.com/office/powerpoint/2010/main" val="7775426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Deterent</a:t>
            </a:r>
            <a:r>
              <a:rPr lang="en-US" dirty="0"/>
              <a:t> standing </a:t>
            </a:r>
          </a:p>
        </p:txBody>
      </p:sp>
      <p:sp>
        <p:nvSpPr>
          <p:cNvPr id="4" name="Slide Number Placeholder 3"/>
          <p:cNvSpPr>
            <a:spLocks noGrp="1"/>
          </p:cNvSpPr>
          <p:nvPr>
            <p:ph type="sldNum" sz="quarter" idx="10"/>
          </p:nvPr>
        </p:nvSpPr>
        <p:spPr/>
        <p:txBody>
          <a:bodyPr/>
          <a:lstStyle/>
          <a:p>
            <a:fld id="{7F0F7DC6-E06E-1349-8562-E202CB453E39}" type="slidenum">
              <a:rPr lang="en-US" smtClean="0"/>
              <a:t>13</a:t>
            </a:fld>
            <a:endParaRPr lang="en-US"/>
          </a:p>
        </p:txBody>
      </p:sp>
    </p:spTree>
    <p:extLst>
      <p:ext uri="{BB962C8B-B14F-4D97-AF65-F5344CB8AC3E}">
        <p14:creationId xmlns:p14="http://schemas.microsoft.com/office/powerpoint/2010/main" val="24945424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a:t>A</a:t>
            </a:r>
            <a:r>
              <a:rPr lang="en-US" baseline="0" dirty="0"/>
              <a:t> handful of plaintiffs’ lawyers have created a cottage industry in ADA litigation. These plaintiffs’ lawyers recruit “testers,” who are </a:t>
            </a:r>
            <a:r>
              <a:rPr lang="en-US" dirty="0"/>
              <a:t>plaintiffs with no intent to regularly shop at a defendant’s business.</a:t>
            </a:r>
            <a:r>
              <a:rPr lang="en-US" baseline="0" dirty="0"/>
              <a:t> Instead, the plaintiff v</a:t>
            </a:r>
            <a:r>
              <a:rPr lang="en-US" dirty="0"/>
              <a:t>isits a store</a:t>
            </a:r>
            <a:r>
              <a:rPr lang="en-US" baseline="0" dirty="0"/>
              <a:t> or </a:t>
            </a:r>
            <a:r>
              <a:rPr lang="en-US" dirty="0"/>
              <a:t>website once</a:t>
            </a:r>
            <a:r>
              <a:rPr lang="en-US" baseline="0" dirty="0"/>
              <a:t> </a:t>
            </a:r>
            <a:r>
              <a:rPr lang="en-US" dirty="0"/>
              <a:t>to test the defendant’s compliance with the law. These</a:t>
            </a:r>
            <a:r>
              <a:rPr lang="en-US" baseline="0" dirty="0"/>
              <a:t> “testers” then sue no matter how substantial the defendant’s compliance – if the plaintiff finds even one hyper-technical violation, they’ll often sue.</a:t>
            </a:r>
            <a:endParaRPr lang="en-US" dirty="0"/>
          </a:p>
          <a:p>
            <a:endParaRPr lang="en-US" dirty="0"/>
          </a:p>
        </p:txBody>
      </p:sp>
      <p:sp>
        <p:nvSpPr>
          <p:cNvPr id="4" name="Slide Number Placeholder 3"/>
          <p:cNvSpPr>
            <a:spLocks noGrp="1"/>
          </p:cNvSpPr>
          <p:nvPr>
            <p:ph type="sldNum" sz="quarter" idx="10"/>
          </p:nvPr>
        </p:nvSpPr>
        <p:spPr/>
        <p:txBody>
          <a:bodyPr/>
          <a:lstStyle/>
          <a:p>
            <a:fld id="{7F0F7DC6-E06E-1349-8562-E202CB453E39}" type="slidenum">
              <a:rPr lang="en-US" smtClean="0"/>
              <a:t>14</a:t>
            </a:fld>
            <a:endParaRPr lang="en-US"/>
          </a:p>
        </p:txBody>
      </p:sp>
    </p:spTree>
    <p:extLst>
      <p:ext uri="{BB962C8B-B14F-4D97-AF65-F5344CB8AC3E}">
        <p14:creationId xmlns:p14="http://schemas.microsoft.com/office/powerpoint/2010/main" val="27845494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7F0F7DC6-E06E-1349-8562-E202CB453E39}" type="slidenum">
              <a:rPr lang="en-US" smtClean="0"/>
              <a:t>15</a:t>
            </a:fld>
            <a:endParaRPr lang="en-US"/>
          </a:p>
        </p:txBody>
      </p:sp>
    </p:spTree>
    <p:extLst>
      <p:ext uri="{BB962C8B-B14F-4D97-AF65-F5344CB8AC3E}">
        <p14:creationId xmlns:p14="http://schemas.microsoft.com/office/powerpoint/2010/main" val="16876084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a:t>
            </a:r>
            <a:r>
              <a:rPr lang="en-US" baseline="0" dirty="0"/>
              <a:t> Eleventh Circuit’s favorable law, plus a surplus of plaintiff’s lawyers in South Florida, explains the number of lawsuits in the Eleventh Circuit.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Tester distinguished from deterrent standing: deterrent, you still have to intend to shop there</a:t>
            </a:r>
            <a:endParaRPr lang="en-US" dirty="0"/>
          </a:p>
        </p:txBody>
      </p:sp>
      <p:sp>
        <p:nvSpPr>
          <p:cNvPr id="4" name="Slide Number Placeholder 3"/>
          <p:cNvSpPr>
            <a:spLocks noGrp="1"/>
          </p:cNvSpPr>
          <p:nvPr>
            <p:ph type="sldNum" sz="quarter" idx="10"/>
          </p:nvPr>
        </p:nvSpPr>
        <p:spPr/>
        <p:txBody>
          <a:bodyPr/>
          <a:lstStyle/>
          <a:p>
            <a:fld id="{7F0F7DC6-E06E-1349-8562-E202CB453E39}" type="slidenum">
              <a:rPr lang="en-US" smtClean="0"/>
              <a:t>16</a:t>
            </a:fld>
            <a:endParaRPr lang="en-US"/>
          </a:p>
        </p:txBody>
      </p:sp>
    </p:spTree>
    <p:extLst>
      <p:ext uri="{BB962C8B-B14F-4D97-AF65-F5344CB8AC3E}">
        <p14:creationId xmlns:p14="http://schemas.microsoft.com/office/powerpoint/2010/main" val="26922699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Unruh is Cal </a:t>
            </a:r>
            <a:r>
              <a:rPr lang="en-US" dirty="0" err="1"/>
              <a:t>Civ</a:t>
            </a:r>
            <a:r>
              <a:rPr lang="en-US" baseline="0" dirty="0"/>
              <a:t> Code 51, DPA Cal </a:t>
            </a:r>
            <a:r>
              <a:rPr lang="en-US" baseline="0" dirty="0" err="1"/>
              <a:t>Civ</a:t>
            </a:r>
            <a:r>
              <a:rPr lang="en-US" baseline="0" dirty="0"/>
              <a:t> Code 54. Executive Law is 296-97. Human Rights Law is 40.</a:t>
            </a:r>
            <a:endParaRPr lang="en-US" dirty="0"/>
          </a:p>
        </p:txBody>
      </p:sp>
      <p:sp>
        <p:nvSpPr>
          <p:cNvPr id="4" name="Slide Number Placeholder 3"/>
          <p:cNvSpPr>
            <a:spLocks noGrp="1"/>
          </p:cNvSpPr>
          <p:nvPr>
            <p:ph type="sldNum" sz="quarter" idx="10"/>
          </p:nvPr>
        </p:nvSpPr>
        <p:spPr/>
        <p:txBody>
          <a:bodyPr/>
          <a:lstStyle/>
          <a:p>
            <a:fld id="{7F0F7DC6-E06E-1349-8562-E202CB453E39}" type="slidenum">
              <a:rPr lang="en-US" smtClean="0"/>
              <a:t>17</a:t>
            </a:fld>
            <a:endParaRPr lang="en-US"/>
          </a:p>
        </p:txBody>
      </p:sp>
    </p:spTree>
    <p:extLst>
      <p:ext uri="{BB962C8B-B14F-4D97-AF65-F5344CB8AC3E}">
        <p14:creationId xmlns:p14="http://schemas.microsoft.com/office/powerpoint/2010/main" val="39535877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dirty="0"/>
              <a:t>The ADA was originally passed in 1990, well</a:t>
            </a:r>
            <a:r>
              <a:rPr lang="en-US" i="0" baseline="0" dirty="0"/>
              <a:t> before websites became common.</a:t>
            </a:r>
            <a:endParaRPr lang="en-US" i="0" dirty="0"/>
          </a:p>
        </p:txBody>
      </p:sp>
      <p:sp>
        <p:nvSpPr>
          <p:cNvPr id="4" name="Slide Number Placeholder 3"/>
          <p:cNvSpPr>
            <a:spLocks noGrp="1"/>
          </p:cNvSpPr>
          <p:nvPr>
            <p:ph type="sldNum" sz="quarter" idx="10"/>
          </p:nvPr>
        </p:nvSpPr>
        <p:spPr/>
        <p:txBody>
          <a:bodyPr/>
          <a:lstStyle/>
          <a:p>
            <a:fld id="{7F0F7DC6-E06E-1349-8562-E202CB453E39}" type="slidenum">
              <a:rPr lang="en-US" smtClean="0"/>
              <a:t>19</a:t>
            </a:fld>
            <a:endParaRPr lang="en-US"/>
          </a:p>
        </p:txBody>
      </p:sp>
    </p:spTree>
    <p:extLst>
      <p:ext uri="{BB962C8B-B14F-4D97-AF65-F5344CB8AC3E}">
        <p14:creationId xmlns:p14="http://schemas.microsoft.com/office/powerpoint/2010/main" val="42113717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dirty="0"/>
              <a:t>Several</a:t>
            </a:r>
            <a:r>
              <a:rPr lang="en-US" i="0" baseline="0" dirty="0"/>
              <a:t> circuits, including the Ninth Circuit, require some connection between a website and a physical location. For example, if a plaintiff alleges that he or she wanted to visit a physical store but couldn’t navigate through the website to the list of store locations, the courts generally find that allegation sufficient to state an ADA claim.</a:t>
            </a:r>
            <a:endParaRPr lang="en-US" i="0" dirty="0"/>
          </a:p>
          <a:p>
            <a:endParaRPr lang="en-US" i="0" dirty="0"/>
          </a:p>
          <a:p>
            <a:r>
              <a:rPr lang="en-US" i="0" dirty="0"/>
              <a:t>In</a:t>
            </a:r>
            <a:r>
              <a:rPr lang="en-US" i="0" baseline="0" dirty="0"/>
              <a:t> </a:t>
            </a:r>
            <a:r>
              <a:rPr lang="en-US" i="1" baseline="0" dirty="0"/>
              <a:t>Haynes</a:t>
            </a:r>
            <a:r>
              <a:rPr lang="en-US" i="0" baseline="0" dirty="0"/>
              <a:t> </a:t>
            </a:r>
            <a:r>
              <a:rPr lang="en-US" sz="1200" i="1" dirty="0"/>
              <a:t>v. Dunkin’ Donuts, </a:t>
            </a:r>
            <a:r>
              <a:rPr lang="en-US" sz="1200" i="0" dirty="0"/>
              <a:t>which</a:t>
            </a:r>
            <a:r>
              <a:rPr lang="en-US" sz="1200" i="0" baseline="0" dirty="0"/>
              <a:t> the Eleventh Circuit recently decided, the district court had dismissed an ADA claim because the plaintiff failed to allege a connection between the website and a physical store. But the Eleventh Circuit reversed. It </a:t>
            </a:r>
            <a:r>
              <a:rPr lang="en-US" i="0" baseline="0" dirty="0"/>
              <a:t>pointed out that a person can use the website to find information about a physical store and to purchase gift cards online. So the opinion concluded that the website “facilitates the use of Dunkin Donuts shops.” Therefore, the website was covered by the ADA. The Circuit’s reasoning is hazy, but it’s an important decision because it signals a more lenient approach in website cases. The ruling likely will encourage website lawsuits in the Circuit.</a:t>
            </a:r>
            <a:endParaRPr lang="en-US" i="0" dirty="0"/>
          </a:p>
          <a:p>
            <a:endParaRPr lang="en-US" dirty="0"/>
          </a:p>
        </p:txBody>
      </p:sp>
      <p:sp>
        <p:nvSpPr>
          <p:cNvPr id="4" name="Slide Number Placeholder 3"/>
          <p:cNvSpPr>
            <a:spLocks noGrp="1"/>
          </p:cNvSpPr>
          <p:nvPr>
            <p:ph type="sldNum" sz="quarter" idx="10"/>
          </p:nvPr>
        </p:nvSpPr>
        <p:spPr/>
        <p:txBody>
          <a:bodyPr/>
          <a:lstStyle/>
          <a:p>
            <a:fld id="{7F0F7DC6-E06E-1349-8562-E202CB453E39}" type="slidenum">
              <a:rPr lang="en-US" smtClean="0"/>
              <a:t>20</a:t>
            </a:fld>
            <a:endParaRPr lang="en-US"/>
          </a:p>
        </p:txBody>
      </p:sp>
    </p:spTree>
    <p:extLst>
      <p:ext uri="{BB962C8B-B14F-4D97-AF65-F5344CB8AC3E}">
        <p14:creationId xmlns:p14="http://schemas.microsoft.com/office/powerpoint/2010/main" val="24849378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Almost all of the ADA law specific to the insurance</a:t>
            </a:r>
            <a:r>
              <a:rPr lang="en-US" baseline="0" dirty="0"/>
              <a:t> industry developed well before the recent rise of ADA website litigation. Much of the earlier litigation involved how insurers treated particular illness under health or benefits plans. But these decisions still suggest that in some circuits an insurer without a retail presence can win dismissal if the plaintiff fails to allege a connection between an insurer’s website and a physical insurance office. For example, if an insurer conducts business only over the internet, it has a stronger argument that it’s not a “place of public accommodation.” But again this varies by circuit.</a:t>
            </a:r>
            <a:endParaRPr lang="en-US" dirty="0"/>
          </a:p>
        </p:txBody>
      </p:sp>
      <p:sp>
        <p:nvSpPr>
          <p:cNvPr id="4" name="Slide Number Placeholder 3"/>
          <p:cNvSpPr>
            <a:spLocks noGrp="1"/>
          </p:cNvSpPr>
          <p:nvPr>
            <p:ph type="sldNum" sz="quarter" idx="10"/>
          </p:nvPr>
        </p:nvSpPr>
        <p:spPr/>
        <p:txBody>
          <a:bodyPr/>
          <a:lstStyle/>
          <a:p>
            <a:fld id="{7F0F7DC6-E06E-1349-8562-E202CB453E39}" type="slidenum">
              <a:rPr lang="en-US" smtClean="0"/>
              <a:t>22</a:t>
            </a:fld>
            <a:endParaRPr lang="en-US"/>
          </a:p>
        </p:txBody>
      </p:sp>
    </p:spTree>
    <p:extLst>
      <p:ext uri="{BB962C8B-B14F-4D97-AF65-F5344CB8AC3E}">
        <p14:creationId xmlns:p14="http://schemas.microsoft.com/office/powerpoint/2010/main" val="1850648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Historically</a:t>
            </a:r>
            <a:r>
              <a:rPr lang="en-US" baseline="0" dirty="0"/>
              <a:t> most ADA litigation involved physical barriers, also known as “architectural barriers,” which prevent a person from accessing a physical space. </a:t>
            </a:r>
            <a:r>
              <a:rPr lang="en-US" dirty="0"/>
              <a:t>Common architectural barriers include things like stairs without a ramp, a store aisle too narrow for a wheelchair, or a restroom that doesn’t meet the ADA</a:t>
            </a:r>
            <a:r>
              <a:rPr lang="en-US" baseline="0" dirty="0"/>
              <a:t> requirements.</a:t>
            </a:r>
            <a:endParaRPr lang="en-US" dirty="0"/>
          </a:p>
        </p:txBody>
      </p:sp>
      <p:sp>
        <p:nvSpPr>
          <p:cNvPr id="4" name="Slide Number Placeholder 3"/>
          <p:cNvSpPr>
            <a:spLocks noGrp="1"/>
          </p:cNvSpPr>
          <p:nvPr>
            <p:ph type="sldNum" sz="quarter" idx="10"/>
          </p:nvPr>
        </p:nvSpPr>
        <p:spPr/>
        <p:txBody>
          <a:bodyPr/>
          <a:lstStyle/>
          <a:p>
            <a:fld id="{7F0F7DC6-E06E-1349-8562-E202CB453E39}" type="slidenum">
              <a:rPr lang="en-US" smtClean="0"/>
              <a:t>3</a:t>
            </a:fld>
            <a:endParaRPr lang="en-US"/>
          </a:p>
        </p:txBody>
      </p:sp>
    </p:spTree>
    <p:extLst>
      <p:ext uri="{BB962C8B-B14F-4D97-AF65-F5344CB8AC3E}">
        <p14:creationId xmlns:p14="http://schemas.microsoft.com/office/powerpoint/2010/main" val="4298098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WCAG</a:t>
            </a:r>
            <a:r>
              <a:rPr lang="en-US" baseline="0" dirty="0"/>
              <a:t> 2.0 AA is </a:t>
            </a:r>
            <a:r>
              <a:rPr lang="en-US" dirty="0"/>
              <a:t>a set of guidelines published by a group of expert web developers.</a:t>
            </a:r>
            <a:r>
              <a:rPr lang="en-US" baseline="0" dirty="0"/>
              <a:t> The guidelines, which specify how to design a website so that a disabled person can access it, include dozens of extremely detailed examples of the things the designer should think about as they work on the website.</a:t>
            </a:r>
          </a:p>
          <a:p>
            <a:endParaRPr lang="en-US" baseline="0" dirty="0"/>
          </a:p>
          <a:p>
            <a:r>
              <a:rPr lang="en-US" baseline="0" dirty="0" err="1"/>
              <a:t>WCAG</a:t>
            </a:r>
            <a:r>
              <a:rPr lang="en-US" baseline="0" dirty="0"/>
              <a:t> 2.0 is published by a non-government group and isn’t officially recognized by the statute or the Department of Justice as an official source of law, but the courts increasingly view it as the benchmark for compliance. In other words, if a website meets the </a:t>
            </a:r>
            <a:r>
              <a:rPr lang="en-US" baseline="0" dirty="0" err="1"/>
              <a:t>WCAG</a:t>
            </a:r>
            <a:r>
              <a:rPr lang="en-US" baseline="0" dirty="0"/>
              <a:t> standard, the courts typically find that the website satisfies the ADA’s requirements.</a:t>
            </a:r>
            <a:endParaRPr lang="en-US" dirty="0"/>
          </a:p>
          <a:p>
            <a:endParaRPr lang="en-US" dirty="0"/>
          </a:p>
        </p:txBody>
      </p:sp>
      <p:sp>
        <p:nvSpPr>
          <p:cNvPr id="4" name="Slide Number Placeholder 3"/>
          <p:cNvSpPr>
            <a:spLocks noGrp="1"/>
          </p:cNvSpPr>
          <p:nvPr>
            <p:ph type="sldNum" sz="quarter" idx="10"/>
          </p:nvPr>
        </p:nvSpPr>
        <p:spPr/>
        <p:txBody>
          <a:bodyPr/>
          <a:lstStyle/>
          <a:p>
            <a:fld id="{7F0F7DC6-E06E-1349-8562-E202CB453E39}" type="slidenum">
              <a:rPr lang="en-US" smtClean="0"/>
              <a:t>23</a:t>
            </a:fld>
            <a:endParaRPr lang="en-US"/>
          </a:p>
        </p:txBody>
      </p:sp>
    </p:spTree>
    <p:extLst>
      <p:ext uri="{BB962C8B-B14F-4D97-AF65-F5344CB8AC3E}">
        <p14:creationId xmlns:p14="http://schemas.microsoft.com/office/powerpoint/2010/main" val="26746614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0F7DC6-E06E-1349-8562-E202CB453E39}" type="slidenum">
              <a:rPr lang="en-US" smtClean="0"/>
              <a:t>24</a:t>
            </a:fld>
            <a:endParaRPr lang="en-US"/>
          </a:p>
        </p:txBody>
      </p:sp>
    </p:spTree>
    <p:extLst>
      <p:ext uri="{BB962C8B-B14F-4D97-AF65-F5344CB8AC3E}">
        <p14:creationId xmlns:p14="http://schemas.microsoft.com/office/powerpoint/2010/main" val="25861346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End user testing</a:t>
            </a:r>
          </a:p>
        </p:txBody>
      </p:sp>
      <p:sp>
        <p:nvSpPr>
          <p:cNvPr id="4" name="Slide Number Placeholder 3"/>
          <p:cNvSpPr>
            <a:spLocks noGrp="1"/>
          </p:cNvSpPr>
          <p:nvPr>
            <p:ph type="sldNum" sz="quarter" idx="5"/>
          </p:nvPr>
        </p:nvSpPr>
        <p:spPr/>
        <p:txBody>
          <a:bodyPr/>
          <a:lstStyle/>
          <a:p>
            <a:fld id="{7F0F7DC6-E06E-1349-8562-E202CB453E39}" type="slidenum">
              <a:rPr lang="en-US" smtClean="0"/>
              <a:t>25</a:t>
            </a:fld>
            <a:endParaRPr lang="en-US"/>
          </a:p>
        </p:txBody>
      </p:sp>
    </p:spTree>
    <p:extLst>
      <p:ext uri="{BB962C8B-B14F-4D97-AF65-F5344CB8AC3E}">
        <p14:creationId xmlns:p14="http://schemas.microsoft.com/office/powerpoint/2010/main" val="3818926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a:t>
            </a:r>
            <a:r>
              <a:rPr lang="en-US" baseline="0" dirty="0"/>
              <a:t> of this is to say these types of cases usually settle early. </a:t>
            </a:r>
            <a:endParaRPr lang="en-US" dirty="0"/>
          </a:p>
          <a:p>
            <a:endParaRPr lang="en-US" dirty="0"/>
          </a:p>
          <a:p>
            <a:r>
              <a:rPr lang="en-US" dirty="0"/>
              <a:t>For</a:t>
            </a:r>
            <a:r>
              <a:rPr lang="en-US" baseline="0" dirty="0"/>
              <a:t> good reason, the vast majority of ADA settlements resolve the amount of the attorney’s fee. If a company agrees to injunctive relief but leaves open the attorney’s fee, it often ends up paying far more than it would’ve through a settlement. That’s partly because courts rarely find an attorney’s fee unreasonable. No defendant wants to pay $400 or 500 per hour when the complaint is copied and pasted from another lawsuit, but many courts will say that an hourly fee around that range is reasonable even if the complaint is a copy-paste from another lawsuit. </a:t>
            </a:r>
          </a:p>
          <a:p>
            <a:r>
              <a:rPr lang="en-US" baseline="0" dirty="0"/>
              <a:t> </a:t>
            </a:r>
          </a:p>
          <a:p>
            <a:r>
              <a:rPr lang="en-US" baseline="0" dirty="0"/>
              <a:t>Another reason the settlement should resolve the amount of the attorney’s fee is because the plaintiff can recover an attorney’s fee for the time spent drafting the motion for an attorney’s fee. So if the plaintiff’s lawyer spends 20 hours litigating the case up to settlement and another 20 hours drafting the motion for an attorney’s fee, the court will often let the plaintiff collect an attorney’s fee for all 40 hours of work.</a:t>
            </a:r>
            <a:endParaRPr lang="en-US" dirty="0"/>
          </a:p>
          <a:p>
            <a:endParaRPr lang="en-US" dirty="0"/>
          </a:p>
        </p:txBody>
      </p:sp>
      <p:sp>
        <p:nvSpPr>
          <p:cNvPr id="4" name="Slide Number Placeholder 3"/>
          <p:cNvSpPr>
            <a:spLocks noGrp="1"/>
          </p:cNvSpPr>
          <p:nvPr>
            <p:ph type="sldNum" sz="quarter" idx="10"/>
          </p:nvPr>
        </p:nvSpPr>
        <p:spPr/>
        <p:txBody>
          <a:bodyPr/>
          <a:lstStyle/>
          <a:p>
            <a:fld id="{7F0F7DC6-E06E-1349-8562-E202CB453E39}" type="slidenum">
              <a:rPr lang="en-US" smtClean="0"/>
              <a:t>26</a:t>
            </a:fld>
            <a:endParaRPr lang="en-US"/>
          </a:p>
        </p:txBody>
      </p:sp>
    </p:spTree>
    <p:extLst>
      <p:ext uri="{BB962C8B-B14F-4D97-AF65-F5344CB8AC3E}">
        <p14:creationId xmlns:p14="http://schemas.microsoft.com/office/powerpoint/2010/main" val="4272178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7F0F7DC6-E06E-1349-8562-E202CB453E39}" type="slidenum">
              <a:rPr lang="en-US" smtClean="0"/>
              <a:t>4</a:t>
            </a:fld>
            <a:endParaRPr lang="en-US"/>
          </a:p>
        </p:txBody>
      </p:sp>
    </p:spTree>
    <p:extLst>
      <p:ext uri="{BB962C8B-B14F-4D97-AF65-F5344CB8AC3E}">
        <p14:creationId xmlns:p14="http://schemas.microsoft.com/office/powerpoint/2010/main" val="31489219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We’ll start and end with economics, since we need to understand the</a:t>
            </a:r>
            <a:r>
              <a:rPr lang="en-US" baseline="0" dirty="0"/>
              <a:t> basic economics to understand the trends in ADA law and practice</a:t>
            </a:r>
            <a:r>
              <a:rPr lang="en-US"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Government contractors provide an interesting case.  Generally, a public entity is liable under Title II for a contractor’s discrimination, but the reverse is not true. Private</a:t>
            </a:r>
            <a:r>
              <a:rPr lang="en-US" baseline="0" dirty="0"/>
              <a:t> entities contracting with the government can only be liable under Title III, meaning no compensatory liability.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Barnes v. Gorman</a:t>
            </a:r>
            <a:r>
              <a:rPr lang="en-US" sz="1200" kern="1200" dirty="0">
                <a:solidFill>
                  <a:schemeClr val="tx1"/>
                </a:solidFill>
                <a:effectLst/>
                <a:latin typeface="+mn-lt"/>
                <a:ea typeface="+mn-ea"/>
                <a:cs typeface="+mn-cs"/>
              </a:rPr>
              <a:t>, 536 U.S. 181, 190 (2002) stands</a:t>
            </a:r>
            <a:r>
              <a:rPr lang="en-US" sz="1200" kern="1200" baseline="0" dirty="0">
                <a:solidFill>
                  <a:schemeClr val="tx1"/>
                </a:solidFill>
                <a:effectLst/>
                <a:latin typeface="+mn-lt"/>
                <a:ea typeface="+mn-ea"/>
                <a:cs typeface="+mn-cs"/>
              </a:rPr>
              <a:t> for no punitive damages</a:t>
            </a:r>
            <a:endParaRPr lang="en-US" dirty="0"/>
          </a:p>
        </p:txBody>
      </p:sp>
      <p:sp>
        <p:nvSpPr>
          <p:cNvPr id="4" name="Slide Number Placeholder 3"/>
          <p:cNvSpPr>
            <a:spLocks noGrp="1"/>
          </p:cNvSpPr>
          <p:nvPr>
            <p:ph type="sldNum" sz="quarter" idx="10"/>
          </p:nvPr>
        </p:nvSpPr>
        <p:spPr/>
        <p:txBody>
          <a:bodyPr/>
          <a:lstStyle/>
          <a:p>
            <a:fld id="{7F0F7DC6-E06E-1349-8562-E202CB453E39}" type="slidenum">
              <a:rPr lang="en-US" smtClean="0"/>
              <a:t>5</a:t>
            </a:fld>
            <a:endParaRPr lang="en-US"/>
          </a:p>
        </p:txBody>
      </p:sp>
    </p:spTree>
    <p:extLst>
      <p:ext uri="{BB962C8B-B14F-4D97-AF65-F5344CB8AC3E}">
        <p14:creationId xmlns:p14="http://schemas.microsoft.com/office/powerpoint/2010/main" val="26787018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Plaintiff does not need to win all the relief requested in the complaint to qualify as the prevailing party</a:t>
            </a:r>
          </a:p>
        </p:txBody>
      </p:sp>
      <p:sp>
        <p:nvSpPr>
          <p:cNvPr id="4" name="Slide Number Placeholder 3"/>
          <p:cNvSpPr>
            <a:spLocks noGrp="1"/>
          </p:cNvSpPr>
          <p:nvPr>
            <p:ph type="sldNum" sz="quarter" idx="10"/>
          </p:nvPr>
        </p:nvSpPr>
        <p:spPr/>
        <p:txBody>
          <a:bodyPr/>
          <a:lstStyle/>
          <a:p>
            <a:fld id="{7F0F7DC6-E06E-1349-8562-E202CB453E39}" type="slidenum">
              <a:rPr lang="en-US" smtClean="0"/>
              <a:t>6</a:t>
            </a:fld>
            <a:endParaRPr lang="en-US"/>
          </a:p>
        </p:txBody>
      </p:sp>
    </p:spTree>
    <p:extLst>
      <p:ext uri="{BB962C8B-B14F-4D97-AF65-F5344CB8AC3E}">
        <p14:creationId xmlns:p14="http://schemas.microsoft.com/office/powerpoint/2010/main" val="25170982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dirty="0">
                <a:latin typeface="Calibri" panose="020F0502020204030204" pitchFamily="34" charset="0"/>
                <a:ea typeface="Calibri" panose="020F0502020204030204" pitchFamily="34" charset="0"/>
              </a:rPr>
              <a:t>Judiciary Data and Analysis Office</a:t>
            </a:r>
            <a:r>
              <a:rPr lang="en-US" sz="1200" baseline="0" dirty="0">
                <a:latin typeface="Calibri" panose="020F0502020204030204" pitchFamily="34" charset="0"/>
                <a:ea typeface="Calibri" panose="020F0502020204030204" pitchFamily="34" charset="0"/>
              </a:rPr>
              <a:t> is </a:t>
            </a:r>
            <a:r>
              <a:rPr lang="en-US" sz="1200" dirty="0">
                <a:latin typeface="Calibri" panose="020F0502020204030204" pitchFamily="34" charset="0"/>
                <a:ea typeface="Calibri" panose="020F0502020204030204" pitchFamily="34" charset="0"/>
              </a:rPr>
              <a:t>a branch of the Administrative Office of the U.S. Courts (AO)</a:t>
            </a:r>
            <a:endParaRPr lang="en-US" dirty="0"/>
          </a:p>
        </p:txBody>
      </p:sp>
      <p:sp>
        <p:nvSpPr>
          <p:cNvPr id="4" name="Slide Number Placeholder 3"/>
          <p:cNvSpPr>
            <a:spLocks noGrp="1"/>
          </p:cNvSpPr>
          <p:nvPr>
            <p:ph type="sldNum" sz="quarter" idx="10"/>
          </p:nvPr>
        </p:nvSpPr>
        <p:spPr/>
        <p:txBody>
          <a:bodyPr/>
          <a:lstStyle/>
          <a:p>
            <a:fld id="{7F0F7DC6-E06E-1349-8562-E202CB453E39}" type="slidenum">
              <a:rPr lang="en-US" smtClean="0"/>
              <a:t>7</a:t>
            </a:fld>
            <a:endParaRPr lang="en-US"/>
          </a:p>
        </p:txBody>
      </p:sp>
    </p:spTree>
    <p:extLst>
      <p:ext uri="{BB962C8B-B14F-4D97-AF65-F5344CB8AC3E}">
        <p14:creationId xmlns:p14="http://schemas.microsoft.com/office/powerpoint/2010/main" val="3682137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a:t>
            </a:r>
            <a:r>
              <a:rPr lang="en-US" baseline="0" dirty="0"/>
              <a:t> the past few years the number of ADA lawsuits in federal court has grown faster than almost every other type of litigation. Between 2014 and 2018, the number of ADA lawsuits more than doubled, and that number will probably keep growing for the foreseeable future. Some of these cases involve architectural or physical barriers, but the biggest growth in the past few years has been in website cases. Compare that to most other types of litigation such as ERISA, which have remained basically the same over the past few years.</a:t>
            </a:r>
          </a:p>
          <a:p>
            <a:endParaRPr lang="en-US" baseline="0" dirty="0"/>
          </a:p>
          <a:p>
            <a:r>
              <a:rPr lang="en-US" baseline="0" dirty="0"/>
              <a:t>Almost all of these ADA cases involve private plaintiffs rather than the Department of Justice, which is authorized to sue under the ADA but almost never does. The United States was the plaintiff in only 5 of the 9,990 ADA cases brought in 2018. And the lawsuits by the United States often involve lawsuits against municipalities or state governments, not private companies.</a:t>
            </a:r>
            <a:endParaRPr lang="en-US" dirty="0"/>
          </a:p>
        </p:txBody>
      </p:sp>
      <p:sp>
        <p:nvSpPr>
          <p:cNvPr id="4" name="Slide Number Placeholder 3"/>
          <p:cNvSpPr>
            <a:spLocks noGrp="1"/>
          </p:cNvSpPr>
          <p:nvPr>
            <p:ph type="sldNum" sz="quarter" idx="10"/>
          </p:nvPr>
        </p:nvSpPr>
        <p:spPr/>
        <p:txBody>
          <a:bodyPr/>
          <a:lstStyle/>
          <a:p>
            <a:fld id="{7F0F7DC6-E06E-1349-8562-E202CB453E39}" type="slidenum">
              <a:rPr lang="en-US" smtClean="0"/>
              <a:t>8</a:t>
            </a:fld>
            <a:endParaRPr lang="en-US"/>
          </a:p>
        </p:txBody>
      </p:sp>
    </p:spTree>
    <p:extLst>
      <p:ext uri="{BB962C8B-B14F-4D97-AF65-F5344CB8AC3E}">
        <p14:creationId xmlns:p14="http://schemas.microsoft.com/office/powerpoint/2010/main" val="31453576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answer, we need to dive a little deeper into the substance and procedure of ADA cases</a:t>
            </a:r>
          </a:p>
        </p:txBody>
      </p:sp>
      <p:sp>
        <p:nvSpPr>
          <p:cNvPr id="4" name="Slide Number Placeholder 3"/>
          <p:cNvSpPr>
            <a:spLocks noGrp="1"/>
          </p:cNvSpPr>
          <p:nvPr>
            <p:ph type="sldNum" sz="quarter" idx="10"/>
          </p:nvPr>
        </p:nvSpPr>
        <p:spPr/>
        <p:txBody>
          <a:bodyPr/>
          <a:lstStyle/>
          <a:p>
            <a:fld id="{7F0F7DC6-E06E-1349-8562-E202CB453E39}" type="slidenum">
              <a:rPr lang="en-US" smtClean="0"/>
              <a:t>9</a:t>
            </a:fld>
            <a:endParaRPr lang="en-US"/>
          </a:p>
        </p:txBody>
      </p:sp>
    </p:spTree>
    <p:extLst>
      <p:ext uri="{BB962C8B-B14F-4D97-AF65-F5344CB8AC3E}">
        <p14:creationId xmlns:p14="http://schemas.microsoft.com/office/powerpoint/2010/main" val="7457931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Plaintiff does not need to win all the relief requested in the complaint to qualify as the prevailing party</a:t>
            </a:r>
          </a:p>
        </p:txBody>
      </p:sp>
      <p:sp>
        <p:nvSpPr>
          <p:cNvPr id="4" name="Slide Number Placeholder 3"/>
          <p:cNvSpPr>
            <a:spLocks noGrp="1"/>
          </p:cNvSpPr>
          <p:nvPr>
            <p:ph type="sldNum" sz="quarter" idx="10"/>
          </p:nvPr>
        </p:nvSpPr>
        <p:spPr/>
        <p:txBody>
          <a:bodyPr/>
          <a:lstStyle/>
          <a:p>
            <a:fld id="{7F0F7DC6-E06E-1349-8562-E202CB453E39}" type="slidenum">
              <a:rPr lang="en-US" smtClean="0"/>
              <a:t>10</a:t>
            </a:fld>
            <a:endParaRPr lang="en-US"/>
          </a:p>
        </p:txBody>
      </p:sp>
    </p:spTree>
    <p:extLst>
      <p:ext uri="{BB962C8B-B14F-4D97-AF65-F5344CB8AC3E}">
        <p14:creationId xmlns:p14="http://schemas.microsoft.com/office/powerpoint/2010/main" val="468728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23925" y="1225663"/>
            <a:ext cx="7315200" cy="1490472"/>
          </a:xfrm>
        </p:spPr>
        <p:txBody>
          <a:bodyPr lIns="0" tIns="0" rIns="0" bIns="0" anchor="b" anchorCtr="0">
            <a:noAutofit/>
          </a:bodyPr>
          <a:lstStyle>
            <a:lvl1pPr>
              <a:lnSpc>
                <a:spcPts val="4500"/>
              </a:lnSpc>
              <a:defRPr sz="4000">
                <a:solidFill>
                  <a:srgbClr val="00457C"/>
                </a:solidFill>
                <a:latin typeface="Segoe UI Light" panose="020B0502040204020203" pitchFamily="34" charset="0"/>
                <a:cs typeface="Segoe UI Light" panose="020B0502040204020203" pitchFamily="34" charset="0"/>
              </a:defRPr>
            </a:lvl1pPr>
          </a:lstStyle>
          <a:p>
            <a:r>
              <a:rPr lang="en-US"/>
              <a:t>Click to edit Master title style</a:t>
            </a:r>
            <a:endParaRPr dirty="0"/>
          </a:p>
        </p:txBody>
      </p:sp>
      <p:sp>
        <p:nvSpPr>
          <p:cNvPr id="3" name="Subtitle 2"/>
          <p:cNvSpPr>
            <a:spLocks noGrp="1"/>
          </p:cNvSpPr>
          <p:nvPr>
            <p:ph type="subTitle" idx="1"/>
          </p:nvPr>
        </p:nvSpPr>
        <p:spPr>
          <a:xfrm>
            <a:off x="924715" y="3144439"/>
            <a:ext cx="7315200" cy="914400"/>
          </a:xfrm>
        </p:spPr>
        <p:txBody>
          <a:bodyPr lIns="0" tIns="0" rIns="0" bIns="0"/>
          <a:lstStyle>
            <a:lvl1pPr marL="0" indent="0" algn="l">
              <a:lnSpc>
                <a:spcPts val="2200"/>
              </a:lnSpc>
              <a:spcAft>
                <a:spcPts val="600"/>
              </a:spcAft>
              <a:buNone/>
              <a:defRPr sz="1800">
                <a:solidFill>
                  <a:srgbClr val="00457C"/>
                </a:solidFill>
                <a:latin typeface="Segoe UI" panose="020B0502040204020203" pitchFamily="34" charset="0"/>
                <a:cs typeface="Segoe UI" panose="020B0502040204020203"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8" name="Rectangle 7"/>
          <p:cNvSpPr/>
          <p:nvPr/>
        </p:nvSpPr>
        <p:spPr>
          <a:xfrm>
            <a:off x="381001" y="-1"/>
            <a:ext cx="154781" cy="2569028"/>
          </a:xfrm>
          <a:prstGeom prst="rect">
            <a:avLst/>
          </a:prstGeom>
          <a:solidFill>
            <a:srgbClr val="FAA8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bg1"/>
              </a:solidFill>
            </a:endParaRPr>
          </a:p>
        </p:txBody>
      </p:sp>
      <p:sp>
        <p:nvSpPr>
          <p:cNvPr id="5" name="Text Placeholder 4"/>
          <p:cNvSpPr>
            <a:spLocks noGrp="1"/>
          </p:cNvSpPr>
          <p:nvPr>
            <p:ph type="body" sz="quarter" idx="10" hasCustomPrompt="1"/>
          </p:nvPr>
        </p:nvSpPr>
        <p:spPr>
          <a:xfrm>
            <a:off x="920751" y="4317579"/>
            <a:ext cx="2347913" cy="345864"/>
          </a:xfrm>
        </p:spPr>
        <p:txBody>
          <a:bodyPr anchor="ctr"/>
          <a:lstStyle>
            <a:lvl1pPr marL="0" indent="0">
              <a:spcAft>
                <a:spcPts val="200"/>
              </a:spcAft>
              <a:buNone/>
              <a:defRPr sz="1800">
                <a:solidFill>
                  <a:srgbClr val="0D456A"/>
                </a:solidFill>
              </a:defRPr>
            </a:lvl1pPr>
            <a:lvl2pPr marL="0" indent="0">
              <a:spcAft>
                <a:spcPts val="200"/>
              </a:spcAft>
              <a:buNone/>
              <a:defRPr/>
            </a:lvl2pPr>
            <a:lvl3pPr marL="0" indent="0">
              <a:spcAft>
                <a:spcPts val="200"/>
              </a:spcAft>
              <a:buNone/>
              <a:defRPr sz="1100" i="1">
                <a:solidFill>
                  <a:schemeClr val="bg2">
                    <a:lumMod val="50000"/>
                  </a:schemeClr>
                </a:solidFill>
              </a:defRPr>
            </a:lvl3pPr>
            <a:lvl4pPr marL="0" indent="0">
              <a:spcAft>
                <a:spcPts val="200"/>
              </a:spcAft>
              <a:buNone/>
              <a:defRPr sz="1100">
                <a:solidFill>
                  <a:schemeClr val="bg2">
                    <a:lumMod val="50000"/>
                  </a:schemeClr>
                </a:solidFill>
              </a:defRPr>
            </a:lvl4pPr>
            <a:lvl5pPr marL="0" indent="0">
              <a:spcAft>
                <a:spcPts val="200"/>
              </a:spcAft>
              <a:buNone/>
              <a:defRPr sz="1100">
                <a:solidFill>
                  <a:schemeClr val="bg2">
                    <a:lumMod val="50000"/>
                  </a:schemeClr>
                </a:solidFill>
              </a:defRPr>
            </a:lvl5pPr>
          </a:lstStyle>
          <a:p>
            <a:pPr lvl="0"/>
            <a:r>
              <a:rPr lang="en-US" dirty="0"/>
              <a:t>Name</a:t>
            </a:r>
          </a:p>
        </p:txBody>
      </p:sp>
      <p:sp>
        <p:nvSpPr>
          <p:cNvPr id="14" name="Text Placeholder 4"/>
          <p:cNvSpPr>
            <a:spLocks noGrp="1"/>
          </p:cNvSpPr>
          <p:nvPr>
            <p:ph type="body" sz="quarter" idx="12" hasCustomPrompt="1"/>
          </p:nvPr>
        </p:nvSpPr>
        <p:spPr>
          <a:xfrm>
            <a:off x="5891213" y="4317577"/>
            <a:ext cx="2347913" cy="345864"/>
          </a:xfrm>
        </p:spPr>
        <p:txBody>
          <a:bodyPr anchor="ctr"/>
          <a:lstStyle>
            <a:lvl1pPr marL="0" indent="0" algn="r">
              <a:spcAft>
                <a:spcPts val="200"/>
              </a:spcAft>
              <a:buNone/>
              <a:defRPr sz="1100">
                <a:solidFill>
                  <a:schemeClr val="bg2">
                    <a:lumMod val="50000"/>
                  </a:schemeClr>
                </a:solidFill>
              </a:defRPr>
            </a:lvl1pPr>
            <a:lvl2pPr marL="0" indent="0">
              <a:spcAft>
                <a:spcPts val="200"/>
              </a:spcAft>
              <a:buNone/>
              <a:defRPr/>
            </a:lvl2pPr>
            <a:lvl3pPr marL="0" indent="0">
              <a:spcAft>
                <a:spcPts val="200"/>
              </a:spcAft>
              <a:buNone/>
              <a:defRPr sz="1100" i="1">
                <a:solidFill>
                  <a:schemeClr val="bg2">
                    <a:lumMod val="50000"/>
                  </a:schemeClr>
                </a:solidFill>
              </a:defRPr>
            </a:lvl3pPr>
            <a:lvl4pPr marL="0" indent="0">
              <a:spcAft>
                <a:spcPts val="200"/>
              </a:spcAft>
              <a:buNone/>
              <a:defRPr sz="1100">
                <a:solidFill>
                  <a:schemeClr val="bg2">
                    <a:lumMod val="50000"/>
                  </a:schemeClr>
                </a:solidFill>
              </a:defRPr>
            </a:lvl4pPr>
            <a:lvl5pPr marL="0" indent="0">
              <a:spcAft>
                <a:spcPts val="200"/>
              </a:spcAft>
              <a:buNone/>
              <a:defRPr sz="1100">
                <a:solidFill>
                  <a:schemeClr val="bg2">
                    <a:lumMod val="50000"/>
                  </a:schemeClr>
                </a:solidFill>
              </a:defRPr>
            </a:lvl5pPr>
          </a:lstStyle>
          <a:p>
            <a:pPr lvl="0"/>
            <a:r>
              <a:rPr lang="en-US" dirty="0"/>
              <a:t>[Month Year]</a:t>
            </a:r>
          </a:p>
        </p:txBody>
      </p:sp>
      <p:sp>
        <p:nvSpPr>
          <p:cNvPr id="17" name="Text Placeholder 4"/>
          <p:cNvSpPr>
            <a:spLocks noGrp="1"/>
          </p:cNvSpPr>
          <p:nvPr>
            <p:ph type="body" sz="quarter" idx="14" hasCustomPrompt="1"/>
          </p:nvPr>
        </p:nvSpPr>
        <p:spPr>
          <a:xfrm>
            <a:off x="3407569" y="4317577"/>
            <a:ext cx="2347913" cy="345864"/>
          </a:xfrm>
        </p:spPr>
        <p:txBody>
          <a:bodyPr anchor="ctr"/>
          <a:lstStyle>
            <a:lvl1pPr marL="0" indent="0">
              <a:spcAft>
                <a:spcPts val="200"/>
              </a:spcAft>
              <a:buNone/>
              <a:defRPr sz="1800">
                <a:solidFill>
                  <a:srgbClr val="0D456A"/>
                </a:solidFill>
              </a:defRPr>
            </a:lvl1pPr>
            <a:lvl2pPr marL="0" indent="0">
              <a:spcAft>
                <a:spcPts val="200"/>
              </a:spcAft>
              <a:buNone/>
              <a:defRPr/>
            </a:lvl2pPr>
            <a:lvl3pPr marL="0" indent="0">
              <a:spcAft>
                <a:spcPts val="200"/>
              </a:spcAft>
              <a:buNone/>
              <a:defRPr sz="1100" i="1">
                <a:solidFill>
                  <a:schemeClr val="bg2">
                    <a:lumMod val="50000"/>
                  </a:schemeClr>
                </a:solidFill>
              </a:defRPr>
            </a:lvl3pPr>
            <a:lvl4pPr marL="0" indent="0">
              <a:spcAft>
                <a:spcPts val="200"/>
              </a:spcAft>
              <a:buNone/>
              <a:defRPr sz="1100">
                <a:solidFill>
                  <a:schemeClr val="bg2">
                    <a:lumMod val="50000"/>
                  </a:schemeClr>
                </a:solidFill>
              </a:defRPr>
            </a:lvl4pPr>
            <a:lvl5pPr marL="0" indent="0">
              <a:spcAft>
                <a:spcPts val="200"/>
              </a:spcAft>
              <a:buNone/>
              <a:defRPr sz="1100">
                <a:solidFill>
                  <a:schemeClr val="bg2">
                    <a:lumMod val="50000"/>
                  </a:schemeClr>
                </a:solidFill>
              </a:defRPr>
            </a:lvl5pPr>
          </a:lstStyle>
          <a:p>
            <a:pPr lvl="0"/>
            <a:r>
              <a:rPr lang="en-US" dirty="0"/>
              <a:t>Name</a:t>
            </a:r>
          </a:p>
        </p:txBody>
      </p:sp>
      <p:sp>
        <p:nvSpPr>
          <p:cNvPr id="18" name="Text Placeholder 4"/>
          <p:cNvSpPr>
            <a:spLocks noGrp="1"/>
          </p:cNvSpPr>
          <p:nvPr>
            <p:ph type="body" sz="quarter" idx="15" hasCustomPrompt="1"/>
          </p:nvPr>
        </p:nvSpPr>
        <p:spPr>
          <a:xfrm>
            <a:off x="920210" y="4736634"/>
            <a:ext cx="2347913" cy="952967"/>
          </a:xfrm>
        </p:spPr>
        <p:txBody>
          <a:bodyPr/>
          <a:lstStyle>
            <a:lvl1pPr marL="0" indent="0">
              <a:spcAft>
                <a:spcPts val="200"/>
              </a:spcAft>
              <a:buNone/>
              <a:defRPr sz="1100">
                <a:solidFill>
                  <a:schemeClr val="bg2">
                    <a:lumMod val="50000"/>
                  </a:schemeClr>
                </a:solidFill>
              </a:defRPr>
            </a:lvl1pPr>
            <a:lvl2pPr marL="0" indent="0">
              <a:spcAft>
                <a:spcPts val="200"/>
              </a:spcAft>
              <a:buNone/>
              <a:defRPr/>
            </a:lvl2pPr>
            <a:lvl3pPr marL="0" indent="0">
              <a:spcAft>
                <a:spcPts val="200"/>
              </a:spcAft>
              <a:buNone/>
              <a:defRPr sz="1100" i="1">
                <a:solidFill>
                  <a:schemeClr val="bg2">
                    <a:lumMod val="50000"/>
                  </a:schemeClr>
                </a:solidFill>
              </a:defRPr>
            </a:lvl3pPr>
            <a:lvl4pPr marL="0" indent="0">
              <a:spcAft>
                <a:spcPts val="200"/>
              </a:spcAft>
              <a:buNone/>
              <a:defRPr sz="1100">
                <a:solidFill>
                  <a:schemeClr val="bg2">
                    <a:lumMod val="50000"/>
                  </a:schemeClr>
                </a:solidFill>
              </a:defRPr>
            </a:lvl4pPr>
            <a:lvl5pPr marL="0" indent="0">
              <a:spcAft>
                <a:spcPts val="200"/>
              </a:spcAft>
              <a:buNone/>
              <a:defRPr sz="1100">
                <a:solidFill>
                  <a:schemeClr val="bg2">
                    <a:lumMod val="50000"/>
                  </a:schemeClr>
                </a:solidFill>
              </a:defRPr>
            </a:lvl5pPr>
          </a:lstStyle>
          <a:p>
            <a:pPr lvl="0"/>
            <a:r>
              <a:rPr lang="en-US" dirty="0"/>
              <a:t>Title</a:t>
            </a:r>
            <a:br>
              <a:rPr lang="en-US" dirty="0"/>
            </a:br>
            <a:r>
              <a:rPr lang="en-US" dirty="0"/>
              <a:t>Phone</a:t>
            </a:r>
            <a:br>
              <a:rPr lang="en-US" dirty="0"/>
            </a:br>
            <a:r>
              <a:rPr lang="en-US" dirty="0"/>
              <a:t>Email</a:t>
            </a:r>
          </a:p>
        </p:txBody>
      </p:sp>
      <p:sp>
        <p:nvSpPr>
          <p:cNvPr id="19" name="Text Placeholder 4"/>
          <p:cNvSpPr>
            <a:spLocks noGrp="1"/>
          </p:cNvSpPr>
          <p:nvPr>
            <p:ph type="body" sz="quarter" idx="16" hasCustomPrompt="1"/>
          </p:nvPr>
        </p:nvSpPr>
        <p:spPr>
          <a:xfrm>
            <a:off x="3407028" y="4736633"/>
            <a:ext cx="2347913" cy="952967"/>
          </a:xfrm>
        </p:spPr>
        <p:txBody>
          <a:bodyPr/>
          <a:lstStyle>
            <a:lvl1pPr marL="0" indent="0">
              <a:spcAft>
                <a:spcPts val="200"/>
              </a:spcAft>
              <a:buNone/>
              <a:defRPr sz="1100">
                <a:solidFill>
                  <a:schemeClr val="bg2">
                    <a:lumMod val="50000"/>
                  </a:schemeClr>
                </a:solidFill>
              </a:defRPr>
            </a:lvl1pPr>
            <a:lvl2pPr marL="0" indent="0">
              <a:spcAft>
                <a:spcPts val="200"/>
              </a:spcAft>
              <a:buNone/>
              <a:defRPr/>
            </a:lvl2pPr>
            <a:lvl3pPr marL="0" indent="0">
              <a:spcAft>
                <a:spcPts val="200"/>
              </a:spcAft>
              <a:buNone/>
              <a:defRPr sz="1100" i="1">
                <a:solidFill>
                  <a:schemeClr val="bg2">
                    <a:lumMod val="50000"/>
                  </a:schemeClr>
                </a:solidFill>
              </a:defRPr>
            </a:lvl3pPr>
            <a:lvl4pPr marL="0" indent="0">
              <a:spcAft>
                <a:spcPts val="200"/>
              </a:spcAft>
              <a:buNone/>
              <a:defRPr sz="1100">
                <a:solidFill>
                  <a:schemeClr val="bg2">
                    <a:lumMod val="50000"/>
                  </a:schemeClr>
                </a:solidFill>
              </a:defRPr>
            </a:lvl4pPr>
            <a:lvl5pPr marL="0" indent="0">
              <a:spcAft>
                <a:spcPts val="200"/>
              </a:spcAft>
              <a:buNone/>
              <a:defRPr sz="1100">
                <a:solidFill>
                  <a:schemeClr val="bg2">
                    <a:lumMod val="50000"/>
                  </a:schemeClr>
                </a:solidFill>
              </a:defRPr>
            </a:lvl5pPr>
          </a:lstStyle>
          <a:p>
            <a:pPr lvl="0"/>
            <a:r>
              <a:rPr lang="en-US" dirty="0"/>
              <a:t>Title</a:t>
            </a:r>
            <a:br>
              <a:rPr lang="en-US" dirty="0"/>
            </a:br>
            <a:r>
              <a:rPr lang="en-US" dirty="0"/>
              <a:t>Phone</a:t>
            </a:r>
            <a:br>
              <a:rPr lang="en-US" dirty="0"/>
            </a:br>
            <a:r>
              <a:rPr lang="en-US" dirty="0"/>
              <a:t>Email</a:t>
            </a:r>
          </a:p>
        </p:txBody>
      </p:sp>
      <p:pic>
        <p:nvPicPr>
          <p:cNvPr id="10" name="Mayer Brown Logo"/>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419601" y="6498000"/>
            <a:ext cx="1364400" cy="164069"/>
          </a:xfrm>
          <a:prstGeom prst="rect">
            <a:avLst/>
          </a:prstGeom>
        </p:spPr>
      </p:pic>
    </p:spTree>
    <p:extLst>
      <p:ext uri="{BB962C8B-B14F-4D97-AF65-F5344CB8AC3E}">
        <p14:creationId xmlns:p14="http://schemas.microsoft.com/office/powerpoint/2010/main" val="2889186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9"/>
          </a:xfrm>
        </p:spPr>
        <p:txBody>
          <a:bodyPr anchor="b"/>
          <a:lstStyle>
            <a:lvl1pPr algn="l">
              <a:defRPr sz="2600" b="0"/>
            </a:lvl1pPr>
          </a:lstStyle>
          <a:p>
            <a:r>
              <a:rPr lang="en-US"/>
              <a:t>Click to edit Master title style</a:t>
            </a:r>
            <a:endParaRP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1792288" y="5367357"/>
            <a:ext cx="5486400" cy="804863"/>
          </a:xfrm>
        </p:spPr>
        <p:txBody>
          <a:bodyPr/>
          <a:lstStyle>
            <a:lvl1pPr marL="0" indent="0">
              <a:buNone/>
              <a:defRPr sz="1400" b="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Footer Placeholder 4"/>
          <p:cNvSpPr>
            <a:spLocks noGrp="1"/>
          </p:cNvSpPr>
          <p:nvPr>
            <p:ph type="ftr" sz="quarter" idx="11"/>
          </p:nvPr>
        </p:nvSpPr>
        <p:spPr>
          <a:xfrm>
            <a:off x="290514" y="6357200"/>
            <a:ext cx="3081337" cy="155448"/>
          </a:xfrm>
          <a:prstGeom prst="rect">
            <a:avLst/>
          </a:prstGeom>
        </p:spPr>
        <p:txBody>
          <a:bodyPr anchor="ctr"/>
          <a:lstStyle>
            <a:lvl1pPr>
              <a:defRPr sz="800">
                <a:solidFill>
                  <a:srgbClr val="064D83"/>
                </a:solidFill>
                <a:latin typeface="Segoe UI" panose="020B0502040204020203" pitchFamily="34" charset="0"/>
                <a:cs typeface="Segoe UI" panose="020B0502040204020203" pitchFamily="34" charset="0"/>
              </a:defRPr>
            </a:lvl1pPr>
          </a:lstStyle>
          <a:p>
            <a:r>
              <a:rPr kumimoji="0" lang="en-US"/>
              <a:t>March 12-14, 2017</a:t>
            </a:r>
            <a:endParaRPr kumimoji="0" lang="en-US" dirty="0"/>
          </a:p>
        </p:txBody>
      </p:sp>
      <p:sp>
        <p:nvSpPr>
          <p:cNvPr id="11" name="Slide Number Placeholder 5"/>
          <p:cNvSpPr txBox="1">
            <a:spLocks/>
          </p:cNvSpPr>
          <p:nvPr/>
        </p:nvSpPr>
        <p:spPr>
          <a:xfrm>
            <a:off x="4114800" y="6357200"/>
            <a:ext cx="914400" cy="155448"/>
          </a:xfrm>
          <a:prstGeom prst="rect">
            <a:avLst/>
          </a:prstGeom>
        </p:spPr>
        <p:txBody>
          <a:bodyPr vert="horz" lIns="91440" tIns="45720" rIns="91440" bIns="45720" rtlCol="0" anchor="ctr"/>
          <a:lstStyle>
            <a:defPPr>
              <a:defRPr lang="en-US"/>
            </a:defPPr>
            <a:lvl1pPr marL="0" algn="r" defTabSz="914400" rtl="0" eaLnBrk="1" latinLnBrk="0" hangingPunct="1">
              <a:defRPr sz="800" kern="1200">
                <a:solidFill>
                  <a:srgbClr val="0D456A"/>
                </a:solidFill>
                <a:latin typeface="Segoe UI" panose="020B0502040204020203" pitchFamily="34" charset="0"/>
                <a:ea typeface="+mn-ea"/>
                <a:cs typeface="Segoe UI" panose="020B0502040204020203"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26BF80B-33B5-4627-8985-D9082B3086CC}" type="slidenum">
              <a:rPr lang="en-US" sz="800" smtClean="0">
                <a:solidFill>
                  <a:srgbClr val="064D83"/>
                </a:solidFill>
                <a:latin typeface="Segoe UI" panose="020B0502040204020203" pitchFamily="34" charset="0"/>
                <a:cs typeface="Segoe UI" panose="020B0502040204020203" pitchFamily="34" charset="0"/>
              </a:rPr>
              <a:pPr algn="ctr"/>
              <a:t>‹#›</a:t>
            </a:fld>
            <a:endParaRPr lang="en-US" sz="800">
              <a:solidFill>
                <a:srgbClr val="064D83"/>
              </a:solidFill>
              <a:latin typeface="Segoe UI" panose="020B0502040204020203" pitchFamily="34" charset="0"/>
              <a:cs typeface="Segoe UI" panose="020B0502040204020203" pitchFamily="34" charset="0"/>
            </a:endParaRPr>
          </a:p>
        </p:txBody>
      </p:sp>
      <p:pic>
        <p:nvPicPr>
          <p:cNvPr id="7" name="Mayer Brown Logo"/>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419601" y="6498000"/>
            <a:ext cx="1364400" cy="164069"/>
          </a:xfrm>
          <a:prstGeom prst="rect">
            <a:avLst/>
          </a:prstGeom>
        </p:spPr>
      </p:pic>
    </p:spTree>
    <p:extLst>
      <p:ext uri="{BB962C8B-B14F-4D97-AF65-F5344CB8AC3E}">
        <p14:creationId xmlns:p14="http://schemas.microsoft.com/office/powerpoint/2010/main" val="2175444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914401" y="355599"/>
            <a:ext cx="7315199" cy="1097280"/>
          </a:xfrm>
        </p:spPr>
        <p:txBody>
          <a:bodyPr/>
          <a:lstStyle/>
          <a:p>
            <a:r>
              <a:rPr lang="en-US"/>
              <a:t>Click to edit Master title style</a:t>
            </a:r>
            <a:endParaRPr dirty="0"/>
          </a:p>
        </p:txBody>
      </p:sp>
      <p:sp>
        <p:nvSpPr>
          <p:cNvPr id="3" name="Vertical Text Placeholder 2"/>
          <p:cNvSpPr>
            <a:spLocks noGrp="1"/>
          </p:cNvSpPr>
          <p:nvPr>
            <p:ph type="body" orient="vert" idx="1"/>
          </p:nvPr>
        </p:nvSpPr>
        <p:spPr>
          <a:xfrm>
            <a:off x="914401" y="1638300"/>
            <a:ext cx="7315199" cy="46230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9" name="Rectangle 8"/>
          <p:cNvSpPr/>
          <p:nvPr/>
        </p:nvSpPr>
        <p:spPr>
          <a:xfrm>
            <a:off x="381001" y="0"/>
            <a:ext cx="154781" cy="1341120"/>
          </a:xfrm>
          <a:prstGeom prst="rect">
            <a:avLst/>
          </a:prstGeom>
          <a:solidFill>
            <a:srgbClr val="FAA8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bg1"/>
              </a:solidFill>
            </a:endParaRPr>
          </a:p>
        </p:txBody>
      </p:sp>
      <p:sp>
        <p:nvSpPr>
          <p:cNvPr id="11" name="Footer Placeholder 4"/>
          <p:cNvSpPr>
            <a:spLocks noGrp="1"/>
          </p:cNvSpPr>
          <p:nvPr>
            <p:ph type="ftr" sz="quarter" idx="11"/>
          </p:nvPr>
        </p:nvSpPr>
        <p:spPr>
          <a:xfrm>
            <a:off x="290514" y="6357200"/>
            <a:ext cx="3081337" cy="155448"/>
          </a:xfrm>
          <a:prstGeom prst="rect">
            <a:avLst/>
          </a:prstGeom>
        </p:spPr>
        <p:txBody>
          <a:bodyPr anchor="ctr"/>
          <a:lstStyle>
            <a:lvl1pPr>
              <a:defRPr sz="800">
                <a:solidFill>
                  <a:srgbClr val="064D83"/>
                </a:solidFill>
                <a:latin typeface="Segoe UI" panose="020B0502040204020203" pitchFamily="34" charset="0"/>
                <a:cs typeface="Segoe UI" panose="020B0502040204020203" pitchFamily="34" charset="0"/>
              </a:defRPr>
            </a:lvl1pPr>
          </a:lstStyle>
          <a:p>
            <a:r>
              <a:rPr kumimoji="0" lang="en-US"/>
              <a:t>March 12-14, 2017</a:t>
            </a:r>
          </a:p>
        </p:txBody>
      </p:sp>
      <p:sp>
        <p:nvSpPr>
          <p:cNvPr id="12" name="Slide Number Placeholder 5"/>
          <p:cNvSpPr txBox="1">
            <a:spLocks/>
          </p:cNvSpPr>
          <p:nvPr/>
        </p:nvSpPr>
        <p:spPr>
          <a:xfrm>
            <a:off x="4114800" y="6357200"/>
            <a:ext cx="914400" cy="155448"/>
          </a:xfrm>
          <a:prstGeom prst="rect">
            <a:avLst/>
          </a:prstGeom>
        </p:spPr>
        <p:txBody>
          <a:bodyPr vert="horz" lIns="91440" tIns="45720" rIns="91440" bIns="45720" rtlCol="0" anchor="ctr"/>
          <a:lstStyle>
            <a:defPPr>
              <a:defRPr lang="en-US"/>
            </a:defPPr>
            <a:lvl1pPr marL="0" algn="r" defTabSz="914400" rtl="0" eaLnBrk="1" latinLnBrk="0" hangingPunct="1">
              <a:defRPr sz="800" kern="1200">
                <a:solidFill>
                  <a:srgbClr val="0D456A"/>
                </a:solidFill>
                <a:latin typeface="Segoe UI" panose="020B0502040204020203" pitchFamily="34" charset="0"/>
                <a:ea typeface="+mn-ea"/>
                <a:cs typeface="Segoe UI" panose="020B0502040204020203"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26BF80B-33B5-4627-8985-D9082B3086CC}" type="slidenum">
              <a:rPr lang="en-US" sz="800" smtClean="0">
                <a:solidFill>
                  <a:srgbClr val="064D83"/>
                </a:solidFill>
                <a:latin typeface="Segoe UI" panose="020B0502040204020203" pitchFamily="34" charset="0"/>
                <a:cs typeface="Segoe UI" panose="020B0502040204020203" pitchFamily="34" charset="0"/>
              </a:rPr>
              <a:pPr algn="ctr"/>
              <a:t>‹#›</a:t>
            </a:fld>
            <a:endParaRPr lang="en-US" sz="800">
              <a:solidFill>
                <a:srgbClr val="064D83"/>
              </a:solidFill>
              <a:latin typeface="Segoe UI" panose="020B0502040204020203" pitchFamily="34" charset="0"/>
              <a:cs typeface="Segoe UI" panose="020B0502040204020203" pitchFamily="34" charset="0"/>
            </a:endParaRPr>
          </a:p>
        </p:txBody>
      </p:sp>
      <p:pic>
        <p:nvPicPr>
          <p:cNvPr id="7" name="Mayer Brown Logo"/>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419601" y="6498000"/>
            <a:ext cx="1364400" cy="164069"/>
          </a:xfrm>
          <a:prstGeom prst="rect">
            <a:avLst/>
          </a:prstGeom>
        </p:spPr>
      </p:pic>
    </p:spTree>
    <p:extLst>
      <p:ext uri="{BB962C8B-B14F-4D97-AF65-F5344CB8AC3E}">
        <p14:creationId xmlns:p14="http://schemas.microsoft.com/office/powerpoint/2010/main" val="24744378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7640" y="994834"/>
            <a:ext cx="1070610" cy="5040313"/>
          </a:xfrm>
        </p:spPr>
        <p:txBody>
          <a:bodyPr vert="eaVert"/>
          <a:lstStyle/>
          <a:p>
            <a:r>
              <a:rPr lang="en-US"/>
              <a:t>Click to edit Master title style</a:t>
            </a:r>
            <a:endParaRPr dirty="0"/>
          </a:p>
        </p:txBody>
      </p:sp>
      <p:sp>
        <p:nvSpPr>
          <p:cNvPr id="3" name="Vertical Text Placeholder 2"/>
          <p:cNvSpPr>
            <a:spLocks noGrp="1"/>
          </p:cNvSpPr>
          <p:nvPr>
            <p:ph type="body" orient="vert" idx="1"/>
          </p:nvPr>
        </p:nvSpPr>
        <p:spPr>
          <a:xfrm>
            <a:off x="275058" y="994834"/>
            <a:ext cx="7390662" cy="50403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1" name="Rectangle 10"/>
          <p:cNvSpPr/>
          <p:nvPr/>
        </p:nvSpPr>
        <p:spPr>
          <a:xfrm rot="5400000">
            <a:off x="8396686" y="-158449"/>
            <a:ext cx="206375" cy="1288256"/>
          </a:xfrm>
          <a:prstGeom prst="rect">
            <a:avLst/>
          </a:prstGeom>
          <a:solidFill>
            <a:srgbClr val="FAA8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bg1"/>
              </a:solidFill>
            </a:endParaRPr>
          </a:p>
        </p:txBody>
      </p:sp>
      <p:sp>
        <p:nvSpPr>
          <p:cNvPr id="10" name="Footer Placeholder 4"/>
          <p:cNvSpPr>
            <a:spLocks noGrp="1"/>
          </p:cNvSpPr>
          <p:nvPr>
            <p:ph type="ftr" sz="quarter" idx="11"/>
          </p:nvPr>
        </p:nvSpPr>
        <p:spPr>
          <a:xfrm>
            <a:off x="290514" y="6357200"/>
            <a:ext cx="3081337" cy="155448"/>
          </a:xfrm>
          <a:prstGeom prst="rect">
            <a:avLst/>
          </a:prstGeom>
        </p:spPr>
        <p:txBody>
          <a:bodyPr anchor="ctr"/>
          <a:lstStyle>
            <a:lvl1pPr>
              <a:defRPr sz="800">
                <a:solidFill>
                  <a:srgbClr val="064D83"/>
                </a:solidFill>
                <a:latin typeface="Segoe UI" panose="020B0502040204020203" pitchFamily="34" charset="0"/>
                <a:cs typeface="Segoe UI" panose="020B0502040204020203" pitchFamily="34" charset="0"/>
              </a:defRPr>
            </a:lvl1pPr>
          </a:lstStyle>
          <a:p>
            <a:r>
              <a:rPr kumimoji="0" lang="en-US"/>
              <a:t>March 12-14, 2017</a:t>
            </a:r>
            <a:endParaRPr kumimoji="0" lang="en-US" dirty="0"/>
          </a:p>
        </p:txBody>
      </p:sp>
      <p:sp>
        <p:nvSpPr>
          <p:cNvPr id="12" name="Slide Number Placeholder 5"/>
          <p:cNvSpPr txBox="1">
            <a:spLocks/>
          </p:cNvSpPr>
          <p:nvPr/>
        </p:nvSpPr>
        <p:spPr>
          <a:xfrm>
            <a:off x="4114800" y="6357200"/>
            <a:ext cx="914400" cy="155448"/>
          </a:xfrm>
          <a:prstGeom prst="rect">
            <a:avLst/>
          </a:prstGeom>
        </p:spPr>
        <p:txBody>
          <a:bodyPr vert="horz" lIns="91440" tIns="45720" rIns="91440" bIns="45720" rtlCol="0" anchor="ctr"/>
          <a:lstStyle>
            <a:defPPr>
              <a:defRPr lang="en-US"/>
            </a:defPPr>
            <a:lvl1pPr marL="0" algn="r" defTabSz="914400" rtl="0" eaLnBrk="1" latinLnBrk="0" hangingPunct="1">
              <a:defRPr sz="800" kern="1200">
                <a:solidFill>
                  <a:srgbClr val="0D456A"/>
                </a:solidFill>
                <a:latin typeface="Segoe UI" panose="020B0502040204020203" pitchFamily="34" charset="0"/>
                <a:ea typeface="+mn-ea"/>
                <a:cs typeface="Segoe UI" panose="020B0502040204020203"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26BF80B-33B5-4627-8985-D9082B3086CC}" type="slidenum">
              <a:rPr lang="en-US" sz="800" smtClean="0">
                <a:solidFill>
                  <a:srgbClr val="064D83"/>
                </a:solidFill>
                <a:latin typeface="Segoe UI" panose="020B0502040204020203" pitchFamily="34" charset="0"/>
                <a:cs typeface="Segoe UI" panose="020B0502040204020203" pitchFamily="34" charset="0"/>
              </a:rPr>
              <a:pPr algn="ctr"/>
              <a:t>‹#›</a:t>
            </a:fld>
            <a:endParaRPr lang="en-US" sz="800">
              <a:solidFill>
                <a:srgbClr val="064D83"/>
              </a:solidFill>
              <a:latin typeface="Segoe UI" panose="020B0502040204020203" pitchFamily="34" charset="0"/>
              <a:cs typeface="Segoe UI" panose="020B0502040204020203" pitchFamily="34" charset="0"/>
            </a:endParaRPr>
          </a:p>
        </p:txBody>
      </p:sp>
      <p:pic>
        <p:nvPicPr>
          <p:cNvPr id="7" name="Mayer Brown Logo"/>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419601" y="6498000"/>
            <a:ext cx="1364400" cy="164069"/>
          </a:xfrm>
          <a:prstGeom prst="rect">
            <a:avLst/>
          </a:prstGeom>
        </p:spPr>
      </p:pic>
    </p:spTree>
    <p:extLst>
      <p:ext uri="{BB962C8B-B14F-4D97-AF65-F5344CB8AC3E}">
        <p14:creationId xmlns:p14="http://schemas.microsoft.com/office/powerpoint/2010/main" val="13591493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A67A8-1477-494A-9B03-047FAE5F863F}"/>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3F189DA6-E05A-2A4E-9859-E9A1989C69DB}"/>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E11637A9-8D2D-064C-8404-15C88B16E4B5}"/>
              </a:ext>
            </a:extLst>
          </p:cNvPr>
          <p:cNvSpPr>
            <a:spLocks noGrp="1"/>
          </p:cNvSpPr>
          <p:nvPr>
            <p:ph type="dt" sz="half" idx="10"/>
          </p:nvPr>
        </p:nvSpPr>
        <p:spPr/>
        <p:txBody>
          <a:bodyPr/>
          <a:lstStyle/>
          <a:p>
            <a:pPr algn="ctr" eaLnBrk="1" latinLnBrk="0" hangingPunct="1"/>
            <a:endParaRPr lang="en-US" sz="2000" dirty="0">
              <a:solidFill>
                <a:srgbClr val="FFFFFF"/>
              </a:solidFill>
            </a:endParaRPr>
          </a:p>
        </p:txBody>
      </p:sp>
      <p:sp>
        <p:nvSpPr>
          <p:cNvPr id="5" name="Footer Placeholder 4">
            <a:extLst>
              <a:ext uri="{FF2B5EF4-FFF2-40B4-BE49-F238E27FC236}">
                <a16:creationId xmlns:a16="http://schemas.microsoft.com/office/drawing/2014/main" id="{97BEDAE1-FC65-0249-925A-CA01E92D66AD}"/>
              </a:ext>
            </a:extLst>
          </p:cNvPr>
          <p:cNvSpPr>
            <a:spLocks noGrp="1"/>
          </p:cNvSpPr>
          <p:nvPr>
            <p:ph type="ftr" sz="quarter" idx="11"/>
          </p:nvPr>
        </p:nvSpPr>
        <p:spPr/>
        <p:txBody>
          <a:bodyPr/>
          <a:lstStyle/>
          <a:p>
            <a:pPr algn="r" eaLnBrk="1" latinLnBrk="0" hangingPunct="1"/>
            <a:r>
              <a:rPr kumimoji="0" lang="en-US">
                <a:solidFill>
                  <a:schemeClr val="tx2"/>
                </a:solidFill>
              </a:rPr>
              <a:t>March 12-14, 2017</a:t>
            </a:r>
            <a:endParaRPr kumimoji="0" lang="en-US" dirty="0">
              <a:solidFill>
                <a:schemeClr val="tx2"/>
              </a:solidFill>
            </a:endParaRPr>
          </a:p>
        </p:txBody>
      </p:sp>
      <p:sp>
        <p:nvSpPr>
          <p:cNvPr id="6" name="Slide Number Placeholder 5">
            <a:extLst>
              <a:ext uri="{FF2B5EF4-FFF2-40B4-BE49-F238E27FC236}">
                <a16:creationId xmlns:a16="http://schemas.microsoft.com/office/drawing/2014/main" id="{50140E65-773E-C643-A5CC-158F4D7AAFAF}"/>
              </a:ext>
            </a:extLst>
          </p:cNvPr>
          <p:cNvSpPr>
            <a:spLocks noGrp="1"/>
          </p:cNvSpPr>
          <p:nvPr>
            <p:ph type="sldNum" sz="quarter" idx="12"/>
          </p:nvPr>
        </p:nvSpPr>
        <p:spPr/>
        <p:txBody>
          <a:bodyPr/>
          <a:lstStyle/>
          <a:p>
            <a:fld id="{F0C94032-CD4C-4C25-B0C2-CEC720522D92}" type="slidenum">
              <a:rPr kumimoji="0" lang="en-US" smtClean="0"/>
              <a:pPr eaLnBrk="1" latinLnBrk="0" hangingPunct="1"/>
              <a:t>‹#›</a:t>
            </a:fld>
            <a:endParaRPr kumimoji="0" lang="en-US" dirty="0">
              <a:solidFill>
                <a:schemeClr val="tx2"/>
              </a:solidFill>
            </a:endParaRPr>
          </a:p>
        </p:txBody>
      </p:sp>
      <p:pic>
        <p:nvPicPr>
          <p:cNvPr id="7" name="Mayer Brown Logo"/>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419601" y="6498000"/>
            <a:ext cx="1364400" cy="164069"/>
          </a:xfrm>
          <a:prstGeom prst="rect">
            <a:avLst/>
          </a:prstGeom>
        </p:spPr>
      </p:pic>
    </p:spTree>
    <p:extLst>
      <p:ext uri="{BB962C8B-B14F-4D97-AF65-F5344CB8AC3E}">
        <p14:creationId xmlns:p14="http://schemas.microsoft.com/office/powerpoint/2010/main" val="819305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End Slide">
    <p:spTree>
      <p:nvGrpSpPr>
        <p:cNvPr id="1" name=""/>
        <p:cNvGrpSpPr/>
        <p:nvPr/>
      </p:nvGrpSpPr>
      <p:grpSpPr>
        <a:xfrm>
          <a:off x="0" y="0"/>
          <a:ext cx="0" cy="0"/>
          <a:chOff x="0" y="0"/>
          <a:chExt cx="0" cy="0"/>
        </a:xfrm>
      </p:grpSpPr>
      <p:sp>
        <p:nvSpPr>
          <p:cNvPr id="10" name="Mayer Brown Disclaimer"/>
          <p:cNvSpPr/>
          <p:nvPr/>
        </p:nvSpPr>
        <p:spPr>
          <a:xfrm>
            <a:off x="411481" y="6034227"/>
            <a:ext cx="8300085" cy="300082"/>
          </a:xfrm>
          <a:prstGeom prst="rect">
            <a:avLst/>
          </a:prstGeom>
        </p:spPr>
        <p:txBody>
          <a:bodyPr wrap="square">
            <a:spAutoFit/>
          </a:bodyPr>
          <a:lstStyle/>
          <a:p>
            <a:pPr marL="0" marR="0" lvl="0" indent="0" algn="just" defTabSz="914400" rtl="0" eaLnBrk="0" fontAlgn="base" latinLnBrk="0" hangingPunct="0">
              <a:lnSpc>
                <a:spcPct val="100000"/>
              </a:lnSpc>
              <a:spcBef>
                <a:spcPts val="0"/>
              </a:spcBef>
              <a:spcAft>
                <a:spcPts val="200"/>
              </a:spcAft>
              <a:buClrTx/>
              <a:buSzTx/>
              <a:buFontTx/>
              <a:buNone/>
              <a:tabLst/>
              <a:defRPr/>
            </a:pPr>
            <a:r>
              <a:rPr kumimoji="0" lang="en-US" sz="450" b="0" i="0" u="none" strike="noStrike" kern="1200" cap="none" spc="0" normalizeH="0" baseline="0" noProof="0">
                <a:ln>
                  <a:noFill/>
                </a:ln>
                <a:solidFill>
                  <a:schemeClr val="bg2"/>
                </a:solidFill>
                <a:effectLst/>
                <a:uLnTx/>
                <a:uFillTx/>
                <a:latin typeface="Segoe UI" panose="020B0502040204020203" pitchFamily="34" charset="0"/>
                <a:ea typeface="SimSun" panose="02010600030101010101" pitchFamily="2" charset="-122"/>
                <a:cs typeface="Segoe UI" panose="020B0502040204020203" pitchFamily="34" charset="0"/>
              </a:rPr>
              <a:t>Mayer Brown is a global services provider comprising associated legal practices that are separate entities, including Mayer Brown LLP (Illinois, USA), Mayer Brown International LLP (England), Mayer Brown (a Hong Kong partnership) and Tauil &amp; Chequer Advogados (a Brazilian law partnership) (collectively the “Mayer Brown Practices”) and non-legal service providers, which provide consultancy services (the “Mayer Brown Consultancies”). The Mayer Brown Practices and Mayer Brown Consultancies are established in various jurisdictions and may be a legal person or a partnership. Details of the individual Mayer Brown Practices and Mayer Brown Consultancies can be found in the Legal Notices section of our website. “Mayer Brown” and the Mayer Brown logo are the trademarks of Mayer Brown. © Mayer Brown. All rights reserved.</a:t>
            </a:r>
            <a:endParaRPr kumimoji="0" lang="en-US" sz="450" b="0" i="0" u="none" strike="noStrike" kern="1200" cap="none" spc="0" normalizeH="0" baseline="0" noProof="0" dirty="0">
              <a:ln>
                <a:noFill/>
              </a:ln>
              <a:solidFill>
                <a:schemeClr val="bg2"/>
              </a:solidFill>
              <a:effectLst/>
              <a:uLnTx/>
              <a:uFillTx/>
              <a:latin typeface="Segoe UI" panose="020B0502040204020203" pitchFamily="34" charset="0"/>
              <a:ea typeface="SimSun" panose="02010600030101010101" pitchFamily="2" charset="-122"/>
              <a:cs typeface="Segoe UI" panose="020B0502040204020203" pitchFamily="34" charset="0"/>
            </a:endParaRPr>
          </a:p>
        </p:txBody>
      </p:sp>
      <p:sp>
        <p:nvSpPr>
          <p:cNvPr id="5" name="Mayer Brown Web Address"/>
          <p:cNvSpPr txBox="1">
            <a:spLocks/>
          </p:cNvSpPr>
          <p:nvPr/>
        </p:nvSpPr>
        <p:spPr>
          <a:xfrm>
            <a:off x="6532245" y="5732271"/>
            <a:ext cx="2194560" cy="155448"/>
          </a:xfrm>
          <a:prstGeom prst="rect">
            <a:avLst/>
          </a:prstGeom>
        </p:spPr>
        <p:txBody>
          <a:bodyPr vert="horz" lIns="91440" tIns="45720" rIns="91440" bIns="45720" rtlCol="0" anchor="ctr"/>
          <a:lstStyle>
            <a:defPPr>
              <a:defRPr lang="en-US"/>
            </a:defPPr>
            <a:lvl1pPr marL="0" algn="l" defTabSz="914400" rtl="0" eaLnBrk="1" latinLnBrk="0" hangingPunct="1">
              <a:defRPr sz="900" kern="1200">
                <a:solidFill>
                  <a:srgbClr val="FAA818"/>
                </a:solidFill>
                <a:latin typeface="Segoe UI" panose="020B0502040204020203" pitchFamily="34" charset="0"/>
                <a:ea typeface="+mn-ea"/>
                <a:cs typeface="Segoe UI" panose="020B0502040204020203"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800">
                <a:solidFill>
                  <a:schemeClr val="tx2"/>
                </a:solidFill>
                <a:ea typeface="SimSun" panose="02010600030101010101" pitchFamily="2" charset="-122"/>
              </a:rPr>
              <a:t>mayerbrown.com</a:t>
            </a:r>
            <a:endParaRPr lang="en-US" sz="800" dirty="0">
              <a:solidFill>
                <a:schemeClr val="tx2"/>
              </a:solidFill>
              <a:ea typeface="SimSun" panose="02010600030101010101" pitchFamily="2" charset="-122"/>
            </a:endParaRPr>
          </a:p>
        </p:txBody>
      </p:sp>
      <p:sp>
        <p:nvSpPr>
          <p:cNvPr id="6" name="Footer Placeholder 4"/>
          <p:cNvSpPr txBox="1">
            <a:spLocks/>
          </p:cNvSpPr>
          <p:nvPr/>
        </p:nvSpPr>
        <p:spPr>
          <a:xfrm>
            <a:off x="409575" y="5732271"/>
            <a:ext cx="2194560" cy="155448"/>
          </a:xfrm>
          <a:prstGeom prst="rect">
            <a:avLst/>
          </a:prstGeom>
        </p:spPr>
        <p:txBody>
          <a:bodyPr vert="horz" lIns="91440" tIns="45720" rIns="91440" bIns="45720" rtlCol="0" anchor="ctr"/>
          <a:lstStyle>
            <a:defPPr>
              <a:defRPr lang="en-US"/>
            </a:defPPr>
            <a:lvl1pPr marL="0" algn="l" defTabSz="914400" rtl="0" eaLnBrk="1" latinLnBrk="0" hangingPunct="1">
              <a:defRPr sz="900" kern="1200">
                <a:solidFill>
                  <a:srgbClr val="FAA818"/>
                </a:solidFill>
                <a:latin typeface="Segoe UI" panose="020B0502040204020203" pitchFamily="34" charset="0"/>
                <a:ea typeface="+mn-ea"/>
                <a:cs typeface="Segoe UI" panose="020B0502040204020203"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dirty="0">
                <a:solidFill>
                  <a:schemeClr val="tx2"/>
                </a:solidFill>
              </a:rPr>
              <a:t>Americas </a:t>
            </a:r>
            <a:r>
              <a:rPr lang="en-US" sz="800" dirty="0">
                <a:solidFill>
                  <a:schemeClr val="accent1"/>
                </a:solidFill>
              </a:rPr>
              <a:t>|</a:t>
            </a:r>
            <a:r>
              <a:rPr lang="en-US" sz="800" dirty="0">
                <a:solidFill>
                  <a:srgbClr val="FAA818"/>
                </a:solidFill>
              </a:rPr>
              <a:t> </a:t>
            </a:r>
            <a:r>
              <a:rPr lang="en-US" sz="800" dirty="0">
                <a:solidFill>
                  <a:schemeClr val="tx2"/>
                </a:solidFill>
              </a:rPr>
              <a:t>Asia </a:t>
            </a:r>
            <a:r>
              <a:rPr lang="en-US" sz="800" dirty="0">
                <a:solidFill>
                  <a:schemeClr val="accent1"/>
                </a:solidFill>
              </a:rPr>
              <a:t>|</a:t>
            </a:r>
            <a:r>
              <a:rPr lang="en-US" sz="800" dirty="0">
                <a:solidFill>
                  <a:srgbClr val="FAA818"/>
                </a:solidFill>
              </a:rPr>
              <a:t> </a:t>
            </a:r>
            <a:r>
              <a:rPr lang="en-US" sz="800" dirty="0">
                <a:solidFill>
                  <a:schemeClr val="tx2"/>
                </a:solidFill>
              </a:rPr>
              <a:t>Europe</a:t>
            </a:r>
            <a:r>
              <a:rPr lang="en-US" sz="800" baseline="0" dirty="0">
                <a:solidFill>
                  <a:schemeClr val="tx2"/>
                </a:solidFill>
              </a:rPr>
              <a:t> </a:t>
            </a:r>
            <a:r>
              <a:rPr lang="en-US" sz="800" baseline="0" dirty="0">
                <a:solidFill>
                  <a:schemeClr val="accent1"/>
                </a:solidFill>
              </a:rPr>
              <a:t>|</a:t>
            </a:r>
            <a:r>
              <a:rPr lang="en-US" sz="800" baseline="0" dirty="0">
                <a:solidFill>
                  <a:srgbClr val="FAA818"/>
                </a:solidFill>
              </a:rPr>
              <a:t> </a:t>
            </a:r>
            <a:r>
              <a:rPr lang="en-US" sz="800" baseline="0" dirty="0">
                <a:solidFill>
                  <a:schemeClr val="tx2"/>
                </a:solidFill>
              </a:rPr>
              <a:t>Middle East</a:t>
            </a:r>
            <a:endParaRPr lang="en-US" sz="800" dirty="0">
              <a:solidFill>
                <a:schemeClr val="tx2"/>
              </a:solidFill>
            </a:endParaRPr>
          </a:p>
        </p:txBody>
      </p:sp>
      <p:pic>
        <p:nvPicPr>
          <p:cNvPr id="7" name="Mayer Brown Logo"/>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419601" y="6498000"/>
            <a:ext cx="1364400" cy="164069"/>
          </a:xfrm>
          <a:prstGeom prst="rect">
            <a:avLst/>
          </a:prstGeom>
        </p:spPr>
      </p:pic>
    </p:spTree>
    <p:extLst>
      <p:ext uri="{BB962C8B-B14F-4D97-AF65-F5344CB8AC3E}">
        <p14:creationId xmlns:p14="http://schemas.microsoft.com/office/powerpoint/2010/main" val="3117366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9" name="Rectangle 18"/>
          <p:cNvSpPr/>
          <p:nvPr/>
        </p:nvSpPr>
        <p:spPr>
          <a:xfrm>
            <a:off x="381001" y="0"/>
            <a:ext cx="154781" cy="1341120"/>
          </a:xfrm>
          <a:prstGeom prst="rect">
            <a:avLst/>
          </a:prstGeom>
          <a:solidFill>
            <a:srgbClr val="FAA8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bg1"/>
              </a:solidFill>
            </a:endParaRPr>
          </a:p>
        </p:txBody>
      </p:sp>
      <p:sp>
        <p:nvSpPr>
          <p:cNvPr id="2" name="Title 1"/>
          <p:cNvSpPr>
            <a:spLocks noGrp="1"/>
          </p:cNvSpPr>
          <p:nvPr>
            <p:ph type="title"/>
          </p:nvPr>
        </p:nvSpPr>
        <p:spPr>
          <a:xfrm>
            <a:off x="914401" y="347135"/>
            <a:ext cx="7315199" cy="1095800"/>
          </a:xfrm>
        </p:spPr>
        <p:txBody>
          <a:bodyPr anchor="b"/>
          <a:lstStyle>
            <a:lvl1pPr>
              <a:defRPr sz="2800">
                <a:solidFill>
                  <a:srgbClr val="00457C"/>
                </a:solidFill>
                <a:latin typeface="Segoe UI" panose="020B0502040204020203" pitchFamily="34" charset="0"/>
                <a:cs typeface="Segoe UI" panose="020B0502040204020203" pitchFamily="34" charset="0"/>
              </a:defRPr>
            </a:lvl1pPr>
          </a:lstStyle>
          <a:p>
            <a:r>
              <a:rPr lang="en-US"/>
              <a:t>Click to edit Master title style</a:t>
            </a:r>
            <a:endParaRPr dirty="0"/>
          </a:p>
        </p:txBody>
      </p:sp>
      <p:sp>
        <p:nvSpPr>
          <p:cNvPr id="3" name="Content Placeholder 2"/>
          <p:cNvSpPr>
            <a:spLocks noGrp="1"/>
          </p:cNvSpPr>
          <p:nvPr>
            <p:ph idx="1"/>
          </p:nvPr>
        </p:nvSpPr>
        <p:spPr>
          <a:xfrm>
            <a:off x="914401" y="1854201"/>
            <a:ext cx="7315199" cy="4407180"/>
          </a:xfrm>
        </p:spPr>
        <p:txBody>
          <a:bodyPr/>
          <a:lstStyle>
            <a:lvl1pPr>
              <a:buClr>
                <a:srgbClr val="FAA818"/>
              </a:buClr>
              <a:defRPr sz="1800">
                <a:latin typeface="Segoe UI" panose="020B0502040204020203" pitchFamily="34" charset="0"/>
                <a:cs typeface="Segoe UI" panose="020B0502040204020203" pitchFamily="34" charset="0"/>
              </a:defRPr>
            </a:lvl1pPr>
            <a:lvl2pPr>
              <a:buClr>
                <a:srgbClr val="FAA818"/>
              </a:buClr>
              <a:defRPr sz="1600">
                <a:latin typeface="Segoe UI" panose="020B0502040204020203" pitchFamily="34" charset="0"/>
                <a:cs typeface="Segoe UI" panose="020B0502040204020203" pitchFamily="34" charset="0"/>
              </a:defRPr>
            </a:lvl2pPr>
            <a:lvl3pPr>
              <a:buClr>
                <a:srgbClr val="FAA818"/>
              </a:buClr>
              <a:defRPr sz="1200">
                <a:latin typeface="Segoe UI" panose="020B0502040204020203" pitchFamily="34" charset="0"/>
                <a:cs typeface="Segoe UI" panose="020B0502040204020203" pitchFamily="34" charset="0"/>
              </a:defRPr>
            </a:lvl3pPr>
            <a:lvl4pPr>
              <a:buClr>
                <a:srgbClr val="FAA818"/>
              </a:buClr>
              <a:defRPr sz="1200">
                <a:latin typeface="Segoe UI" panose="020B0502040204020203" pitchFamily="34" charset="0"/>
                <a:cs typeface="Segoe UI" panose="020B0502040204020203" pitchFamily="34" charset="0"/>
              </a:defRPr>
            </a:lvl4pPr>
            <a:lvl5pPr>
              <a:buClr>
                <a:srgbClr val="FAA818"/>
              </a:buClr>
              <a:defRPr sz="1200">
                <a:latin typeface="Segoe UI" panose="020B0502040204020203" pitchFamily="34" charset="0"/>
                <a:cs typeface="Segoe UI" panose="020B0502040204020203"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3" name="Footer Placeholder 4"/>
          <p:cNvSpPr>
            <a:spLocks noGrp="1"/>
          </p:cNvSpPr>
          <p:nvPr>
            <p:ph type="ftr" sz="quarter" idx="11"/>
          </p:nvPr>
        </p:nvSpPr>
        <p:spPr>
          <a:xfrm>
            <a:off x="290514" y="6357200"/>
            <a:ext cx="3081337" cy="155448"/>
          </a:xfrm>
          <a:prstGeom prst="rect">
            <a:avLst/>
          </a:prstGeom>
        </p:spPr>
        <p:txBody>
          <a:bodyPr anchor="ctr"/>
          <a:lstStyle>
            <a:lvl1pPr>
              <a:defRPr sz="800">
                <a:solidFill>
                  <a:srgbClr val="064D83"/>
                </a:solidFill>
                <a:latin typeface="Segoe UI" panose="020B0502040204020203" pitchFamily="34" charset="0"/>
                <a:cs typeface="Segoe UI" panose="020B0502040204020203" pitchFamily="34" charset="0"/>
              </a:defRPr>
            </a:lvl1pPr>
          </a:lstStyle>
          <a:p>
            <a:r>
              <a:rPr kumimoji="0" lang="en-US"/>
              <a:t>March 12-14, 2017</a:t>
            </a:r>
          </a:p>
        </p:txBody>
      </p:sp>
      <p:sp>
        <p:nvSpPr>
          <p:cNvPr id="16" name="Slide Number Placeholder 5"/>
          <p:cNvSpPr txBox="1">
            <a:spLocks/>
          </p:cNvSpPr>
          <p:nvPr/>
        </p:nvSpPr>
        <p:spPr>
          <a:xfrm>
            <a:off x="4114800" y="6357200"/>
            <a:ext cx="914400" cy="155448"/>
          </a:xfrm>
          <a:prstGeom prst="rect">
            <a:avLst/>
          </a:prstGeom>
        </p:spPr>
        <p:txBody>
          <a:bodyPr vert="horz" lIns="91440" tIns="45720" rIns="91440" bIns="45720" rtlCol="0" anchor="ctr"/>
          <a:lstStyle>
            <a:defPPr>
              <a:defRPr lang="en-US"/>
            </a:defPPr>
            <a:lvl1pPr marL="0" algn="r" defTabSz="914400" rtl="0" eaLnBrk="1" latinLnBrk="0" hangingPunct="1">
              <a:defRPr sz="800" kern="1200">
                <a:solidFill>
                  <a:srgbClr val="0D456A"/>
                </a:solidFill>
                <a:latin typeface="Segoe UI" panose="020B0502040204020203" pitchFamily="34" charset="0"/>
                <a:ea typeface="+mn-ea"/>
                <a:cs typeface="Segoe UI" panose="020B0502040204020203"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26BF80B-33B5-4627-8985-D9082B3086CC}" type="slidenum">
              <a:rPr lang="en-US" sz="800" smtClean="0">
                <a:solidFill>
                  <a:srgbClr val="064D83"/>
                </a:solidFill>
                <a:latin typeface="Segoe UI" panose="020B0502040204020203" pitchFamily="34" charset="0"/>
                <a:cs typeface="Segoe UI" panose="020B0502040204020203" pitchFamily="34" charset="0"/>
              </a:rPr>
              <a:pPr algn="ctr"/>
              <a:t>‹#›</a:t>
            </a:fld>
            <a:endParaRPr lang="en-US" sz="800">
              <a:solidFill>
                <a:srgbClr val="064D83"/>
              </a:solidFill>
              <a:latin typeface="Segoe UI" panose="020B0502040204020203" pitchFamily="34" charset="0"/>
              <a:cs typeface="Segoe UI" panose="020B0502040204020203" pitchFamily="34" charset="0"/>
            </a:endParaRPr>
          </a:p>
        </p:txBody>
      </p:sp>
      <p:pic>
        <p:nvPicPr>
          <p:cNvPr id="7" name="Mayer Brown Logo"/>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419601" y="6498000"/>
            <a:ext cx="1364400" cy="164069"/>
          </a:xfrm>
          <a:prstGeom prst="rect">
            <a:avLst/>
          </a:prstGeom>
        </p:spPr>
      </p:pic>
    </p:spTree>
    <p:extLst>
      <p:ext uri="{BB962C8B-B14F-4D97-AF65-F5344CB8AC3E}">
        <p14:creationId xmlns:p14="http://schemas.microsoft.com/office/powerpoint/2010/main" val="369075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14400" y="2346325"/>
            <a:ext cx="7302500" cy="1362075"/>
          </a:xfrm>
        </p:spPr>
        <p:txBody>
          <a:bodyPr anchor="t"/>
          <a:lstStyle>
            <a:lvl1pPr algn="l">
              <a:defRPr sz="4200" b="0" cap="none">
                <a:solidFill>
                  <a:srgbClr val="0D456A"/>
                </a:solidFill>
                <a:latin typeface="Segoe UI Light" panose="020B0502040204020203" pitchFamily="34" charset="0"/>
                <a:cs typeface="Segoe UI Light" panose="020B0502040204020203" pitchFamily="34" charset="0"/>
              </a:defRPr>
            </a:lvl1pPr>
          </a:lstStyle>
          <a:p>
            <a:r>
              <a:rPr lang="en-US" dirty="0"/>
              <a:t>Click To Edit Master Title Style</a:t>
            </a:r>
          </a:p>
        </p:txBody>
      </p:sp>
      <p:sp>
        <p:nvSpPr>
          <p:cNvPr id="3" name="Text Placeholder 2"/>
          <p:cNvSpPr>
            <a:spLocks noGrp="1"/>
          </p:cNvSpPr>
          <p:nvPr>
            <p:ph type="body" idx="1" hasCustomPrompt="1"/>
          </p:nvPr>
        </p:nvSpPr>
        <p:spPr>
          <a:xfrm>
            <a:off x="914400" y="836613"/>
            <a:ext cx="7302500" cy="1500187"/>
          </a:xfrm>
        </p:spPr>
        <p:txBody>
          <a:bodyPr anchor="b"/>
          <a:lstStyle>
            <a:lvl1pPr marL="0" indent="0">
              <a:buNone/>
              <a:defRPr sz="2600" b="0">
                <a:solidFill>
                  <a:srgbClr val="0D456A"/>
                </a:solidFill>
                <a:latin typeface="Segoe UI Light" panose="020B0502040204020203" pitchFamily="34" charset="0"/>
                <a:cs typeface="Segoe UI Light" panose="020B0502040204020203"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pic>
        <p:nvPicPr>
          <p:cNvPr id="4" name="Mayer Brown Logo"/>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419601" y="6498000"/>
            <a:ext cx="1364400" cy="164069"/>
          </a:xfrm>
          <a:prstGeom prst="rect">
            <a:avLst/>
          </a:prstGeom>
        </p:spPr>
      </p:pic>
    </p:spTree>
    <p:extLst>
      <p:ext uri="{BB962C8B-B14F-4D97-AF65-F5344CB8AC3E}">
        <p14:creationId xmlns:p14="http://schemas.microsoft.com/office/powerpoint/2010/main" val="2680768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1" y="360593"/>
            <a:ext cx="7315199" cy="1097280"/>
          </a:xfrm>
        </p:spPr>
        <p:txBody>
          <a:bodyPr/>
          <a:lstStyle>
            <a:lvl1pPr>
              <a:defRPr sz="2800"/>
            </a:lvl1pPr>
          </a:lstStyle>
          <a:p>
            <a:r>
              <a:rPr lang="en-US"/>
              <a:t>Click to edit Master title style</a:t>
            </a:r>
            <a:endParaRPr dirty="0"/>
          </a:p>
        </p:txBody>
      </p:sp>
      <p:sp>
        <p:nvSpPr>
          <p:cNvPr id="3" name="Content Placeholder 2"/>
          <p:cNvSpPr>
            <a:spLocks noGrp="1"/>
          </p:cNvSpPr>
          <p:nvPr>
            <p:ph sz="half" idx="1"/>
          </p:nvPr>
        </p:nvSpPr>
        <p:spPr>
          <a:xfrm>
            <a:off x="914399" y="1831398"/>
            <a:ext cx="3474720" cy="4429983"/>
          </a:xfrm>
        </p:spPr>
        <p:txBody>
          <a:bodyPr/>
          <a:lstStyle>
            <a:lvl1pPr>
              <a:defRPr sz="1800"/>
            </a:lvl1pPr>
            <a:lvl2pPr>
              <a:defRPr sz="1600"/>
            </a:lvl2pPr>
            <a:lvl3pPr>
              <a:defRPr sz="1200"/>
            </a:lvl3pPr>
            <a:lvl4pPr>
              <a:defRPr sz="1200"/>
            </a:lvl4pPr>
            <a:lvl5pPr>
              <a:defRPr sz="12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4754878" y="1831398"/>
            <a:ext cx="3474720" cy="4429983"/>
          </a:xfrm>
        </p:spPr>
        <p:txBody>
          <a:bodyPr/>
          <a:lstStyle>
            <a:lvl1pPr>
              <a:defRPr sz="1800"/>
            </a:lvl1pPr>
            <a:lvl2pPr>
              <a:defRPr sz="1600"/>
            </a:lvl2pPr>
            <a:lvl3pPr>
              <a:defRPr sz="1200"/>
            </a:lvl3pPr>
            <a:lvl4pPr>
              <a:defRPr sz="1200"/>
            </a:lvl4pPr>
            <a:lvl5pPr>
              <a:defRPr sz="12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0" name="Rectangle 9"/>
          <p:cNvSpPr/>
          <p:nvPr/>
        </p:nvSpPr>
        <p:spPr>
          <a:xfrm>
            <a:off x="381001" y="0"/>
            <a:ext cx="154781" cy="1341120"/>
          </a:xfrm>
          <a:prstGeom prst="rect">
            <a:avLst/>
          </a:prstGeom>
          <a:solidFill>
            <a:srgbClr val="FAA8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bg1"/>
              </a:solidFill>
            </a:endParaRPr>
          </a:p>
        </p:txBody>
      </p:sp>
      <p:sp>
        <p:nvSpPr>
          <p:cNvPr id="12" name="Footer Placeholder 4"/>
          <p:cNvSpPr>
            <a:spLocks noGrp="1"/>
          </p:cNvSpPr>
          <p:nvPr>
            <p:ph type="ftr" sz="quarter" idx="11"/>
          </p:nvPr>
        </p:nvSpPr>
        <p:spPr>
          <a:xfrm>
            <a:off x="290514" y="6357200"/>
            <a:ext cx="3081337" cy="155448"/>
          </a:xfrm>
          <a:prstGeom prst="rect">
            <a:avLst/>
          </a:prstGeom>
        </p:spPr>
        <p:txBody>
          <a:bodyPr anchor="ctr"/>
          <a:lstStyle>
            <a:lvl1pPr>
              <a:defRPr sz="800">
                <a:solidFill>
                  <a:srgbClr val="064D83"/>
                </a:solidFill>
                <a:latin typeface="Segoe UI" panose="020B0502040204020203" pitchFamily="34" charset="0"/>
                <a:cs typeface="Segoe UI" panose="020B0502040204020203" pitchFamily="34" charset="0"/>
              </a:defRPr>
            </a:lvl1pPr>
          </a:lstStyle>
          <a:p>
            <a:r>
              <a:rPr kumimoji="0" lang="en-US"/>
              <a:t>March 12-14, 2017</a:t>
            </a:r>
          </a:p>
        </p:txBody>
      </p:sp>
      <p:sp>
        <p:nvSpPr>
          <p:cNvPr id="13" name="Slide Number Placeholder 5"/>
          <p:cNvSpPr txBox="1">
            <a:spLocks/>
          </p:cNvSpPr>
          <p:nvPr/>
        </p:nvSpPr>
        <p:spPr>
          <a:xfrm>
            <a:off x="4114800" y="6357200"/>
            <a:ext cx="914400" cy="155448"/>
          </a:xfrm>
          <a:prstGeom prst="rect">
            <a:avLst/>
          </a:prstGeom>
        </p:spPr>
        <p:txBody>
          <a:bodyPr vert="horz" lIns="91440" tIns="45720" rIns="91440" bIns="45720" rtlCol="0" anchor="ctr"/>
          <a:lstStyle>
            <a:defPPr>
              <a:defRPr lang="en-US"/>
            </a:defPPr>
            <a:lvl1pPr marL="0" algn="r" defTabSz="914400" rtl="0" eaLnBrk="1" latinLnBrk="0" hangingPunct="1">
              <a:defRPr sz="800" kern="1200">
                <a:solidFill>
                  <a:srgbClr val="0D456A"/>
                </a:solidFill>
                <a:latin typeface="Segoe UI" panose="020B0502040204020203" pitchFamily="34" charset="0"/>
                <a:ea typeface="+mn-ea"/>
                <a:cs typeface="Segoe UI" panose="020B0502040204020203"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26BF80B-33B5-4627-8985-D9082B3086CC}" type="slidenum">
              <a:rPr lang="en-US" sz="800" smtClean="0">
                <a:solidFill>
                  <a:srgbClr val="064D83"/>
                </a:solidFill>
                <a:latin typeface="Segoe UI" panose="020B0502040204020203" pitchFamily="34" charset="0"/>
                <a:cs typeface="Segoe UI" panose="020B0502040204020203" pitchFamily="34" charset="0"/>
              </a:rPr>
              <a:pPr algn="ctr"/>
              <a:t>‹#›</a:t>
            </a:fld>
            <a:endParaRPr lang="en-US" sz="800">
              <a:solidFill>
                <a:srgbClr val="064D83"/>
              </a:solidFill>
              <a:latin typeface="Segoe UI" panose="020B0502040204020203" pitchFamily="34" charset="0"/>
              <a:cs typeface="Segoe UI" panose="020B0502040204020203" pitchFamily="34" charset="0"/>
            </a:endParaRPr>
          </a:p>
        </p:txBody>
      </p:sp>
      <p:pic>
        <p:nvPicPr>
          <p:cNvPr id="8" name="Mayer Brown Logo"/>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419601" y="6498000"/>
            <a:ext cx="1364400" cy="164069"/>
          </a:xfrm>
          <a:prstGeom prst="rect">
            <a:avLst/>
          </a:prstGeom>
        </p:spPr>
      </p:pic>
    </p:spTree>
    <p:extLst>
      <p:ext uri="{BB962C8B-B14F-4D97-AF65-F5344CB8AC3E}">
        <p14:creationId xmlns:p14="http://schemas.microsoft.com/office/powerpoint/2010/main" val="3143799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357961"/>
            <a:ext cx="7315199" cy="1097280"/>
          </a:xfrm>
        </p:spPr>
        <p:txBody>
          <a:bodyPr/>
          <a:lstStyle>
            <a:lvl1pPr>
              <a:defRPr sz="2800"/>
            </a:lvl1pPr>
          </a:lstStyle>
          <a:p>
            <a:r>
              <a:rPr lang="en-US"/>
              <a:t>Click to edit Master title style</a:t>
            </a:r>
            <a:endParaRPr dirty="0"/>
          </a:p>
        </p:txBody>
      </p:sp>
      <p:sp>
        <p:nvSpPr>
          <p:cNvPr id="3" name="Text Placeholder 2"/>
          <p:cNvSpPr>
            <a:spLocks noGrp="1"/>
          </p:cNvSpPr>
          <p:nvPr>
            <p:ph type="body" idx="1"/>
          </p:nvPr>
        </p:nvSpPr>
        <p:spPr>
          <a:xfrm>
            <a:off x="914401" y="1888048"/>
            <a:ext cx="3513909" cy="448120"/>
          </a:xfrm>
        </p:spPr>
        <p:txBody>
          <a:bodyPr anchor="ctr" anchorCtr="0"/>
          <a:lstStyle>
            <a:lvl1pPr marL="0" indent="0">
              <a:buNone/>
              <a:defRPr sz="1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914401" y="2393953"/>
            <a:ext cx="3513909" cy="3867428"/>
          </a:xfrm>
        </p:spPr>
        <p:txBody>
          <a:bodyPr/>
          <a:lstStyle>
            <a:lvl1pPr>
              <a:defRPr sz="1400"/>
            </a:lvl1pPr>
            <a:lvl2pPr>
              <a:defRPr sz="1200"/>
            </a:lvl2pPr>
            <a:lvl3pPr>
              <a:defRPr sz="1050"/>
            </a:lvl3pPr>
            <a:lvl4pPr>
              <a:defRPr sz="1050"/>
            </a:lvl4pPr>
            <a:lvl5pPr>
              <a:defRPr sz="105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4681362" y="1888048"/>
            <a:ext cx="3548236" cy="448120"/>
          </a:xfrm>
        </p:spPr>
        <p:txBody>
          <a:bodyPr anchor="ctr" anchorCtr="0"/>
          <a:lstStyle>
            <a:lvl1pPr marL="0" indent="0">
              <a:buNone/>
              <a:defRPr sz="1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81362" y="2393953"/>
            <a:ext cx="3548236" cy="3867428"/>
          </a:xfrm>
        </p:spPr>
        <p:txBody>
          <a:bodyPr/>
          <a:lstStyle>
            <a:lvl1pPr>
              <a:defRPr sz="1400"/>
            </a:lvl1pPr>
            <a:lvl2pPr>
              <a:defRPr sz="1200"/>
            </a:lvl2pPr>
            <a:lvl3pPr>
              <a:defRPr sz="1050"/>
            </a:lvl3pPr>
            <a:lvl4pPr>
              <a:defRPr sz="1050"/>
            </a:lvl4pPr>
            <a:lvl5pPr>
              <a:defRPr sz="105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2" name="Rectangle 11"/>
          <p:cNvSpPr/>
          <p:nvPr/>
        </p:nvSpPr>
        <p:spPr>
          <a:xfrm>
            <a:off x="381001" y="0"/>
            <a:ext cx="154781" cy="1341120"/>
          </a:xfrm>
          <a:prstGeom prst="rect">
            <a:avLst/>
          </a:prstGeom>
          <a:solidFill>
            <a:srgbClr val="FAA8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bg1"/>
              </a:solidFill>
            </a:endParaRPr>
          </a:p>
        </p:txBody>
      </p:sp>
      <p:sp>
        <p:nvSpPr>
          <p:cNvPr id="14" name="Footer Placeholder 4"/>
          <p:cNvSpPr>
            <a:spLocks noGrp="1"/>
          </p:cNvSpPr>
          <p:nvPr>
            <p:ph type="ftr" sz="quarter" idx="11"/>
          </p:nvPr>
        </p:nvSpPr>
        <p:spPr>
          <a:xfrm>
            <a:off x="290514" y="6357200"/>
            <a:ext cx="3081337" cy="155448"/>
          </a:xfrm>
          <a:prstGeom prst="rect">
            <a:avLst/>
          </a:prstGeom>
        </p:spPr>
        <p:txBody>
          <a:bodyPr anchor="ctr"/>
          <a:lstStyle>
            <a:lvl1pPr>
              <a:defRPr sz="800">
                <a:solidFill>
                  <a:srgbClr val="064D83"/>
                </a:solidFill>
                <a:latin typeface="Segoe UI" panose="020B0502040204020203" pitchFamily="34" charset="0"/>
                <a:cs typeface="Segoe UI" panose="020B0502040204020203" pitchFamily="34" charset="0"/>
              </a:defRPr>
            </a:lvl1pPr>
          </a:lstStyle>
          <a:p>
            <a:r>
              <a:rPr kumimoji="0" lang="en-US"/>
              <a:t>March 12-14, 2017</a:t>
            </a:r>
          </a:p>
        </p:txBody>
      </p:sp>
      <p:sp>
        <p:nvSpPr>
          <p:cNvPr id="15" name="Slide Number Placeholder 5"/>
          <p:cNvSpPr txBox="1">
            <a:spLocks/>
          </p:cNvSpPr>
          <p:nvPr/>
        </p:nvSpPr>
        <p:spPr>
          <a:xfrm>
            <a:off x="4114800" y="6357200"/>
            <a:ext cx="914400" cy="155448"/>
          </a:xfrm>
          <a:prstGeom prst="rect">
            <a:avLst/>
          </a:prstGeom>
        </p:spPr>
        <p:txBody>
          <a:bodyPr vert="horz" lIns="91440" tIns="45720" rIns="91440" bIns="45720" rtlCol="0" anchor="ctr"/>
          <a:lstStyle>
            <a:defPPr>
              <a:defRPr lang="en-US"/>
            </a:defPPr>
            <a:lvl1pPr marL="0" algn="r" defTabSz="914400" rtl="0" eaLnBrk="1" latinLnBrk="0" hangingPunct="1">
              <a:defRPr sz="800" kern="1200">
                <a:solidFill>
                  <a:srgbClr val="0D456A"/>
                </a:solidFill>
                <a:latin typeface="Segoe UI" panose="020B0502040204020203" pitchFamily="34" charset="0"/>
                <a:ea typeface="+mn-ea"/>
                <a:cs typeface="Segoe UI" panose="020B0502040204020203"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26BF80B-33B5-4627-8985-D9082B3086CC}" type="slidenum">
              <a:rPr lang="en-US" sz="800" smtClean="0">
                <a:solidFill>
                  <a:srgbClr val="064D83"/>
                </a:solidFill>
                <a:latin typeface="Segoe UI" panose="020B0502040204020203" pitchFamily="34" charset="0"/>
                <a:cs typeface="Segoe UI" panose="020B0502040204020203" pitchFamily="34" charset="0"/>
              </a:rPr>
              <a:pPr algn="ctr"/>
              <a:t>‹#›</a:t>
            </a:fld>
            <a:endParaRPr lang="en-US" sz="800">
              <a:solidFill>
                <a:srgbClr val="064D83"/>
              </a:solidFill>
              <a:latin typeface="Segoe UI" panose="020B0502040204020203" pitchFamily="34" charset="0"/>
              <a:cs typeface="Segoe UI" panose="020B0502040204020203" pitchFamily="34" charset="0"/>
            </a:endParaRPr>
          </a:p>
        </p:txBody>
      </p:sp>
      <p:pic>
        <p:nvPicPr>
          <p:cNvPr id="10" name="Mayer Brown Logo"/>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419601" y="6498000"/>
            <a:ext cx="1364400" cy="164069"/>
          </a:xfrm>
          <a:prstGeom prst="rect">
            <a:avLst/>
          </a:prstGeom>
        </p:spPr>
      </p:pic>
    </p:spTree>
    <p:extLst>
      <p:ext uri="{BB962C8B-B14F-4D97-AF65-F5344CB8AC3E}">
        <p14:creationId xmlns:p14="http://schemas.microsoft.com/office/powerpoint/2010/main" val="2547166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360091"/>
            <a:ext cx="7307578" cy="1097280"/>
          </a:xfrm>
        </p:spPr>
        <p:txBody>
          <a:bodyPr/>
          <a:lstStyle/>
          <a:p>
            <a:r>
              <a:rPr lang="en-US"/>
              <a:t>Click to edit Master title style</a:t>
            </a:r>
            <a:endParaRPr dirty="0"/>
          </a:p>
        </p:txBody>
      </p:sp>
      <p:sp>
        <p:nvSpPr>
          <p:cNvPr id="8" name="Rectangle 7"/>
          <p:cNvSpPr/>
          <p:nvPr/>
        </p:nvSpPr>
        <p:spPr>
          <a:xfrm>
            <a:off x="381001" y="0"/>
            <a:ext cx="154781" cy="1341120"/>
          </a:xfrm>
          <a:prstGeom prst="rect">
            <a:avLst/>
          </a:prstGeom>
          <a:solidFill>
            <a:srgbClr val="FAA8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bg1"/>
              </a:solidFill>
            </a:endParaRPr>
          </a:p>
        </p:txBody>
      </p:sp>
      <p:sp>
        <p:nvSpPr>
          <p:cNvPr id="10" name="Footer Placeholder 4"/>
          <p:cNvSpPr>
            <a:spLocks noGrp="1"/>
          </p:cNvSpPr>
          <p:nvPr>
            <p:ph type="ftr" sz="quarter" idx="11"/>
          </p:nvPr>
        </p:nvSpPr>
        <p:spPr>
          <a:xfrm>
            <a:off x="290514" y="6357200"/>
            <a:ext cx="3081337" cy="155448"/>
          </a:xfrm>
          <a:prstGeom prst="rect">
            <a:avLst/>
          </a:prstGeom>
        </p:spPr>
        <p:txBody>
          <a:bodyPr anchor="ctr"/>
          <a:lstStyle>
            <a:lvl1pPr>
              <a:defRPr sz="800">
                <a:solidFill>
                  <a:srgbClr val="064D83"/>
                </a:solidFill>
                <a:latin typeface="Segoe UI" panose="020B0502040204020203" pitchFamily="34" charset="0"/>
                <a:cs typeface="Segoe UI" panose="020B0502040204020203" pitchFamily="34" charset="0"/>
              </a:defRPr>
            </a:lvl1pPr>
          </a:lstStyle>
          <a:p>
            <a:r>
              <a:rPr kumimoji="0" lang="en-US"/>
              <a:t>March 12-14, 2017</a:t>
            </a:r>
          </a:p>
        </p:txBody>
      </p:sp>
      <p:sp>
        <p:nvSpPr>
          <p:cNvPr id="11" name="Slide Number Placeholder 5"/>
          <p:cNvSpPr txBox="1">
            <a:spLocks/>
          </p:cNvSpPr>
          <p:nvPr/>
        </p:nvSpPr>
        <p:spPr>
          <a:xfrm>
            <a:off x="4114800" y="6357200"/>
            <a:ext cx="914400" cy="155448"/>
          </a:xfrm>
          <a:prstGeom prst="rect">
            <a:avLst/>
          </a:prstGeom>
        </p:spPr>
        <p:txBody>
          <a:bodyPr vert="horz" lIns="91440" tIns="45720" rIns="91440" bIns="45720" rtlCol="0" anchor="ctr"/>
          <a:lstStyle>
            <a:defPPr>
              <a:defRPr lang="en-US"/>
            </a:defPPr>
            <a:lvl1pPr marL="0" algn="r" defTabSz="914400" rtl="0" eaLnBrk="1" latinLnBrk="0" hangingPunct="1">
              <a:defRPr sz="800" kern="1200">
                <a:solidFill>
                  <a:srgbClr val="0D456A"/>
                </a:solidFill>
                <a:latin typeface="Segoe UI" panose="020B0502040204020203" pitchFamily="34" charset="0"/>
                <a:ea typeface="+mn-ea"/>
                <a:cs typeface="Segoe UI" panose="020B0502040204020203"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26BF80B-33B5-4627-8985-D9082B3086CC}" type="slidenum">
              <a:rPr lang="en-US" sz="800" smtClean="0">
                <a:solidFill>
                  <a:srgbClr val="064D83"/>
                </a:solidFill>
                <a:latin typeface="Segoe UI" panose="020B0502040204020203" pitchFamily="34" charset="0"/>
                <a:cs typeface="Segoe UI" panose="020B0502040204020203" pitchFamily="34" charset="0"/>
              </a:rPr>
              <a:pPr algn="ctr"/>
              <a:t>‹#›</a:t>
            </a:fld>
            <a:endParaRPr lang="en-US" sz="800">
              <a:solidFill>
                <a:srgbClr val="064D83"/>
              </a:solidFill>
              <a:latin typeface="Segoe UI" panose="020B0502040204020203" pitchFamily="34" charset="0"/>
              <a:cs typeface="Segoe UI" panose="020B0502040204020203" pitchFamily="34" charset="0"/>
            </a:endParaRPr>
          </a:p>
        </p:txBody>
      </p:sp>
      <p:pic>
        <p:nvPicPr>
          <p:cNvPr id="6" name="Mayer Brown Logo"/>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419601" y="6498000"/>
            <a:ext cx="1364400" cy="164069"/>
          </a:xfrm>
          <a:prstGeom prst="rect">
            <a:avLst/>
          </a:prstGeom>
        </p:spPr>
      </p:pic>
    </p:spTree>
    <p:extLst>
      <p:ext uri="{BB962C8B-B14F-4D97-AF65-F5344CB8AC3E}">
        <p14:creationId xmlns:p14="http://schemas.microsoft.com/office/powerpoint/2010/main" val="1210529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a:xfrm>
            <a:off x="290514" y="6357200"/>
            <a:ext cx="3081337" cy="155448"/>
          </a:xfrm>
          <a:prstGeom prst="rect">
            <a:avLst/>
          </a:prstGeom>
        </p:spPr>
        <p:txBody>
          <a:bodyPr anchor="ctr"/>
          <a:lstStyle>
            <a:lvl1pPr>
              <a:defRPr sz="800">
                <a:solidFill>
                  <a:srgbClr val="064D83"/>
                </a:solidFill>
                <a:latin typeface="Segoe UI" panose="020B0502040204020203" pitchFamily="34" charset="0"/>
                <a:cs typeface="Segoe UI" panose="020B0502040204020203" pitchFamily="34" charset="0"/>
              </a:defRPr>
            </a:lvl1pPr>
          </a:lstStyle>
          <a:p>
            <a:r>
              <a:rPr kumimoji="0" lang="en-US"/>
              <a:t>March 12-14, 2017</a:t>
            </a:r>
            <a:endParaRPr kumimoji="0" lang="en-US" dirty="0"/>
          </a:p>
        </p:txBody>
      </p:sp>
      <p:sp>
        <p:nvSpPr>
          <p:cNvPr id="8" name="Slide Number Placeholder 5"/>
          <p:cNvSpPr txBox="1">
            <a:spLocks/>
          </p:cNvSpPr>
          <p:nvPr/>
        </p:nvSpPr>
        <p:spPr>
          <a:xfrm>
            <a:off x="4114800" y="6357200"/>
            <a:ext cx="914400" cy="155448"/>
          </a:xfrm>
          <a:prstGeom prst="rect">
            <a:avLst/>
          </a:prstGeom>
        </p:spPr>
        <p:txBody>
          <a:bodyPr vert="horz" lIns="91440" tIns="45720" rIns="91440" bIns="45720" rtlCol="0" anchor="ctr"/>
          <a:lstStyle>
            <a:defPPr>
              <a:defRPr lang="en-US"/>
            </a:defPPr>
            <a:lvl1pPr marL="0" algn="r" defTabSz="914400" rtl="0" eaLnBrk="1" latinLnBrk="0" hangingPunct="1">
              <a:defRPr sz="800" kern="1200">
                <a:solidFill>
                  <a:srgbClr val="0D456A"/>
                </a:solidFill>
                <a:latin typeface="Segoe UI" panose="020B0502040204020203" pitchFamily="34" charset="0"/>
                <a:ea typeface="+mn-ea"/>
                <a:cs typeface="Segoe UI" panose="020B0502040204020203"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26BF80B-33B5-4627-8985-D9082B3086CC}" type="slidenum">
              <a:rPr lang="en-US" sz="800" smtClean="0">
                <a:solidFill>
                  <a:srgbClr val="064D83"/>
                </a:solidFill>
                <a:latin typeface="Segoe UI" panose="020B0502040204020203" pitchFamily="34" charset="0"/>
                <a:cs typeface="Segoe UI" panose="020B0502040204020203" pitchFamily="34" charset="0"/>
              </a:rPr>
              <a:pPr algn="ctr"/>
              <a:t>‹#›</a:t>
            </a:fld>
            <a:endParaRPr lang="en-US" sz="800">
              <a:solidFill>
                <a:srgbClr val="064D83"/>
              </a:solidFill>
              <a:latin typeface="Segoe UI" panose="020B0502040204020203" pitchFamily="34" charset="0"/>
              <a:cs typeface="Segoe UI" panose="020B0502040204020203" pitchFamily="34" charset="0"/>
            </a:endParaRPr>
          </a:p>
        </p:txBody>
      </p:sp>
      <p:pic>
        <p:nvPicPr>
          <p:cNvPr id="4" name="Mayer Brown Logo"/>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419601" y="6498000"/>
            <a:ext cx="1364400" cy="164069"/>
          </a:xfrm>
          <a:prstGeom prst="rect">
            <a:avLst/>
          </a:prstGeom>
        </p:spPr>
      </p:pic>
    </p:spTree>
    <p:extLst>
      <p:ext uri="{BB962C8B-B14F-4D97-AF65-F5344CB8AC3E}">
        <p14:creationId xmlns:p14="http://schemas.microsoft.com/office/powerpoint/2010/main" val="3176426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1" y="345440"/>
            <a:ext cx="2551116" cy="1097280"/>
          </a:xfrm>
        </p:spPr>
        <p:txBody>
          <a:bodyPr anchor="b"/>
          <a:lstStyle>
            <a:lvl1pPr algn="l">
              <a:defRPr sz="2600" b="0"/>
            </a:lvl1pPr>
          </a:lstStyle>
          <a:p>
            <a:r>
              <a:rPr lang="en-US"/>
              <a:t>Click to edit Master title style</a:t>
            </a:r>
            <a:endParaRPr dirty="0"/>
          </a:p>
        </p:txBody>
      </p:sp>
      <p:sp>
        <p:nvSpPr>
          <p:cNvPr id="3" name="Content Placeholder 2"/>
          <p:cNvSpPr>
            <a:spLocks noGrp="1"/>
          </p:cNvSpPr>
          <p:nvPr>
            <p:ph idx="1"/>
          </p:nvPr>
        </p:nvSpPr>
        <p:spPr>
          <a:xfrm>
            <a:off x="3575051" y="345441"/>
            <a:ext cx="4613729" cy="5915940"/>
          </a:xfrm>
        </p:spPr>
        <p:txBody>
          <a:bodyPr/>
          <a:lstStyle>
            <a:lvl1pPr>
              <a:defRPr sz="1800"/>
            </a:lvl1pPr>
            <a:lvl2pPr>
              <a:defRPr sz="1600"/>
            </a:lvl2pPr>
            <a:lvl3pPr>
              <a:defRPr sz="1200"/>
            </a:lvl3pPr>
            <a:lvl4pPr>
              <a:defRPr sz="1200"/>
            </a:lvl4pPr>
            <a:lvl5pPr>
              <a:defRPr sz="12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914401" y="1604043"/>
            <a:ext cx="2551116" cy="46262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Rectangle 9"/>
          <p:cNvSpPr/>
          <p:nvPr/>
        </p:nvSpPr>
        <p:spPr>
          <a:xfrm>
            <a:off x="381001" y="0"/>
            <a:ext cx="154781" cy="1341120"/>
          </a:xfrm>
          <a:prstGeom prst="rect">
            <a:avLst/>
          </a:prstGeom>
          <a:solidFill>
            <a:srgbClr val="FAA8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bg1"/>
              </a:solidFill>
            </a:endParaRPr>
          </a:p>
        </p:txBody>
      </p:sp>
      <p:sp>
        <p:nvSpPr>
          <p:cNvPr id="12" name="Footer Placeholder 4"/>
          <p:cNvSpPr>
            <a:spLocks noGrp="1"/>
          </p:cNvSpPr>
          <p:nvPr>
            <p:ph type="ftr" sz="quarter" idx="11"/>
          </p:nvPr>
        </p:nvSpPr>
        <p:spPr>
          <a:xfrm>
            <a:off x="290514" y="6357200"/>
            <a:ext cx="3081337" cy="155448"/>
          </a:xfrm>
          <a:prstGeom prst="rect">
            <a:avLst/>
          </a:prstGeom>
        </p:spPr>
        <p:txBody>
          <a:bodyPr anchor="ctr"/>
          <a:lstStyle>
            <a:lvl1pPr>
              <a:defRPr sz="800">
                <a:solidFill>
                  <a:srgbClr val="064D83"/>
                </a:solidFill>
                <a:latin typeface="Segoe UI" panose="020B0502040204020203" pitchFamily="34" charset="0"/>
                <a:cs typeface="Segoe UI" panose="020B0502040204020203" pitchFamily="34" charset="0"/>
              </a:defRPr>
            </a:lvl1pPr>
          </a:lstStyle>
          <a:p>
            <a:r>
              <a:rPr kumimoji="0" lang="en-US"/>
              <a:t>March 12-14, 2017</a:t>
            </a:r>
          </a:p>
        </p:txBody>
      </p:sp>
      <p:sp>
        <p:nvSpPr>
          <p:cNvPr id="13" name="Slide Number Placeholder 5"/>
          <p:cNvSpPr txBox="1">
            <a:spLocks/>
          </p:cNvSpPr>
          <p:nvPr/>
        </p:nvSpPr>
        <p:spPr>
          <a:xfrm>
            <a:off x="4114800" y="6357200"/>
            <a:ext cx="914400" cy="155448"/>
          </a:xfrm>
          <a:prstGeom prst="rect">
            <a:avLst/>
          </a:prstGeom>
        </p:spPr>
        <p:txBody>
          <a:bodyPr vert="horz" lIns="91440" tIns="45720" rIns="91440" bIns="45720" rtlCol="0" anchor="ctr"/>
          <a:lstStyle>
            <a:defPPr>
              <a:defRPr lang="en-US"/>
            </a:defPPr>
            <a:lvl1pPr marL="0" algn="r" defTabSz="914400" rtl="0" eaLnBrk="1" latinLnBrk="0" hangingPunct="1">
              <a:defRPr sz="800" kern="1200">
                <a:solidFill>
                  <a:srgbClr val="0D456A"/>
                </a:solidFill>
                <a:latin typeface="Segoe UI" panose="020B0502040204020203" pitchFamily="34" charset="0"/>
                <a:ea typeface="+mn-ea"/>
                <a:cs typeface="Segoe UI" panose="020B0502040204020203"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26BF80B-33B5-4627-8985-D9082B3086CC}" type="slidenum">
              <a:rPr lang="en-US" sz="800" smtClean="0">
                <a:solidFill>
                  <a:srgbClr val="064D83"/>
                </a:solidFill>
                <a:latin typeface="Segoe UI" panose="020B0502040204020203" pitchFamily="34" charset="0"/>
                <a:cs typeface="Segoe UI" panose="020B0502040204020203" pitchFamily="34" charset="0"/>
              </a:rPr>
              <a:pPr algn="ctr"/>
              <a:t>‹#›</a:t>
            </a:fld>
            <a:endParaRPr lang="en-US" sz="800">
              <a:solidFill>
                <a:srgbClr val="064D83"/>
              </a:solidFill>
              <a:latin typeface="Segoe UI" panose="020B0502040204020203" pitchFamily="34" charset="0"/>
              <a:cs typeface="Segoe UI" panose="020B0502040204020203" pitchFamily="34" charset="0"/>
            </a:endParaRPr>
          </a:p>
        </p:txBody>
      </p:sp>
      <p:pic>
        <p:nvPicPr>
          <p:cNvPr id="8" name="Mayer Brown Logo"/>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419601" y="6498000"/>
            <a:ext cx="1364400" cy="164069"/>
          </a:xfrm>
          <a:prstGeom prst="rect">
            <a:avLst/>
          </a:prstGeom>
        </p:spPr>
      </p:pic>
    </p:spTree>
    <p:extLst>
      <p:ext uri="{BB962C8B-B14F-4D97-AF65-F5344CB8AC3E}">
        <p14:creationId xmlns:p14="http://schemas.microsoft.com/office/powerpoint/2010/main" val="2460673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1" y="352351"/>
            <a:ext cx="7315199" cy="1097280"/>
          </a:xfrm>
          <a:prstGeom prst="rect">
            <a:avLst/>
          </a:prstGeom>
        </p:spPr>
        <p:txBody>
          <a:bodyPr vert="horz" lIns="0" tIns="0" rIns="0" bIns="0" rtlCol="0" anchor="b" anchorCtr="0">
            <a:noAutofit/>
          </a:bodyPr>
          <a:lstStyle/>
          <a:p>
            <a:r>
              <a:rPr lang="en-US"/>
              <a:t>Click to edit Master title style</a:t>
            </a:r>
            <a:endParaRPr dirty="0"/>
          </a:p>
        </p:txBody>
      </p:sp>
      <p:sp>
        <p:nvSpPr>
          <p:cNvPr id="3" name="Text Placeholder 2"/>
          <p:cNvSpPr>
            <a:spLocks noGrp="1"/>
          </p:cNvSpPr>
          <p:nvPr>
            <p:ph type="body" idx="1"/>
          </p:nvPr>
        </p:nvSpPr>
        <p:spPr>
          <a:xfrm>
            <a:off x="914401" y="1854201"/>
            <a:ext cx="7315199" cy="4412260"/>
          </a:xfrm>
          <a:prstGeom prst="rect">
            <a:avLst/>
          </a:prstGeom>
        </p:spPr>
        <p:txBody>
          <a:bodyPr vert="horz" lIns="0" tIns="0" rIns="0" bIns="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4" name="Footer Placeholder 4"/>
          <p:cNvSpPr>
            <a:spLocks noGrp="1"/>
          </p:cNvSpPr>
          <p:nvPr>
            <p:ph type="ftr" sz="quarter" idx="3"/>
          </p:nvPr>
        </p:nvSpPr>
        <p:spPr>
          <a:xfrm>
            <a:off x="290514" y="6357200"/>
            <a:ext cx="3081337" cy="155448"/>
          </a:xfrm>
          <a:prstGeom prst="rect">
            <a:avLst/>
          </a:prstGeom>
        </p:spPr>
        <p:txBody>
          <a:bodyPr anchor="ctr"/>
          <a:lstStyle>
            <a:lvl1pPr>
              <a:defRPr sz="800">
                <a:solidFill>
                  <a:srgbClr val="064D83"/>
                </a:solidFill>
                <a:latin typeface="Segoe UI" panose="020B0502040204020203" pitchFamily="34" charset="0"/>
                <a:cs typeface="Segoe UI" panose="020B0502040204020203" pitchFamily="34" charset="0"/>
              </a:defRPr>
            </a:lvl1pPr>
          </a:lstStyle>
          <a:p>
            <a:pPr algn="r" eaLnBrk="1" latinLnBrk="0" hangingPunct="1"/>
            <a:r>
              <a:rPr kumimoji="0" lang="en-US" sz="1400">
                <a:solidFill>
                  <a:schemeClr val="tx2"/>
                </a:solidFill>
              </a:rPr>
              <a:t>March 12-14, 2017</a:t>
            </a:r>
            <a:endParaRPr kumimoji="0" lang="en-US" sz="1400" dirty="0">
              <a:solidFill>
                <a:schemeClr val="tx2"/>
              </a:solidFill>
            </a:endParaRPr>
          </a:p>
        </p:txBody>
      </p:sp>
    </p:spTree>
    <p:extLst>
      <p:ext uri="{BB962C8B-B14F-4D97-AF65-F5344CB8AC3E}">
        <p14:creationId xmlns:p14="http://schemas.microsoft.com/office/powerpoint/2010/main" val="3694347890"/>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Lst>
  <p:hf hdr="0" ftr="0" dt="0"/>
  <p:txStyles>
    <p:titleStyle>
      <a:lvl1pPr algn="l" defTabSz="914400" rtl="0" eaLnBrk="1" latinLnBrk="0" hangingPunct="1">
        <a:spcBef>
          <a:spcPct val="0"/>
        </a:spcBef>
        <a:buNone/>
        <a:defRPr sz="2800" kern="1200">
          <a:solidFill>
            <a:srgbClr val="0D456A"/>
          </a:solidFill>
          <a:latin typeface="Segoe UI" panose="020B0502040204020203" pitchFamily="34" charset="0"/>
          <a:ea typeface="+mj-ea"/>
          <a:cs typeface="Segoe UI" panose="020B0502040204020203" pitchFamily="34" charset="0"/>
        </a:defRPr>
      </a:lvl1pPr>
    </p:titleStyle>
    <p:bodyStyle>
      <a:lvl1pPr marL="182880" indent="-182880" algn="l" defTabSz="914400" rtl="0" eaLnBrk="1" latinLnBrk="0" hangingPunct="1">
        <a:spcBef>
          <a:spcPts val="0"/>
        </a:spcBef>
        <a:spcAft>
          <a:spcPts val="1200"/>
        </a:spcAft>
        <a:buClr>
          <a:srgbClr val="FAA818"/>
        </a:buClr>
        <a:buFont typeface="Arial" pitchFamily="34" charset="0"/>
        <a:buChar char="•"/>
        <a:defRPr sz="1800" kern="1200">
          <a:solidFill>
            <a:srgbClr val="000000"/>
          </a:solidFill>
          <a:latin typeface="Segoe UI" panose="020B0502040204020203" pitchFamily="34" charset="0"/>
          <a:ea typeface="+mn-ea"/>
          <a:cs typeface="Segoe UI" panose="020B0502040204020203" pitchFamily="34" charset="0"/>
        </a:defRPr>
      </a:lvl1pPr>
      <a:lvl2pPr marL="730250" indent="-273050" algn="l" defTabSz="914400" rtl="0" eaLnBrk="1" latinLnBrk="0" hangingPunct="1">
        <a:spcBef>
          <a:spcPts val="0"/>
        </a:spcBef>
        <a:spcAft>
          <a:spcPts val="1200"/>
        </a:spcAft>
        <a:buClr>
          <a:srgbClr val="FAA818"/>
        </a:buClr>
        <a:buFont typeface="Arial" pitchFamily="34" charset="0"/>
        <a:buChar char="–"/>
        <a:defRPr sz="1600" kern="1200">
          <a:solidFill>
            <a:srgbClr val="000000"/>
          </a:solidFill>
          <a:latin typeface="Segoe UI" panose="020B0502040204020203" pitchFamily="34" charset="0"/>
          <a:ea typeface="+mn-ea"/>
          <a:cs typeface="Segoe UI" panose="020B0502040204020203" pitchFamily="34" charset="0"/>
        </a:defRPr>
      </a:lvl2pPr>
      <a:lvl3pPr marL="1097280" indent="-182880" algn="l" defTabSz="914400" rtl="0" eaLnBrk="1" latinLnBrk="0" hangingPunct="1">
        <a:spcBef>
          <a:spcPts val="0"/>
        </a:spcBef>
        <a:spcAft>
          <a:spcPts val="1200"/>
        </a:spcAft>
        <a:buClr>
          <a:srgbClr val="FAA818"/>
        </a:buClr>
        <a:buFont typeface="Arial" pitchFamily="34" charset="0"/>
        <a:buChar char="•"/>
        <a:defRPr sz="1200" kern="1200">
          <a:solidFill>
            <a:srgbClr val="000000"/>
          </a:solidFill>
          <a:latin typeface="Segoe UI" panose="020B0502040204020203" pitchFamily="34" charset="0"/>
          <a:ea typeface="+mn-ea"/>
          <a:cs typeface="Segoe UI" panose="020B0502040204020203" pitchFamily="34" charset="0"/>
        </a:defRPr>
      </a:lvl3pPr>
      <a:lvl4pPr marL="1645920" indent="-274320" algn="l" defTabSz="914400" rtl="0" eaLnBrk="1" latinLnBrk="0" hangingPunct="1">
        <a:spcBef>
          <a:spcPts val="0"/>
        </a:spcBef>
        <a:spcAft>
          <a:spcPts val="1200"/>
        </a:spcAft>
        <a:buClr>
          <a:srgbClr val="FAA818"/>
        </a:buClr>
        <a:buFont typeface="Arial" pitchFamily="34" charset="0"/>
        <a:buChar char="–"/>
        <a:defRPr sz="1200" kern="1200">
          <a:solidFill>
            <a:srgbClr val="000000"/>
          </a:solidFill>
          <a:latin typeface="Segoe UI" panose="020B0502040204020203" pitchFamily="34" charset="0"/>
          <a:ea typeface="+mn-ea"/>
          <a:cs typeface="Segoe UI" panose="020B0502040204020203" pitchFamily="34" charset="0"/>
        </a:defRPr>
      </a:lvl4pPr>
      <a:lvl5pPr marL="2011680" indent="-182880" algn="l" defTabSz="914400" rtl="0" eaLnBrk="1" latinLnBrk="0" hangingPunct="1">
        <a:spcBef>
          <a:spcPts val="0"/>
        </a:spcBef>
        <a:spcAft>
          <a:spcPts val="1200"/>
        </a:spcAft>
        <a:buClr>
          <a:srgbClr val="FAA818"/>
        </a:buClr>
        <a:buFont typeface="Arial" pitchFamily="34" charset="0"/>
        <a:buChar char="•"/>
        <a:defRPr sz="1200" kern="1200">
          <a:solidFill>
            <a:srgbClr val="000000"/>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876">
          <p15:clr>
            <a:srgbClr val="F26B43"/>
          </p15:clr>
        </p15:guide>
        <p15:guide id="2" pos="648">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6.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mailto:ewooten@mayerbrown.com" TargetMode="External"/><Relationship Id="rId2" Type="http://schemas.openxmlformats.org/officeDocument/2006/relationships/image" Target="../media/image9.jpeg"/><Relationship Id="rId1" Type="http://schemas.openxmlformats.org/officeDocument/2006/relationships/slideLayout" Target="../slideLayouts/slideLayout3.xml"/><Relationship Id="rId4" Type="http://schemas.openxmlformats.org/officeDocument/2006/relationships/image" Target="../media/image10.jp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894D884-0C1B-EA43-B6F3-BE174441426D}"/>
              </a:ext>
            </a:extLst>
          </p:cNvPr>
          <p:cNvSpPr>
            <a:spLocks noGrp="1"/>
          </p:cNvSpPr>
          <p:nvPr>
            <p:ph type="ctrTitle"/>
          </p:nvPr>
        </p:nvSpPr>
        <p:spPr>
          <a:xfrm>
            <a:off x="294968" y="245192"/>
            <a:ext cx="8436077" cy="1259143"/>
          </a:xfrm>
        </p:spPr>
        <p:txBody>
          <a:bodyPr>
            <a:normAutofit/>
          </a:bodyPr>
          <a:lstStyle/>
          <a:p>
            <a:r>
              <a:rPr lang="en-US" sz="3400" b="1" dirty="0">
                <a:solidFill>
                  <a:schemeClr val="tx1"/>
                </a:solidFill>
                <a:latin typeface="Arial" panose="020B0604020202020204" pitchFamily="34" charset="0"/>
                <a:cs typeface="Arial" panose="020B0604020202020204" pitchFamily="34" charset="0"/>
              </a:rPr>
              <a:t>Presentation </a:t>
            </a:r>
            <a:br>
              <a:rPr lang="en-US" sz="3400" b="1" dirty="0">
                <a:solidFill>
                  <a:schemeClr val="tx1"/>
                </a:solidFill>
                <a:latin typeface="Arial" panose="020B0604020202020204" pitchFamily="34" charset="0"/>
                <a:cs typeface="Arial" panose="020B0604020202020204" pitchFamily="34" charset="0"/>
              </a:rPr>
            </a:br>
            <a:r>
              <a:rPr lang="en-US" sz="3400" b="1" dirty="0">
                <a:solidFill>
                  <a:schemeClr val="tx1"/>
                </a:solidFill>
                <a:latin typeface="Arial" panose="020B0604020202020204" pitchFamily="34" charset="0"/>
                <a:cs typeface="Arial" panose="020B0604020202020204" pitchFamily="34" charset="0"/>
              </a:rPr>
              <a:t>title</a:t>
            </a:r>
          </a:p>
        </p:txBody>
      </p:sp>
      <p:sp>
        <p:nvSpPr>
          <p:cNvPr id="3" name="Subtitle 2"/>
          <p:cNvSpPr>
            <a:spLocks noGrp="1"/>
          </p:cNvSpPr>
          <p:nvPr>
            <p:ph type="subTitle" idx="1"/>
          </p:nvPr>
        </p:nvSpPr>
        <p:spPr>
          <a:xfrm>
            <a:off x="0" y="6050037"/>
            <a:ext cx="9144000" cy="685800"/>
          </a:xfrm>
          <a:solidFill>
            <a:srgbClr val="0070C0"/>
          </a:solidFill>
        </p:spPr>
        <p:txBody>
          <a:bodyPr>
            <a:normAutofit/>
          </a:bodyPr>
          <a:lstStyle/>
          <a:p>
            <a:pPr algn="l"/>
            <a:r>
              <a:rPr lang="en-US" sz="2800" b="1" dirty="0">
                <a:solidFill>
                  <a:schemeClr val="bg1"/>
                </a:solidFill>
                <a:latin typeface="Arial"/>
                <a:cs typeface="Arial"/>
              </a:rPr>
              <a:t>Evan Wooten, Mayer Brown LLP</a:t>
            </a:r>
          </a:p>
        </p:txBody>
      </p:sp>
      <p:sp>
        <p:nvSpPr>
          <p:cNvPr id="5" name="Slide Number Placeholder 4"/>
          <p:cNvSpPr>
            <a:spLocks noGrp="1"/>
          </p:cNvSpPr>
          <p:nvPr>
            <p:ph type="sldNum" sz="quarter" idx="12"/>
          </p:nvPr>
        </p:nvSpPr>
        <p:spPr/>
        <p:txBody>
          <a:bodyPr/>
          <a:lstStyle/>
          <a:p>
            <a:pPr eaLnBrk="1" latinLnBrk="0" hangingPunct="1"/>
            <a:fld id="{F0C94032-CD4C-4C25-B0C2-CEC720522D92}" type="slidenum">
              <a:rPr kumimoji="0" lang="en-US" smtClean="0"/>
              <a:pPr eaLnBrk="1" latinLnBrk="0" hangingPunct="1"/>
              <a:t>1</a:t>
            </a:fld>
            <a:endParaRPr kumimoji="0" lang="en-US" dirty="0">
              <a:solidFill>
                <a:schemeClr val="tx2"/>
              </a:solidFill>
            </a:endParaRPr>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0" y="0"/>
            <a:ext cx="9144000" cy="5915947"/>
          </a:xfrm>
          <a:prstGeom prst="rect">
            <a:avLst/>
          </a:prstGeom>
        </p:spPr>
      </p:pic>
      <p:sp>
        <p:nvSpPr>
          <p:cNvPr id="2" name="TextBox 1">
            <a:extLst>
              <a:ext uri="{FF2B5EF4-FFF2-40B4-BE49-F238E27FC236}">
                <a16:creationId xmlns:a16="http://schemas.microsoft.com/office/drawing/2014/main" id="{BBE56824-6F82-7F42-998B-18B9E088D1F3}"/>
              </a:ext>
            </a:extLst>
          </p:cNvPr>
          <p:cNvSpPr txBox="1"/>
          <p:nvPr/>
        </p:nvSpPr>
        <p:spPr>
          <a:xfrm>
            <a:off x="294968" y="505621"/>
            <a:ext cx="7123814" cy="646331"/>
          </a:xfrm>
          <a:prstGeom prst="rect">
            <a:avLst/>
          </a:prstGeom>
          <a:solidFill>
            <a:schemeClr val="bg1">
              <a:alpha val="30000"/>
            </a:schemeClr>
          </a:solidFill>
        </p:spPr>
        <p:txBody>
          <a:bodyPr wrap="square" rtlCol="0">
            <a:spAutoFit/>
          </a:bodyPr>
          <a:lstStyle/>
          <a:p>
            <a:r>
              <a:rPr lang="en-US" sz="3600" b="1" dirty="0">
                <a:solidFill>
                  <a:schemeClr val="bg1"/>
                </a:solidFill>
                <a:latin typeface="Arial" panose="020B0604020202020204" pitchFamily="34" charset="0"/>
                <a:cs typeface="Arial" panose="020B0604020202020204" pitchFamily="34" charset="0"/>
              </a:rPr>
              <a:t>ADA Website Accessibility Law</a:t>
            </a:r>
          </a:p>
        </p:txBody>
      </p:sp>
      <p:pic>
        <p:nvPicPr>
          <p:cNvPr id="6" name="Picture 5">
            <a:extLst>
              <a:ext uri="{FF2B5EF4-FFF2-40B4-BE49-F238E27FC236}">
                <a16:creationId xmlns:a16="http://schemas.microsoft.com/office/drawing/2014/main" id="{7BE39F4D-79C2-C84D-A754-BB701D9BAA0B}"/>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8107112" y="245192"/>
            <a:ext cx="860594" cy="860594"/>
          </a:xfrm>
          <a:prstGeom prst="rect">
            <a:avLst/>
          </a:prstGeom>
        </p:spPr>
      </p:pic>
    </p:spTree>
    <p:extLst>
      <p:ext uri="{BB962C8B-B14F-4D97-AF65-F5344CB8AC3E}">
        <p14:creationId xmlns:p14="http://schemas.microsoft.com/office/powerpoint/2010/main" val="16774961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347135"/>
            <a:ext cx="7315199" cy="918247"/>
          </a:xfrm>
        </p:spPr>
        <p:txBody>
          <a:bodyPr>
            <a:normAutofit fontScale="90000"/>
          </a:bodyPr>
          <a:lstStyle/>
          <a:p>
            <a:r>
              <a:rPr lang="en-US" sz="3800" dirty="0">
                <a:latin typeface="Arial" panose="020B0604020202020204" pitchFamily="34" charset="0"/>
                <a:cs typeface="Arial" panose="020B0604020202020204" pitchFamily="34" charset="0"/>
              </a:rPr>
              <a:t>Fact Intensive Nature of ADA Claims</a:t>
            </a:r>
          </a:p>
        </p:txBody>
      </p:sp>
      <p:sp>
        <p:nvSpPr>
          <p:cNvPr id="3" name="Content Placeholder 2"/>
          <p:cNvSpPr>
            <a:spLocks noGrp="1"/>
          </p:cNvSpPr>
          <p:nvPr>
            <p:ph idx="1"/>
          </p:nvPr>
        </p:nvSpPr>
        <p:spPr>
          <a:xfrm>
            <a:off x="914401" y="1588655"/>
            <a:ext cx="7315199" cy="4672726"/>
          </a:xfrm>
        </p:spPr>
        <p:txBody>
          <a:bodyPr>
            <a:noAutofit/>
          </a:bodyPr>
          <a:lstStyle/>
          <a:p>
            <a:r>
              <a:rPr lang="en-US" sz="2800" dirty="0">
                <a:latin typeface="Arial" panose="020B0604020202020204" pitchFamily="34" charset="0"/>
                <a:cs typeface="Arial" panose="020B0604020202020204" pitchFamily="34" charset="0"/>
              </a:rPr>
              <a:t>Disability, and how someone experiences accessibility barriers, are personal and unique considerations</a:t>
            </a:r>
          </a:p>
          <a:p>
            <a:r>
              <a:rPr lang="en-US" sz="2800" dirty="0">
                <a:latin typeface="Arial" panose="020B0604020202020204" pitchFamily="34" charset="0"/>
                <a:cs typeface="Arial" panose="020B0604020202020204" pitchFamily="34" charset="0"/>
              </a:rPr>
              <a:t>Similarly, defenses—whether fixes are readily achievable, require fundamental alteration, or pose undue financial hardship—are unique to defendants  </a:t>
            </a:r>
          </a:p>
          <a:p>
            <a:r>
              <a:rPr lang="en-US" sz="2800" dirty="0">
                <a:latin typeface="Arial" panose="020B0604020202020204" pitchFamily="34" charset="0"/>
                <a:cs typeface="Arial" panose="020B0604020202020204" pitchFamily="34" charset="0"/>
              </a:rPr>
              <a:t>As a result, accessibility claims are very difficult to defeat on dispositive motions</a:t>
            </a:r>
          </a:p>
        </p:txBody>
      </p:sp>
    </p:spTree>
    <p:extLst>
      <p:ext uri="{BB962C8B-B14F-4D97-AF65-F5344CB8AC3E}">
        <p14:creationId xmlns:p14="http://schemas.microsoft.com/office/powerpoint/2010/main" val="23974675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347135"/>
            <a:ext cx="7315199" cy="909010"/>
          </a:xfrm>
        </p:spPr>
        <p:txBody>
          <a:bodyPr>
            <a:normAutofit fontScale="90000"/>
          </a:bodyPr>
          <a:lstStyle/>
          <a:p>
            <a:r>
              <a:rPr lang="en-US" sz="3800" dirty="0">
                <a:latin typeface="Arial" panose="020B0604020202020204" pitchFamily="34" charset="0"/>
                <a:cs typeface="Arial" panose="020B0604020202020204" pitchFamily="34" charset="0"/>
              </a:rPr>
              <a:t>Difficult to Win Dispositive Motions</a:t>
            </a:r>
          </a:p>
        </p:txBody>
      </p:sp>
      <p:sp>
        <p:nvSpPr>
          <p:cNvPr id="3" name="Content Placeholder 2"/>
          <p:cNvSpPr>
            <a:spLocks noGrp="1"/>
          </p:cNvSpPr>
          <p:nvPr>
            <p:ph idx="1"/>
          </p:nvPr>
        </p:nvSpPr>
        <p:spPr>
          <a:xfrm>
            <a:off x="628650" y="1551709"/>
            <a:ext cx="7886700" cy="4515254"/>
          </a:xfrm>
        </p:spPr>
        <p:txBody>
          <a:bodyPr>
            <a:noAutofit/>
          </a:bodyPr>
          <a:lstStyle/>
          <a:p>
            <a:r>
              <a:rPr lang="en-US" sz="2800" dirty="0">
                <a:latin typeface="Arial" panose="020B0604020202020204" pitchFamily="34" charset="0"/>
                <a:cs typeface="Arial" panose="020B0604020202020204" pitchFamily="34" charset="0"/>
              </a:rPr>
              <a:t>Motions to dismiss are rarely granted</a:t>
            </a:r>
          </a:p>
          <a:p>
            <a:pPr lvl="1"/>
            <a:r>
              <a:rPr lang="en-US" sz="2800" dirty="0">
                <a:latin typeface="Arial" panose="020B0604020202020204" pitchFamily="34" charset="0"/>
                <a:cs typeface="Arial" panose="020B0604020202020204" pitchFamily="34" charset="0"/>
              </a:rPr>
              <a:t>Courts typically find conclusory allegations of inaccessibility sufficient to state a claim, even if the complaint includes few supporting facts</a:t>
            </a:r>
          </a:p>
          <a:p>
            <a:r>
              <a:rPr lang="en-US" sz="2800" dirty="0">
                <a:latin typeface="Arial" panose="020B0604020202020204" pitchFamily="34" charset="0"/>
                <a:cs typeface="Arial" panose="020B0604020202020204" pitchFamily="34" charset="0"/>
              </a:rPr>
              <a:t>Equally difficult to win on summary judgment</a:t>
            </a:r>
          </a:p>
          <a:p>
            <a:pPr lvl="1"/>
            <a:r>
              <a:rPr lang="en-US" sz="2800" dirty="0">
                <a:latin typeface="Arial" panose="020B0604020202020204" pitchFamily="34" charset="0"/>
                <a:cs typeface="Arial" panose="020B0604020202020204" pitchFamily="34" charset="0"/>
              </a:rPr>
              <a:t>Extraordinarily fact-intensive</a:t>
            </a:r>
          </a:p>
          <a:p>
            <a:r>
              <a:rPr lang="en-US" sz="2800" dirty="0">
                <a:latin typeface="Arial" panose="020B0604020202020204" pitchFamily="34" charset="0"/>
                <a:cs typeface="Arial" panose="020B0604020202020204" pitchFamily="34" charset="0"/>
              </a:rPr>
              <a:t>Even a partial win at trial entitles the plaintiff to attorneys fees</a:t>
            </a:r>
          </a:p>
          <a:p>
            <a:pPr lvl="1"/>
            <a:endParaRPr lang="en-US" sz="2800" dirty="0">
              <a:latin typeface="Arial" panose="020B0604020202020204" pitchFamily="34" charset="0"/>
              <a:cs typeface="Arial" panose="020B0604020202020204" pitchFamily="34" charset="0"/>
            </a:endParaRPr>
          </a:p>
          <a:p>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346030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dirty="0">
                <a:latin typeface="Arial" panose="020B0604020202020204" pitchFamily="34" charset="0"/>
                <a:cs typeface="Arial" panose="020B0604020202020204" pitchFamily="34" charset="0"/>
              </a:rPr>
              <a:t>ADA Classes Rarely Certified</a:t>
            </a:r>
          </a:p>
        </p:txBody>
      </p:sp>
      <p:sp>
        <p:nvSpPr>
          <p:cNvPr id="3" name="Content Placeholder 2"/>
          <p:cNvSpPr>
            <a:spLocks noGrp="1"/>
          </p:cNvSpPr>
          <p:nvPr>
            <p:ph idx="1"/>
          </p:nvPr>
        </p:nvSpPr>
        <p:spPr>
          <a:xfrm>
            <a:off x="628650" y="1825625"/>
            <a:ext cx="7972210" cy="4351338"/>
          </a:xfrm>
        </p:spPr>
        <p:txBody>
          <a:bodyPr>
            <a:noAutofit/>
          </a:bodyPr>
          <a:lstStyle/>
          <a:p>
            <a:r>
              <a:rPr lang="en-US" sz="2600" dirty="0">
                <a:latin typeface="Arial" panose="020B0604020202020204" pitchFamily="34" charset="0"/>
                <a:cs typeface="Arial" panose="020B0604020202020204" pitchFamily="34" charset="0"/>
              </a:rPr>
              <a:t>For the same reasons, difficult to certify ADA class  </a:t>
            </a:r>
          </a:p>
          <a:p>
            <a:r>
              <a:rPr lang="en-US" sz="2600" dirty="0">
                <a:latin typeface="Arial" panose="020B0604020202020204" pitchFamily="34" charset="0"/>
                <a:cs typeface="Arial" panose="020B0604020202020204" pitchFamily="34" charset="0"/>
              </a:rPr>
              <a:t>Individualized issues predominate over common:</a:t>
            </a:r>
          </a:p>
          <a:p>
            <a:pPr lvl="1"/>
            <a:r>
              <a:rPr lang="en-US" sz="2600" dirty="0">
                <a:latin typeface="Arial" panose="020B0604020202020204" pitchFamily="34" charset="0"/>
                <a:cs typeface="Arial" panose="020B0604020202020204" pitchFamily="34" charset="0"/>
              </a:rPr>
              <a:t>Different disabilities require different mods</a:t>
            </a:r>
          </a:p>
          <a:p>
            <a:pPr lvl="1"/>
            <a:r>
              <a:rPr lang="en-US" sz="2600" dirty="0">
                <a:latin typeface="Arial" panose="020B0604020202020204" pitchFamily="34" charset="0"/>
                <a:cs typeface="Arial" panose="020B0604020202020204" pitchFamily="34" charset="0"/>
              </a:rPr>
              <a:t>Even people with a similar disabilities experience harm differently (emotional distress, humiliation)</a:t>
            </a:r>
          </a:p>
          <a:p>
            <a:r>
              <a:rPr lang="en-US" sz="2600" dirty="0">
                <a:latin typeface="Arial" panose="020B0604020202020204" pitchFamily="34" charset="0"/>
                <a:cs typeface="Arial" panose="020B0604020202020204" pitchFamily="34" charset="0"/>
              </a:rPr>
              <a:t>Lack of money damages reduces incentive for plaintiffs’ lawyers to seek class certification</a:t>
            </a:r>
          </a:p>
          <a:p>
            <a:pPr lvl="1"/>
            <a:r>
              <a:rPr lang="en-US" sz="2400" dirty="0">
                <a:latin typeface="Arial" panose="020B0604020202020204" pitchFamily="34" charset="0"/>
                <a:cs typeface="Arial" panose="020B0604020202020204" pitchFamily="34" charset="0"/>
              </a:rPr>
              <a:t>Same plaintiff, attorneys can keep suing</a:t>
            </a:r>
          </a:p>
        </p:txBody>
      </p:sp>
    </p:spTree>
    <p:extLst>
      <p:ext uri="{BB962C8B-B14F-4D97-AF65-F5344CB8AC3E}">
        <p14:creationId xmlns:p14="http://schemas.microsoft.com/office/powerpoint/2010/main" val="22935141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dirty="0">
                <a:latin typeface="Arial" panose="020B0604020202020204" pitchFamily="34" charset="0"/>
                <a:cs typeface="Arial" panose="020B0604020202020204" pitchFamily="34" charset="0"/>
              </a:rPr>
              <a:t>“Cottage Industry”</a:t>
            </a:r>
          </a:p>
        </p:txBody>
      </p:sp>
      <p:sp>
        <p:nvSpPr>
          <p:cNvPr id="3" name="Content Placeholder 2"/>
          <p:cNvSpPr>
            <a:spLocks noGrp="1"/>
          </p:cNvSpPr>
          <p:nvPr>
            <p:ph idx="1"/>
          </p:nvPr>
        </p:nvSpPr>
        <p:spPr>
          <a:xfrm>
            <a:off x="628650" y="1825625"/>
            <a:ext cx="7972210" cy="4351338"/>
          </a:xfrm>
        </p:spPr>
        <p:txBody>
          <a:bodyPr>
            <a:noAutofit/>
          </a:bodyPr>
          <a:lstStyle/>
          <a:p>
            <a:r>
              <a:rPr lang="en-US" sz="2800" dirty="0">
                <a:latin typeface="Arial" panose="020B0604020202020204" pitchFamily="34" charset="0"/>
                <a:cs typeface="Arial" panose="020B0604020202020204" pitchFamily="34" charset="0"/>
              </a:rPr>
              <a:t>Easy to allege standing: plaintiff need only visit a store and sign off on allegations by attorneys</a:t>
            </a:r>
          </a:p>
          <a:p>
            <a:pPr>
              <a:spcAft>
                <a:spcPts val="600"/>
              </a:spcAft>
            </a:pPr>
            <a:r>
              <a:rPr lang="en-US" sz="2800" dirty="0">
                <a:latin typeface="Arial" panose="020B0604020202020204" pitchFamily="34" charset="0"/>
                <a:cs typeface="Arial" panose="020B0604020202020204" pitchFamily="34" charset="0"/>
              </a:rPr>
              <a:t>Speculation that many plaintiffs never actually visit, </a:t>
            </a:r>
            <a:r>
              <a:rPr lang="en-US" sz="2800" i="1" dirty="0">
                <a:latin typeface="Arial" panose="020B0604020202020204" pitchFamily="34" charset="0"/>
                <a:cs typeface="Arial" panose="020B0604020202020204" pitchFamily="34" charset="0"/>
              </a:rPr>
              <a:t>e.g.</a:t>
            </a:r>
            <a:r>
              <a:rPr lang="en-US" sz="2800" dirty="0">
                <a:latin typeface="Arial" panose="020B0604020202020204" pitchFamily="34" charset="0"/>
                <a:cs typeface="Arial" panose="020B0604020202020204" pitchFamily="34" charset="0"/>
              </a:rPr>
              <a:t>, “drive-by” plaintiffs</a:t>
            </a:r>
          </a:p>
          <a:p>
            <a:pPr marL="0" indent="0">
              <a:buNone/>
            </a:pPr>
            <a:endParaRPr lang="en-US" sz="1000" dirty="0">
              <a:latin typeface="Arial" panose="020B0604020202020204" pitchFamily="34" charset="0"/>
              <a:cs typeface="Arial" panose="020B0604020202020204" pitchFamily="34" charset="0"/>
            </a:endParaRPr>
          </a:p>
          <a:p>
            <a:pPr marL="0" indent="0" algn="ctr">
              <a:spcAft>
                <a:spcPts val="0"/>
              </a:spcAft>
              <a:buNone/>
            </a:pPr>
            <a:r>
              <a:rPr lang="en-US" sz="2600" b="1" dirty="0">
                <a:latin typeface="Arial" panose="020B0604020202020204" pitchFamily="34" charset="0"/>
                <a:cs typeface="Arial" panose="020B0604020202020204" pitchFamily="34" charset="0"/>
              </a:rPr>
              <a:t>Limited exposure in single-plaintiff suits</a:t>
            </a:r>
          </a:p>
          <a:p>
            <a:pPr marL="0" indent="0" algn="ctr">
              <a:spcAft>
                <a:spcPts val="0"/>
              </a:spcAft>
              <a:buNone/>
            </a:pPr>
            <a:r>
              <a:rPr lang="en-US" sz="2600" b="1" dirty="0">
                <a:latin typeface="Arial" panose="020B0604020202020204" pitchFamily="34" charset="0"/>
                <a:cs typeface="Arial" panose="020B0604020202020204" pitchFamily="34" charset="0"/>
              </a:rPr>
              <a:t>High cost/inability to defeat ADA claims</a:t>
            </a:r>
          </a:p>
          <a:p>
            <a:pPr marL="0" indent="0" algn="ctr">
              <a:spcAft>
                <a:spcPts val="0"/>
              </a:spcAft>
              <a:buNone/>
            </a:pPr>
            <a:r>
              <a:rPr lang="en-US" sz="2600" b="1" u="sng" dirty="0">
                <a:latin typeface="Arial" panose="020B0604020202020204" pitchFamily="34" charset="0"/>
                <a:cs typeface="Arial" panose="020B0604020202020204" pitchFamily="34" charset="0"/>
              </a:rPr>
              <a:t>Ease of recruiting plaintiffs</a:t>
            </a:r>
            <a:r>
              <a:rPr lang="en-US" sz="2600" b="1" dirty="0">
                <a:latin typeface="Arial" panose="020B0604020202020204" pitchFamily="34" charset="0"/>
                <a:cs typeface="Arial" panose="020B0604020202020204" pitchFamily="34" charset="0"/>
              </a:rPr>
              <a:t> </a:t>
            </a:r>
            <a:endParaRPr lang="en-US" sz="2600" b="1" u="sng" dirty="0">
              <a:latin typeface="Arial" panose="020B0604020202020204" pitchFamily="34" charset="0"/>
              <a:cs typeface="Arial" panose="020B0604020202020204" pitchFamily="34" charset="0"/>
            </a:endParaRPr>
          </a:p>
          <a:p>
            <a:pPr marL="0" indent="0" algn="ctr">
              <a:spcAft>
                <a:spcPts val="0"/>
              </a:spcAft>
              <a:buNone/>
            </a:pPr>
            <a:r>
              <a:rPr lang="en-US" sz="2600" b="1" dirty="0">
                <a:latin typeface="Arial" panose="020B0604020202020204" pitchFamily="34" charset="0"/>
                <a:cs typeface="Arial" panose="020B0604020202020204" pitchFamily="34" charset="0"/>
              </a:rPr>
              <a:t>Cottage industry </a:t>
            </a:r>
          </a:p>
          <a:p>
            <a:endParaRPr lang="en-US" sz="2600" b="1" dirty="0">
              <a:latin typeface="Arial" panose="020B0604020202020204" pitchFamily="34" charset="0"/>
              <a:cs typeface="Arial" panose="020B0604020202020204" pitchFamily="34" charset="0"/>
            </a:endParaRPr>
          </a:p>
        </p:txBody>
      </p:sp>
      <p:sp>
        <p:nvSpPr>
          <p:cNvPr id="5" name="Plus 4"/>
          <p:cNvSpPr/>
          <p:nvPr/>
        </p:nvSpPr>
        <p:spPr>
          <a:xfrm>
            <a:off x="7800108" y="4096947"/>
            <a:ext cx="323273" cy="295563"/>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6" name="Plus 5"/>
          <p:cNvSpPr/>
          <p:nvPr/>
        </p:nvSpPr>
        <p:spPr>
          <a:xfrm>
            <a:off x="7750211" y="4479637"/>
            <a:ext cx="323273" cy="295563"/>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7" name="Equal 6"/>
          <p:cNvSpPr/>
          <p:nvPr/>
        </p:nvSpPr>
        <p:spPr>
          <a:xfrm>
            <a:off x="6834909" y="4867564"/>
            <a:ext cx="387927" cy="323273"/>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Tree>
    <p:extLst>
      <p:ext uri="{BB962C8B-B14F-4D97-AF65-F5344CB8AC3E}">
        <p14:creationId xmlns:p14="http://schemas.microsoft.com/office/powerpoint/2010/main" val="1015989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dirty="0">
                <a:latin typeface="Arial" panose="020B0604020202020204" pitchFamily="34" charset="0"/>
                <a:cs typeface="Arial" panose="020B0604020202020204" pitchFamily="34" charset="0"/>
              </a:rPr>
              <a:t>Who’s suing and where, part 2?</a:t>
            </a:r>
          </a:p>
        </p:txBody>
      </p:sp>
      <p:sp>
        <p:nvSpPr>
          <p:cNvPr id="3" name="Content Placeholder 2"/>
          <p:cNvSpPr>
            <a:spLocks noGrp="1"/>
          </p:cNvSpPr>
          <p:nvPr>
            <p:ph idx="1"/>
          </p:nvPr>
        </p:nvSpPr>
        <p:spPr>
          <a:xfrm>
            <a:off x="914401" y="1690255"/>
            <a:ext cx="7315199" cy="4571126"/>
          </a:xfrm>
        </p:spPr>
        <p:txBody>
          <a:bodyPr>
            <a:noAutofit/>
          </a:bodyPr>
          <a:lstStyle/>
          <a:p>
            <a:r>
              <a:rPr lang="en-US" sz="2800" dirty="0">
                <a:latin typeface="Arial" panose="020B0604020202020204" pitchFamily="34" charset="0"/>
                <a:cs typeface="Arial" panose="020B0604020202020204" pitchFamily="34" charset="0"/>
              </a:rPr>
              <a:t>Small number of plaintiffs’ lawyers account for most ADA lawsuits</a:t>
            </a:r>
          </a:p>
          <a:p>
            <a:pPr lvl="1"/>
            <a:r>
              <a:rPr lang="en-US" sz="2400" dirty="0">
                <a:latin typeface="Arial" panose="020B0604020202020204" pitchFamily="34" charset="0"/>
                <a:cs typeface="Arial" panose="020B0604020202020204" pitchFamily="34" charset="0"/>
              </a:rPr>
              <a:t>Texas attorney sanctioned for filing 400 cases in Austin</a:t>
            </a:r>
          </a:p>
          <a:p>
            <a:pPr lvl="1"/>
            <a:r>
              <a:rPr lang="en-US" sz="2400" dirty="0">
                <a:latin typeface="Arial" panose="020B0604020202020204" pitchFamily="34" charset="0"/>
                <a:cs typeface="Arial" panose="020B0604020202020204" pitchFamily="34" charset="0"/>
              </a:rPr>
              <a:t>San Jose firm that filed 1,400 ADA suits sued for RICO violations</a:t>
            </a:r>
          </a:p>
          <a:p>
            <a:r>
              <a:rPr lang="en-US" sz="2800" dirty="0">
                <a:latin typeface="Arial" panose="020B0604020202020204" pitchFamily="34" charset="0"/>
                <a:cs typeface="Arial" panose="020B0604020202020204" pitchFamily="34" charset="0"/>
              </a:rPr>
              <a:t>Handful of plaintiffs account for many ADA lawsuits</a:t>
            </a:r>
          </a:p>
          <a:p>
            <a:pPr lvl="1"/>
            <a:r>
              <a:rPr lang="en-US" sz="2400" dirty="0">
                <a:latin typeface="Arial" panose="020B0604020202020204" pitchFamily="34" charset="0"/>
                <a:cs typeface="Arial" panose="020B0604020202020204" pitchFamily="34" charset="0"/>
              </a:rPr>
              <a:t>Plaintiff “A.G.” – 514 lawsuits in Florida district courts since 2014</a:t>
            </a:r>
            <a:endParaRPr lang="en-US" sz="2400" dirty="0"/>
          </a:p>
        </p:txBody>
      </p:sp>
    </p:spTree>
    <p:extLst>
      <p:ext uri="{BB962C8B-B14F-4D97-AF65-F5344CB8AC3E}">
        <p14:creationId xmlns:p14="http://schemas.microsoft.com/office/powerpoint/2010/main" val="2814439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347135"/>
            <a:ext cx="7315199" cy="788938"/>
          </a:xfrm>
        </p:spPr>
        <p:txBody>
          <a:bodyPr>
            <a:normAutofit/>
          </a:bodyPr>
          <a:lstStyle/>
          <a:p>
            <a:r>
              <a:rPr lang="en-US" sz="3800" dirty="0">
                <a:latin typeface="Arial" panose="020B0604020202020204" pitchFamily="34" charset="0"/>
                <a:cs typeface="Arial" panose="020B0604020202020204" pitchFamily="34" charset="0"/>
              </a:rPr>
              <a:t>Who’s suing and where, part 3? </a:t>
            </a:r>
          </a:p>
        </p:txBody>
      </p:sp>
      <p:sp>
        <p:nvSpPr>
          <p:cNvPr id="3" name="Content Placeholder 2"/>
          <p:cNvSpPr>
            <a:spLocks noGrp="1"/>
          </p:cNvSpPr>
          <p:nvPr>
            <p:ph idx="1"/>
          </p:nvPr>
        </p:nvSpPr>
        <p:spPr>
          <a:xfrm>
            <a:off x="914401" y="1288473"/>
            <a:ext cx="7315199" cy="4972908"/>
          </a:xfrm>
        </p:spPr>
        <p:txBody>
          <a:bodyPr>
            <a:noAutofit/>
          </a:bodyPr>
          <a:lstStyle/>
          <a:p>
            <a:r>
              <a:rPr lang="en-US" sz="2800" dirty="0">
                <a:latin typeface="Arial" panose="020B0604020202020204" pitchFamily="34" charset="0"/>
                <a:cs typeface="Arial" panose="020B0604020202020204" pitchFamily="34" charset="0"/>
              </a:rPr>
              <a:t>ADA is a federal statute and many state laws </a:t>
            </a:r>
            <a:r>
              <a:rPr lang="en-US" sz="2800" dirty="0">
                <a:latin typeface="+mj-lt"/>
                <a:cs typeface="Arial" panose="020B0604020202020204" pitchFamily="34" charset="0"/>
              </a:rPr>
              <a:t>incorporate or mirror the ADA</a:t>
            </a:r>
          </a:p>
          <a:p>
            <a:r>
              <a:rPr lang="en-US" sz="2800" dirty="0">
                <a:latin typeface="+mj-lt"/>
                <a:ea typeface="Times New Roman" panose="02020603050405020304" pitchFamily="18" charset="0"/>
              </a:rPr>
              <a:t>Majority of ADA cases are filed in 3 states: </a:t>
            </a:r>
          </a:p>
          <a:p>
            <a:pPr marL="0" indent="0">
              <a:buNone/>
            </a:pPr>
            <a:endParaRPr lang="en-US" sz="2800"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69292" y="2792235"/>
            <a:ext cx="5742709" cy="3559530"/>
          </a:xfrm>
          <a:prstGeom prst="rect">
            <a:avLst/>
          </a:prstGeom>
        </p:spPr>
      </p:pic>
      <p:sp>
        <p:nvSpPr>
          <p:cNvPr id="9" name="TextBox 8"/>
          <p:cNvSpPr txBox="1"/>
          <p:nvPr/>
        </p:nvSpPr>
        <p:spPr>
          <a:xfrm>
            <a:off x="443346" y="4193309"/>
            <a:ext cx="1838036" cy="646331"/>
          </a:xfrm>
          <a:prstGeom prst="rect">
            <a:avLst/>
          </a:prstGeom>
          <a:noFill/>
        </p:spPr>
        <p:txBody>
          <a:bodyPr wrap="square" rtlCol="0">
            <a:spAutoFit/>
          </a:bodyPr>
          <a:lstStyle/>
          <a:p>
            <a:r>
              <a:rPr lang="en-US" b="1" dirty="0">
                <a:latin typeface="+mj-lt"/>
              </a:rPr>
              <a:t>California</a:t>
            </a:r>
          </a:p>
          <a:p>
            <a:pPr algn="ctr"/>
            <a:r>
              <a:rPr lang="en-US" b="1" dirty="0">
                <a:latin typeface="+mj-lt"/>
              </a:rPr>
              <a:t>27%</a:t>
            </a:r>
            <a:endParaRPr lang="en-US" dirty="0">
              <a:latin typeface="+mj-lt"/>
            </a:endParaRPr>
          </a:p>
        </p:txBody>
      </p:sp>
      <p:sp>
        <p:nvSpPr>
          <p:cNvPr id="10" name="TextBox 9"/>
          <p:cNvSpPr txBox="1"/>
          <p:nvPr/>
        </p:nvSpPr>
        <p:spPr>
          <a:xfrm>
            <a:off x="6899564" y="3315855"/>
            <a:ext cx="1330036" cy="646331"/>
          </a:xfrm>
          <a:prstGeom prst="rect">
            <a:avLst/>
          </a:prstGeom>
          <a:noFill/>
        </p:spPr>
        <p:txBody>
          <a:bodyPr wrap="square" rtlCol="0">
            <a:spAutoFit/>
          </a:bodyPr>
          <a:lstStyle/>
          <a:p>
            <a:r>
              <a:rPr lang="en-US" b="1" dirty="0">
                <a:latin typeface="+mj-lt"/>
              </a:rPr>
              <a:t>New York 12% </a:t>
            </a:r>
          </a:p>
        </p:txBody>
      </p:sp>
      <p:sp>
        <p:nvSpPr>
          <p:cNvPr id="12" name="TextBox 11"/>
          <p:cNvSpPr txBox="1"/>
          <p:nvPr/>
        </p:nvSpPr>
        <p:spPr>
          <a:xfrm>
            <a:off x="6363855" y="5445721"/>
            <a:ext cx="1071418" cy="646331"/>
          </a:xfrm>
          <a:prstGeom prst="rect">
            <a:avLst/>
          </a:prstGeom>
          <a:noFill/>
        </p:spPr>
        <p:txBody>
          <a:bodyPr wrap="square" rtlCol="0">
            <a:spAutoFit/>
          </a:bodyPr>
          <a:lstStyle/>
          <a:p>
            <a:r>
              <a:rPr lang="en-US" b="1" dirty="0">
                <a:latin typeface="+mj-lt"/>
              </a:rPr>
              <a:t>Florida </a:t>
            </a:r>
          </a:p>
          <a:p>
            <a:r>
              <a:rPr lang="en-US" b="1" dirty="0">
                <a:latin typeface="+mj-lt"/>
              </a:rPr>
              <a:t>15%</a:t>
            </a:r>
          </a:p>
        </p:txBody>
      </p:sp>
      <p:sp>
        <p:nvSpPr>
          <p:cNvPr id="13" name="TextBox 12"/>
          <p:cNvSpPr txBox="1"/>
          <p:nvPr/>
        </p:nvSpPr>
        <p:spPr>
          <a:xfrm>
            <a:off x="443346" y="6159903"/>
            <a:ext cx="2690929" cy="338554"/>
          </a:xfrm>
          <a:prstGeom prst="rect">
            <a:avLst/>
          </a:prstGeom>
          <a:noFill/>
        </p:spPr>
        <p:txBody>
          <a:bodyPr wrap="none" rtlCol="0">
            <a:spAutoFit/>
          </a:bodyPr>
          <a:lstStyle/>
          <a:p>
            <a:r>
              <a:rPr lang="en-US" sz="1600" b="1" dirty="0">
                <a:latin typeface="+mj-lt"/>
              </a:rPr>
              <a:t>% of ADA Filings, 2005-17</a:t>
            </a:r>
            <a:endParaRPr lang="en-US" sz="1600" dirty="0">
              <a:latin typeface="+mj-lt"/>
            </a:endParaRPr>
          </a:p>
        </p:txBody>
      </p:sp>
    </p:spTree>
    <p:extLst>
      <p:ext uri="{BB962C8B-B14F-4D97-AF65-F5344CB8AC3E}">
        <p14:creationId xmlns:p14="http://schemas.microsoft.com/office/powerpoint/2010/main" val="11482610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dirty="0">
                <a:latin typeface="Arial" panose="020B0604020202020204" pitchFamily="34" charset="0"/>
                <a:cs typeface="Arial" panose="020B0604020202020204" pitchFamily="34" charset="0"/>
              </a:rPr>
              <a:t>Florida</a:t>
            </a:r>
          </a:p>
        </p:txBody>
      </p:sp>
      <p:sp>
        <p:nvSpPr>
          <p:cNvPr id="3" name="Content Placeholder 2"/>
          <p:cNvSpPr>
            <a:spLocks noGrp="1"/>
          </p:cNvSpPr>
          <p:nvPr>
            <p:ph idx="1"/>
          </p:nvPr>
        </p:nvSpPr>
        <p:spPr/>
        <p:txBody>
          <a:bodyPr>
            <a:noAutofit/>
          </a:bodyPr>
          <a:lstStyle/>
          <a:p>
            <a:r>
              <a:rPr lang="en-US" sz="2800" dirty="0">
                <a:latin typeface="Arial" panose="020B0604020202020204" pitchFamily="34" charset="0"/>
                <a:cs typeface="Arial" panose="020B0604020202020204" pitchFamily="34" charset="0"/>
              </a:rPr>
              <a:t>Eleventh Circuit is favorable to “testers”</a:t>
            </a:r>
          </a:p>
          <a:p>
            <a:pPr lvl="1"/>
            <a:r>
              <a:rPr lang="en-US" sz="2800" i="1" dirty="0">
                <a:latin typeface="Arial" panose="020B0604020202020204" pitchFamily="34" charset="0"/>
                <a:cs typeface="Arial" panose="020B0604020202020204" pitchFamily="34" charset="0"/>
              </a:rPr>
              <a:t>Houston v. </a:t>
            </a:r>
            <a:r>
              <a:rPr lang="en-US" sz="2800" i="1" dirty="0" err="1">
                <a:latin typeface="Arial" panose="020B0604020202020204" pitchFamily="34" charset="0"/>
                <a:cs typeface="Arial" panose="020B0604020202020204" pitchFamily="34" charset="0"/>
              </a:rPr>
              <a:t>Marod</a:t>
            </a:r>
            <a:r>
              <a:rPr lang="en-US" sz="2800" i="1" dirty="0">
                <a:latin typeface="Arial" panose="020B0604020202020204" pitchFamily="34" charset="0"/>
                <a:cs typeface="Arial" panose="020B0604020202020204" pitchFamily="34" charset="0"/>
              </a:rPr>
              <a:t> Supermarkets, Inc.</a:t>
            </a:r>
            <a:r>
              <a:rPr lang="en-US" sz="2800" dirty="0">
                <a:latin typeface="Arial" panose="020B0604020202020204" pitchFamily="34" charset="0"/>
                <a:cs typeface="Arial" panose="020B0604020202020204" pitchFamily="34" charset="0"/>
              </a:rPr>
              <a:t>, 733 F.3d 1323 (11th Cir. 2013): A tester could sue a grocery store 31 miles from his house even though he admitted no interest in regularly shopping at the store and could have shopped at dozens of stores closer to home</a:t>
            </a:r>
            <a:endParaRPr lang="en-US" sz="2800" i="1" dirty="0">
              <a:latin typeface="Arial" panose="020B0604020202020204" pitchFamily="34" charset="0"/>
              <a:cs typeface="Arial" panose="020B0604020202020204" pitchFamily="34" charset="0"/>
            </a:endParaRPr>
          </a:p>
          <a:p>
            <a:endParaRPr lang="en-US" sz="2800" dirty="0"/>
          </a:p>
        </p:txBody>
      </p:sp>
    </p:spTree>
    <p:extLst>
      <p:ext uri="{BB962C8B-B14F-4D97-AF65-F5344CB8AC3E}">
        <p14:creationId xmlns:p14="http://schemas.microsoft.com/office/powerpoint/2010/main" val="37992934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347135"/>
            <a:ext cx="7315199" cy="835120"/>
          </a:xfrm>
        </p:spPr>
        <p:txBody>
          <a:bodyPr>
            <a:normAutofit/>
          </a:bodyPr>
          <a:lstStyle/>
          <a:p>
            <a:r>
              <a:rPr lang="en-US" sz="3800" dirty="0">
                <a:latin typeface="Arial" panose="020B0604020202020204" pitchFamily="34" charset="0"/>
                <a:cs typeface="Arial" panose="020B0604020202020204" pitchFamily="34" charset="0"/>
              </a:rPr>
              <a:t>California &amp; New York</a:t>
            </a:r>
          </a:p>
        </p:txBody>
      </p:sp>
      <p:graphicFrame>
        <p:nvGraphicFramePr>
          <p:cNvPr id="4" name="Diagram 3"/>
          <p:cNvGraphicFramePr/>
          <p:nvPr>
            <p:extLst>
              <p:ext uri="{D42A27DB-BD31-4B8C-83A1-F6EECF244321}">
                <p14:modId xmlns:p14="http://schemas.microsoft.com/office/powerpoint/2010/main" val="1495342769"/>
              </p:ext>
            </p:extLst>
          </p:nvPr>
        </p:nvGraphicFramePr>
        <p:xfrm>
          <a:off x="914401" y="1397000"/>
          <a:ext cx="6807201" cy="4699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130387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latin typeface="+mj-lt"/>
              </a:rPr>
              <a:t>ADA &amp; the Web</a:t>
            </a:r>
          </a:p>
        </p:txBody>
      </p:sp>
      <p:sp>
        <p:nvSpPr>
          <p:cNvPr id="3" name="Content Placeholder 2"/>
          <p:cNvSpPr>
            <a:spLocks noGrp="1"/>
          </p:cNvSpPr>
          <p:nvPr>
            <p:ph idx="1"/>
          </p:nvPr>
        </p:nvSpPr>
        <p:spPr>
          <a:xfrm>
            <a:off x="581891" y="1662545"/>
            <a:ext cx="7647709" cy="4807970"/>
          </a:xfrm>
        </p:spPr>
        <p:txBody>
          <a:bodyPr/>
          <a:lstStyle/>
          <a:p>
            <a:r>
              <a:rPr lang="en-US" sz="2800" dirty="0">
                <a:latin typeface="+mj-lt"/>
              </a:rPr>
              <a:t>How does this apply to the web?</a:t>
            </a:r>
          </a:p>
          <a:p>
            <a:pPr lvl="1"/>
            <a:r>
              <a:rPr lang="en-US" sz="2600" dirty="0">
                <a:latin typeface="+mj-lt"/>
              </a:rPr>
              <a:t>Even easier to drum up plaintiffs and cases;  No longer have to “drive by,” can “surf by”</a:t>
            </a:r>
          </a:p>
          <a:p>
            <a:pPr lvl="1"/>
            <a:r>
              <a:rPr lang="en-US" sz="2600" dirty="0">
                <a:latin typeface="+mj-lt"/>
              </a:rPr>
              <a:t>Less need for consultant experts (</a:t>
            </a:r>
            <a:r>
              <a:rPr lang="en-US" sz="2600" dirty="0" err="1">
                <a:latin typeface="+mj-lt"/>
              </a:rPr>
              <a:t>WebAIM</a:t>
            </a:r>
            <a:r>
              <a:rPr lang="en-US" sz="2600" dirty="0">
                <a:latin typeface="+mj-lt"/>
              </a:rPr>
              <a:t>)</a:t>
            </a:r>
          </a:p>
          <a:p>
            <a:pPr lvl="1"/>
            <a:r>
              <a:rPr lang="en-US" sz="2600" dirty="0">
                <a:latin typeface="+mj-lt"/>
              </a:rPr>
              <a:t>Can visit websites repeatedly</a:t>
            </a:r>
          </a:p>
          <a:p>
            <a:pPr lvl="1"/>
            <a:r>
              <a:rPr lang="en-US" sz="2600" dirty="0">
                <a:latin typeface="+mj-lt"/>
              </a:rPr>
              <a:t>Legislative reform limited to architectural cases</a:t>
            </a:r>
          </a:p>
          <a:p>
            <a:pPr lvl="1"/>
            <a:r>
              <a:rPr lang="en-US" sz="2600" dirty="0">
                <a:latin typeface="+mj-lt"/>
              </a:rPr>
              <a:t>Visual impairment and access barriers arguably less individual</a:t>
            </a:r>
          </a:p>
          <a:p>
            <a:pPr lvl="2">
              <a:buFont typeface="Wingdings" panose="05000000000000000000" pitchFamily="2" charset="2"/>
              <a:buChar char="Ø"/>
            </a:pPr>
            <a:r>
              <a:rPr lang="en-US" sz="2400" dirty="0">
                <a:latin typeface="+mj-lt"/>
              </a:rPr>
              <a:t>Plaintiffs’ attorneys have been filing more class actions and testing class cert</a:t>
            </a:r>
          </a:p>
        </p:txBody>
      </p:sp>
      <p:pic>
        <p:nvPicPr>
          <p:cNvPr id="5" name="Picture 4" descr="stream.jpg"/>
          <p:cNvPicPr>
            <a:picLocks noChangeAspect="1"/>
          </p:cNvPicPr>
          <p:nvPr/>
        </p:nvPicPr>
        <p:blipFill>
          <a:blip r:embed="rId2" cstate="print"/>
          <a:stretch>
            <a:fillRect/>
          </a:stretch>
        </p:blipFill>
        <p:spPr>
          <a:xfrm>
            <a:off x="5920510" y="284542"/>
            <a:ext cx="3103417" cy="2043021"/>
          </a:xfrm>
          <a:prstGeom prst="rect">
            <a:avLst/>
          </a:prstGeom>
        </p:spPr>
      </p:pic>
    </p:spTree>
    <p:extLst>
      <p:ext uri="{BB962C8B-B14F-4D97-AF65-F5344CB8AC3E}">
        <p14:creationId xmlns:p14="http://schemas.microsoft.com/office/powerpoint/2010/main" val="4861889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800" dirty="0">
                <a:latin typeface="Arial" panose="020B0604020202020204" pitchFamily="34" charset="0"/>
                <a:cs typeface="Arial" panose="020B0604020202020204" pitchFamily="34" charset="0"/>
              </a:rPr>
              <a:t>Does the ADA Even Apply to Websites?</a:t>
            </a:r>
          </a:p>
        </p:txBody>
      </p:sp>
      <p:sp>
        <p:nvSpPr>
          <p:cNvPr id="3" name="Content Placeholder 2"/>
          <p:cNvSpPr>
            <a:spLocks noGrp="1"/>
          </p:cNvSpPr>
          <p:nvPr>
            <p:ph idx="1"/>
          </p:nvPr>
        </p:nvSpPr>
        <p:spPr>
          <a:xfrm>
            <a:off x="628650" y="1736250"/>
            <a:ext cx="7886700" cy="4530726"/>
          </a:xfrm>
        </p:spPr>
        <p:txBody>
          <a:bodyPr>
            <a:noAutofit/>
          </a:bodyPr>
          <a:lstStyle/>
          <a:p>
            <a:r>
              <a:rPr lang="en-US" sz="2500" dirty="0">
                <a:latin typeface="Arial" panose="020B0604020202020204" pitchFamily="34" charset="0"/>
                <a:cs typeface="Arial" panose="020B0604020202020204" pitchFamily="34" charset="0"/>
              </a:rPr>
              <a:t>ADA lists numerous public accommodations, such as:</a:t>
            </a:r>
          </a:p>
          <a:p>
            <a:pPr lvl="1"/>
            <a:r>
              <a:rPr lang="en-US" sz="2300" dirty="0">
                <a:latin typeface="Arial" panose="020B0604020202020204" pitchFamily="34" charset="0"/>
                <a:cs typeface="Arial" panose="020B0604020202020204" pitchFamily="34" charset="0"/>
              </a:rPr>
              <a:t>Restaurants, theaters, convention centers</a:t>
            </a:r>
          </a:p>
          <a:p>
            <a:pPr lvl="1"/>
            <a:r>
              <a:rPr lang="en-US" sz="2300" dirty="0">
                <a:latin typeface="Arial" panose="020B0604020202020204" pitchFamily="34" charset="0"/>
                <a:cs typeface="Arial" panose="020B0604020202020204" pitchFamily="34" charset="0"/>
              </a:rPr>
              <a:t>Grocers, laundromats, shopping centers</a:t>
            </a:r>
          </a:p>
          <a:p>
            <a:pPr lvl="1"/>
            <a:r>
              <a:rPr lang="en-US" sz="2300" dirty="0">
                <a:latin typeface="Arial" panose="020B0604020202020204" pitchFamily="34" charset="0"/>
                <a:cs typeface="Arial" panose="020B0604020202020204" pitchFamily="34" charset="0"/>
              </a:rPr>
              <a:t>Hotels, libraries, museums</a:t>
            </a:r>
          </a:p>
          <a:p>
            <a:pPr lvl="1"/>
            <a:r>
              <a:rPr lang="en-US" sz="2300" dirty="0">
                <a:latin typeface="Arial" panose="020B0604020202020204" pitchFamily="34" charset="0"/>
                <a:cs typeface="Arial" panose="020B0604020202020204" pitchFamily="34" charset="0"/>
              </a:rPr>
              <a:t>Parks, zoos, stadiums</a:t>
            </a:r>
          </a:p>
          <a:p>
            <a:pPr lvl="1"/>
            <a:r>
              <a:rPr lang="en-US" sz="2300" dirty="0">
                <a:latin typeface="Arial" panose="020B0604020202020204" pitchFamily="34" charset="0"/>
                <a:cs typeface="Arial" panose="020B0604020202020204" pitchFamily="34" charset="0"/>
              </a:rPr>
              <a:t>Gyms, day care centers, homeless shelters</a:t>
            </a:r>
          </a:p>
          <a:p>
            <a:r>
              <a:rPr lang="en-US" sz="2500" dirty="0">
                <a:latin typeface="Arial" panose="020B0604020202020204" pitchFamily="34" charset="0"/>
                <a:cs typeface="Arial" panose="020B0604020202020204" pitchFamily="34" charset="0"/>
              </a:rPr>
              <a:t>ADA and implementing </a:t>
            </a:r>
            <a:r>
              <a:rPr lang="en-US" sz="2500" dirty="0" err="1">
                <a:latin typeface="Arial" panose="020B0604020202020204" pitchFamily="34" charset="0"/>
                <a:cs typeface="Arial" panose="020B0604020202020204" pitchFamily="34" charset="0"/>
              </a:rPr>
              <a:t>regs</a:t>
            </a:r>
            <a:r>
              <a:rPr lang="en-US" sz="2500" dirty="0">
                <a:latin typeface="Arial" panose="020B0604020202020204" pitchFamily="34" charset="0"/>
                <a:cs typeface="Arial" panose="020B0604020202020204" pitchFamily="34" charset="0"/>
              </a:rPr>
              <a:t> say nothing explicit about websites </a:t>
            </a:r>
          </a:p>
          <a:p>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71408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347135"/>
            <a:ext cx="7315199" cy="1019847"/>
          </a:xfrm>
        </p:spPr>
        <p:txBody>
          <a:bodyPr>
            <a:normAutofit fontScale="90000"/>
          </a:bodyPr>
          <a:lstStyle/>
          <a:p>
            <a:r>
              <a:rPr lang="en-US" sz="3800" dirty="0">
                <a:latin typeface="Arial" panose="020B0604020202020204" pitchFamily="34" charset="0"/>
                <a:cs typeface="Arial" panose="020B0604020202020204" pitchFamily="34" charset="0"/>
              </a:rPr>
              <a:t>Americans With Disabilities Act	</a:t>
            </a:r>
          </a:p>
        </p:txBody>
      </p:sp>
      <p:sp>
        <p:nvSpPr>
          <p:cNvPr id="3" name="Content Placeholder 2"/>
          <p:cNvSpPr>
            <a:spLocks noGrp="1"/>
          </p:cNvSpPr>
          <p:nvPr>
            <p:ph idx="1"/>
          </p:nvPr>
        </p:nvSpPr>
        <p:spPr>
          <a:xfrm>
            <a:off x="914401" y="1671782"/>
            <a:ext cx="7315199" cy="4589599"/>
          </a:xfrm>
        </p:spPr>
        <p:txBody>
          <a:bodyPr>
            <a:noAutofit/>
          </a:bodyPr>
          <a:lstStyle/>
          <a:p>
            <a:r>
              <a:rPr lang="en-US" sz="2400" dirty="0">
                <a:latin typeface="Arial" panose="020B0604020202020204" pitchFamily="34" charset="0"/>
                <a:cs typeface="Arial" panose="020B0604020202020204" pitchFamily="34" charset="0"/>
              </a:rPr>
              <a:t>The ADA prohibits discriminating against a person with a disability “</a:t>
            </a:r>
            <a:r>
              <a:rPr lang="en-US" sz="2400" b="1" dirty="0">
                <a:latin typeface="Arial" panose="020B0604020202020204" pitchFamily="34" charset="0"/>
                <a:cs typeface="Arial" panose="020B0604020202020204" pitchFamily="34" charset="0"/>
              </a:rPr>
              <a:t>in the full and equal enjoyment of the goods, services, facilities, privileges, advantages, or accommodations of any place of public accommodation</a:t>
            </a:r>
            <a:r>
              <a:rPr lang="en-US" sz="2400" dirty="0">
                <a:latin typeface="Arial" panose="020B0604020202020204" pitchFamily="34" charset="0"/>
                <a:cs typeface="Arial" panose="020B0604020202020204" pitchFamily="34" charset="0"/>
              </a:rPr>
              <a:t>”</a:t>
            </a:r>
          </a:p>
          <a:p>
            <a:r>
              <a:rPr lang="en-US" sz="2400" dirty="0">
                <a:latin typeface="Arial" panose="020B0604020202020204" pitchFamily="34" charset="0"/>
                <a:cs typeface="Arial" panose="020B0604020202020204" pitchFamily="34" charset="0"/>
              </a:rPr>
              <a:t>Under the ADA, “discrimination” includes:</a:t>
            </a:r>
          </a:p>
          <a:p>
            <a:pPr lvl="1"/>
            <a:r>
              <a:rPr lang="en-US" sz="2400" dirty="0">
                <a:latin typeface="Arial" panose="020B0604020202020204" pitchFamily="34" charset="0"/>
                <a:cs typeface="Arial" panose="020B0604020202020204" pitchFamily="34" charset="0"/>
              </a:rPr>
              <a:t>a “failure to make reasonable modifications in policies, practices, or procedures” </a:t>
            </a:r>
          </a:p>
          <a:p>
            <a:pPr lvl="1"/>
            <a:r>
              <a:rPr lang="en-US" sz="2400" dirty="0">
                <a:latin typeface="Arial" panose="020B0604020202020204" pitchFamily="34" charset="0"/>
                <a:cs typeface="Arial" panose="020B0604020202020204" pitchFamily="34" charset="0"/>
              </a:rPr>
              <a:t>a failure to ensure that “no individual with a disability is . . . treated differently” because of the “absence of auxiliary aids and services”</a:t>
            </a:r>
            <a:r>
              <a:rPr lang="en-US" sz="2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7105499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800" dirty="0">
                <a:latin typeface="Arial" panose="020B0604020202020204" pitchFamily="34" charset="0"/>
                <a:cs typeface="Arial" panose="020B0604020202020204" pitchFamily="34" charset="0"/>
              </a:rPr>
              <a:t>Website as a “place of public accommodation”?</a:t>
            </a:r>
          </a:p>
        </p:txBody>
      </p:sp>
      <p:sp>
        <p:nvSpPr>
          <p:cNvPr id="3" name="Content Placeholder 2"/>
          <p:cNvSpPr>
            <a:spLocks noGrp="1"/>
          </p:cNvSpPr>
          <p:nvPr>
            <p:ph idx="1"/>
          </p:nvPr>
        </p:nvSpPr>
        <p:spPr>
          <a:xfrm>
            <a:off x="628650" y="1736250"/>
            <a:ext cx="7886700" cy="4530726"/>
          </a:xfrm>
        </p:spPr>
        <p:txBody>
          <a:bodyPr>
            <a:noAutofit/>
          </a:bodyPr>
          <a:lstStyle/>
          <a:p>
            <a:r>
              <a:rPr lang="en-US" sz="2600" dirty="0">
                <a:latin typeface="Arial" panose="020B0604020202020204" pitchFamily="34" charset="0"/>
                <a:cs typeface="Arial" panose="020B0604020202020204" pitchFamily="34" charset="0"/>
              </a:rPr>
              <a:t>Split as to whether the ADA applies to websites</a:t>
            </a:r>
          </a:p>
          <a:p>
            <a:pPr lvl="1"/>
            <a:r>
              <a:rPr lang="en-US" sz="2600" dirty="0">
                <a:latin typeface="Arial" panose="020B0604020202020204" pitchFamily="34" charset="0"/>
                <a:cs typeface="Arial" panose="020B0604020202020204" pitchFamily="34" charset="0"/>
              </a:rPr>
              <a:t>First, Second, and Seventh Circuits: ADA covers a website unrelated to a physical location</a:t>
            </a:r>
          </a:p>
          <a:p>
            <a:pPr lvl="1"/>
            <a:r>
              <a:rPr lang="en-US" sz="2600" dirty="0">
                <a:latin typeface="Arial" panose="020B0604020202020204" pitchFamily="34" charset="0"/>
                <a:cs typeface="Arial" panose="020B0604020202020204" pitchFamily="34" charset="0"/>
              </a:rPr>
              <a:t>Third, Sixth, and Ninth Circuits: Plaintiff must connect website to goods/services at a physical location</a:t>
            </a:r>
          </a:p>
          <a:p>
            <a:pPr lvl="1"/>
            <a:r>
              <a:rPr lang="en-US" sz="2600" dirty="0">
                <a:latin typeface="Arial" panose="020B0604020202020204" pitchFamily="34" charset="0"/>
                <a:cs typeface="Arial" panose="020B0604020202020204" pitchFamily="34" charset="0"/>
              </a:rPr>
              <a:t>Eleventh Circuit: No clear standard, but a recent non-precedential decision favors the approach of the First, Second, and Seventh Circuits</a:t>
            </a:r>
          </a:p>
          <a:p>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112831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800" dirty="0">
                <a:latin typeface="Arial" panose="020B0604020202020204" pitchFamily="34" charset="0"/>
                <a:cs typeface="Arial" panose="020B0604020202020204" pitchFamily="34" charset="0"/>
              </a:rPr>
              <a:t>Insurer as a place of public accommodation?</a:t>
            </a:r>
          </a:p>
        </p:txBody>
      </p:sp>
      <p:sp>
        <p:nvSpPr>
          <p:cNvPr id="3" name="Content Placeholder 2"/>
          <p:cNvSpPr>
            <a:spLocks noGrp="1"/>
          </p:cNvSpPr>
          <p:nvPr>
            <p:ph idx="1"/>
          </p:nvPr>
        </p:nvSpPr>
        <p:spPr>
          <a:xfrm>
            <a:off x="914401" y="1579418"/>
            <a:ext cx="7712363" cy="4681963"/>
          </a:xfrm>
        </p:spPr>
        <p:txBody>
          <a:bodyPr>
            <a:noAutofit/>
          </a:bodyPr>
          <a:lstStyle/>
          <a:p>
            <a:r>
              <a:rPr lang="en-US" sz="2800" dirty="0">
                <a:latin typeface="Arial" panose="020B0604020202020204" pitchFamily="34" charset="0"/>
                <a:cs typeface="Arial" panose="020B0604020202020204" pitchFamily="34" charset="0"/>
              </a:rPr>
              <a:t>Title V safe harbor makes clear that the ADA does not prohibit “an insurer … from underwriting risks, classifying risks, or administering such risks that are based on or not inconsistent with State law”</a:t>
            </a:r>
          </a:p>
          <a:p>
            <a:r>
              <a:rPr lang="en-US" sz="2800" dirty="0">
                <a:latin typeface="Arial" panose="020B0604020202020204" pitchFamily="34" charset="0"/>
                <a:cs typeface="Arial" panose="020B0604020202020204" pitchFamily="34" charset="0"/>
              </a:rPr>
              <a:t>Courts have rejected the argument that the ADA does not cover insurance underwriting</a:t>
            </a:r>
          </a:p>
          <a:p>
            <a:pPr lvl="1"/>
            <a:r>
              <a:rPr lang="it-IT" sz="2200" i="1" dirty="0" err="1">
                <a:latin typeface="Arial" panose="020B0604020202020204" pitchFamily="34" charset="0"/>
                <a:cs typeface="Arial" panose="020B0604020202020204" pitchFamily="34" charset="0"/>
              </a:rPr>
              <a:t>Pallozzi</a:t>
            </a:r>
            <a:r>
              <a:rPr lang="it-IT" sz="2200" i="1" dirty="0">
                <a:latin typeface="Arial" panose="020B0604020202020204" pitchFamily="34" charset="0"/>
                <a:cs typeface="Arial" panose="020B0604020202020204" pitchFamily="34" charset="0"/>
              </a:rPr>
              <a:t> v. Allstate Life </a:t>
            </a:r>
            <a:r>
              <a:rPr lang="it-IT" sz="2200" i="1" dirty="0" err="1">
                <a:latin typeface="Arial" panose="020B0604020202020204" pitchFamily="34" charset="0"/>
                <a:cs typeface="Arial" panose="020B0604020202020204" pitchFamily="34" charset="0"/>
              </a:rPr>
              <a:t>Ins</a:t>
            </a:r>
            <a:r>
              <a:rPr lang="it-IT" sz="2200" i="1" dirty="0">
                <a:latin typeface="Arial" panose="020B0604020202020204" pitchFamily="34" charset="0"/>
                <a:cs typeface="Arial" panose="020B0604020202020204" pitchFamily="34" charset="0"/>
              </a:rPr>
              <a:t>. Co.</a:t>
            </a:r>
            <a:r>
              <a:rPr lang="it-IT" sz="2200" dirty="0">
                <a:latin typeface="Arial" panose="020B0604020202020204" pitchFamily="34" charset="0"/>
                <a:cs typeface="Arial" panose="020B0604020202020204" pitchFamily="34" charset="0"/>
              </a:rPr>
              <a:t>, 198 F.3d 28                (2d </a:t>
            </a:r>
            <a:r>
              <a:rPr lang="it-IT" sz="2200" dirty="0" err="1">
                <a:latin typeface="Arial" panose="020B0604020202020204" pitchFamily="34" charset="0"/>
                <a:cs typeface="Arial" panose="020B0604020202020204" pitchFamily="34" charset="0"/>
              </a:rPr>
              <a:t>Cir</a:t>
            </a:r>
            <a:r>
              <a:rPr lang="it-IT" sz="2200" dirty="0">
                <a:latin typeface="Arial" panose="020B0604020202020204" pitchFamily="34" charset="0"/>
                <a:cs typeface="Arial" panose="020B0604020202020204" pitchFamily="34" charset="0"/>
              </a:rPr>
              <a:t>. 1999)</a:t>
            </a:r>
          </a:p>
          <a:p>
            <a:pPr lvl="1"/>
            <a:r>
              <a:rPr lang="en-US" sz="2200" i="1" dirty="0">
                <a:latin typeface="Arial" panose="020B0604020202020204" pitchFamily="34" charset="0"/>
                <a:cs typeface="Arial" panose="020B0604020202020204" pitchFamily="34" charset="0"/>
              </a:rPr>
              <a:t>Doe v. Mutual of Omaha Ins. Co.</a:t>
            </a:r>
            <a:r>
              <a:rPr lang="en-US" sz="2200" dirty="0">
                <a:latin typeface="Arial" panose="020B0604020202020204" pitchFamily="34" charset="0"/>
                <a:cs typeface="Arial" panose="020B0604020202020204" pitchFamily="34" charset="0"/>
              </a:rPr>
              <a:t>, 179 F.3d 557          (7th Cir.1999) </a:t>
            </a:r>
          </a:p>
          <a:p>
            <a:endParaRPr lang="en-US" sz="2800" dirty="0">
              <a:latin typeface="Arial" panose="020B0604020202020204" pitchFamily="34" charset="0"/>
              <a:cs typeface="Arial" panose="020B0604020202020204" pitchFamily="34" charset="0"/>
            </a:endParaRPr>
          </a:p>
          <a:p>
            <a:pPr marL="0" indent="0">
              <a:buNone/>
            </a:pP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756413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800" dirty="0">
                <a:latin typeface="Arial" panose="020B0604020202020204" pitchFamily="34" charset="0"/>
                <a:cs typeface="Arial" panose="020B0604020202020204" pitchFamily="34" charset="0"/>
              </a:rPr>
              <a:t>Insurer as a place of public accommodation?</a:t>
            </a:r>
          </a:p>
        </p:txBody>
      </p:sp>
      <p:sp>
        <p:nvSpPr>
          <p:cNvPr id="3" name="Content Placeholder 2"/>
          <p:cNvSpPr>
            <a:spLocks noGrp="1"/>
          </p:cNvSpPr>
          <p:nvPr>
            <p:ph idx="1"/>
          </p:nvPr>
        </p:nvSpPr>
        <p:spPr>
          <a:xfrm>
            <a:off x="914401" y="1579418"/>
            <a:ext cx="7472217" cy="4681963"/>
          </a:xfrm>
        </p:spPr>
        <p:txBody>
          <a:bodyPr>
            <a:noAutofit/>
          </a:bodyPr>
          <a:lstStyle/>
          <a:p>
            <a:r>
              <a:rPr lang="en-US" sz="2400" dirty="0">
                <a:latin typeface="Arial" panose="020B0604020202020204" pitchFamily="34" charset="0"/>
                <a:cs typeface="Arial" panose="020B0604020202020204" pitchFamily="34" charset="0"/>
              </a:rPr>
              <a:t>ADA specifies that a place of public accommodation includes an “insurance office” (42 U.S. Code § 12181(7)(F))</a:t>
            </a:r>
          </a:p>
          <a:p>
            <a:r>
              <a:rPr lang="en-US" sz="2400" dirty="0">
                <a:latin typeface="Arial" panose="020B0604020202020204" pitchFamily="34" charset="0"/>
                <a:cs typeface="Arial" panose="020B0604020202020204" pitchFamily="34" charset="0"/>
              </a:rPr>
              <a:t>Some courts agree that an insurer is not a “public accommodation” if the claim is not related to the insurer’s physical office</a:t>
            </a:r>
          </a:p>
          <a:p>
            <a:pPr lvl="1"/>
            <a:r>
              <a:rPr lang="en-US" sz="2000" i="1" dirty="0">
                <a:latin typeface="Arial" panose="020B0604020202020204" pitchFamily="34" charset="0"/>
                <a:cs typeface="Arial" panose="020B0604020202020204" pitchFamily="34" charset="0"/>
              </a:rPr>
              <a:t>E.g.</a:t>
            </a:r>
            <a:r>
              <a:rPr lang="en-US" sz="2000" dirty="0">
                <a:latin typeface="Arial" panose="020B0604020202020204" pitchFamily="34" charset="0"/>
                <a:cs typeface="Arial" panose="020B0604020202020204" pitchFamily="34" charset="0"/>
              </a:rPr>
              <a:t>, </a:t>
            </a:r>
            <a:r>
              <a:rPr lang="en-US" sz="2000" i="1" dirty="0" err="1">
                <a:latin typeface="Arial" panose="020B0604020202020204" pitchFamily="34" charset="0"/>
                <a:cs typeface="Arial" panose="020B0604020202020204" pitchFamily="34" charset="0"/>
              </a:rPr>
              <a:t>Weyer</a:t>
            </a:r>
            <a:r>
              <a:rPr lang="en-US" sz="2000" i="1" dirty="0">
                <a:latin typeface="Arial" panose="020B0604020202020204" pitchFamily="34" charset="0"/>
                <a:cs typeface="Arial" panose="020B0604020202020204" pitchFamily="34" charset="0"/>
              </a:rPr>
              <a:t> v. Twentieth Century Fox Film Corp.</a:t>
            </a:r>
            <a:r>
              <a:rPr lang="en-US" sz="2000" dirty="0">
                <a:latin typeface="Arial" panose="020B0604020202020204" pitchFamily="34" charset="0"/>
                <a:cs typeface="Arial" panose="020B0604020202020204" pitchFamily="34" charset="0"/>
              </a:rPr>
              <a:t>, 198 F.3d 1104 (9th Cir. 2000): “Certainly an insurance office is a place where the public generally has access. But this case is not about such matters as ramps and elevators so that disabled people can get to that office.”</a:t>
            </a:r>
            <a:endParaRPr lang="en-US" sz="2000" i="1"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This is a risky argument in the 1</a:t>
            </a:r>
            <a:r>
              <a:rPr lang="en-US" sz="2400" baseline="30000" dirty="0">
                <a:latin typeface="Arial" panose="020B0604020202020204" pitchFamily="34" charset="0"/>
                <a:cs typeface="Arial" panose="020B0604020202020204" pitchFamily="34" charset="0"/>
              </a:rPr>
              <a:t>st</a:t>
            </a:r>
            <a:r>
              <a:rPr lang="en-US" sz="2400" dirty="0">
                <a:latin typeface="Arial" panose="020B0604020202020204" pitchFamily="34" charset="0"/>
                <a:cs typeface="Arial" panose="020B0604020202020204" pitchFamily="34" charset="0"/>
              </a:rPr>
              <a:t>, 2d, and 7</a:t>
            </a:r>
            <a:r>
              <a:rPr lang="en-US" sz="2400" baseline="30000" dirty="0">
                <a:latin typeface="Arial" panose="020B0604020202020204" pitchFamily="34" charset="0"/>
                <a:cs typeface="Arial" panose="020B0604020202020204" pitchFamily="34" charset="0"/>
              </a:rPr>
              <a:t>th</a:t>
            </a:r>
            <a:r>
              <a:rPr lang="en-US" sz="2400" dirty="0">
                <a:latin typeface="Arial" panose="020B0604020202020204" pitchFamily="34" charset="0"/>
                <a:cs typeface="Arial" panose="020B0604020202020204" pitchFamily="34" charset="0"/>
              </a:rPr>
              <a:t> Circuits</a:t>
            </a:r>
          </a:p>
        </p:txBody>
      </p:sp>
    </p:spTree>
    <p:extLst>
      <p:ext uri="{BB962C8B-B14F-4D97-AF65-F5344CB8AC3E}">
        <p14:creationId xmlns:p14="http://schemas.microsoft.com/office/powerpoint/2010/main" val="15809509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347135"/>
            <a:ext cx="7315199" cy="751992"/>
          </a:xfrm>
        </p:spPr>
        <p:txBody>
          <a:bodyPr>
            <a:normAutofit/>
          </a:bodyPr>
          <a:lstStyle/>
          <a:p>
            <a:r>
              <a:rPr lang="en-US" sz="3800" dirty="0">
                <a:latin typeface="Arial" panose="020B0604020202020204" pitchFamily="34" charset="0"/>
                <a:cs typeface="Arial" panose="020B0604020202020204" pitchFamily="34" charset="0"/>
              </a:rPr>
              <a:t>Risk Mitigation</a:t>
            </a:r>
          </a:p>
        </p:txBody>
      </p:sp>
      <p:sp>
        <p:nvSpPr>
          <p:cNvPr id="3" name="Content Placeholder 2"/>
          <p:cNvSpPr>
            <a:spLocks noGrp="1"/>
          </p:cNvSpPr>
          <p:nvPr>
            <p:ph idx="1"/>
          </p:nvPr>
        </p:nvSpPr>
        <p:spPr>
          <a:xfrm>
            <a:off x="914401" y="1431635"/>
            <a:ext cx="7315199" cy="4829745"/>
          </a:xfrm>
        </p:spPr>
        <p:txBody>
          <a:bodyPr>
            <a:normAutofit/>
          </a:bodyPr>
          <a:lstStyle/>
          <a:p>
            <a:r>
              <a:rPr lang="en-US" sz="2800" dirty="0">
                <a:latin typeface="Arial" panose="020B0604020202020204" pitchFamily="34" charset="0"/>
                <a:cs typeface="Arial" panose="020B0604020202020204" pitchFamily="34" charset="0"/>
              </a:rPr>
              <a:t>There are no federal standards</a:t>
            </a:r>
          </a:p>
          <a:p>
            <a:r>
              <a:rPr lang="en-US" sz="2800" dirty="0">
                <a:latin typeface="Arial" panose="020B0604020202020204" pitchFamily="34" charset="0"/>
                <a:cs typeface="Arial" panose="020B0604020202020204" pitchFamily="34" charset="0"/>
              </a:rPr>
              <a:t>World Wide Web Consortium (W3C) has stepped into the void</a:t>
            </a:r>
          </a:p>
          <a:p>
            <a:r>
              <a:rPr lang="en-US" sz="2800" dirty="0">
                <a:latin typeface="Arial" panose="020B0604020202020204" pitchFamily="34" charset="0"/>
                <a:cs typeface="Arial" panose="020B0604020202020204" pitchFamily="34" charset="0"/>
              </a:rPr>
              <a:t>Courts increasingly view “WCAG 2.0 AA” as the benchmark for compliance</a:t>
            </a:r>
          </a:p>
          <a:p>
            <a:r>
              <a:rPr lang="en-US" sz="2800" dirty="0">
                <a:latin typeface="Arial" panose="020B0604020202020204" pitchFamily="34" charset="0"/>
                <a:cs typeface="Arial" panose="020B0604020202020204" pitchFamily="34" charset="0"/>
              </a:rPr>
              <a:t>DOJ has used WCAG in settlements</a:t>
            </a:r>
          </a:p>
          <a:p>
            <a:r>
              <a:rPr lang="en-US" sz="2800" dirty="0">
                <a:latin typeface="Arial" panose="020B0604020202020204" pitchFamily="34" charset="0"/>
                <a:cs typeface="Arial" panose="020B0604020202020204" pitchFamily="34" charset="0"/>
              </a:rPr>
              <a:t>US Access Board, which sets accessibility guidelines for websites of federal agencies, recently adopted WCAG 2.0 AA</a:t>
            </a:r>
            <a:endParaRPr lang="en-US"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87693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347135"/>
            <a:ext cx="7315199" cy="751992"/>
          </a:xfrm>
        </p:spPr>
        <p:txBody>
          <a:bodyPr>
            <a:normAutofit/>
          </a:bodyPr>
          <a:lstStyle/>
          <a:p>
            <a:r>
              <a:rPr lang="en-US" sz="3800" dirty="0">
                <a:latin typeface="Arial" panose="020B0604020202020204" pitchFamily="34" charset="0"/>
                <a:cs typeface="Arial" panose="020B0604020202020204" pitchFamily="34" charset="0"/>
              </a:rPr>
              <a:t>WCAG 2.1</a:t>
            </a:r>
          </a:p>
        </p:txBody>
      </p:sp>
      <p:sp>
        <p:nvSpPr>
          <p:cNvPr id="3" name="Content Placeholder 2"/>
          <p:cNvSpPr>
            <a:spLocks noGrp="1"/>
          </p:cNvSpPr>
          <p:nvPr>
            <p:ph idx="1"/>
          </p:nvPr>
        </p:nvSpPr>
        <p:spPr>
          <a:xfrm>
            <a:off x="914401" y="1385455"/>
            <a:ext cx="7315199" cy="4875926"/>
          </a:xfrm>
        </p:spPr>
        <p:txBody>
          <a:bodyPr>
            <a:normAutofit/>
          </a:bodyPr>
          <a:lstStyle/>
          <a:p>
            <a:r>
              <a:rPr lang="en-US" sz="2800" dirty="0">
                <a:latin typeface="Arial" panose="020B0604020202020204" pitchFamily="34" charset="0"/>
                <a:cs typeface="Arial" panose="020B0604020202020204" pitchFamily="34" charset="0"/>
              </a:rPr>
              <a:t>W3C recently issued WCAG 2.1</a:t>
            </a:r>
          </a:p>
          <a:p>
            <a:r>
              <a:rPr lang="en-US" sz="2800" dirty="0">
                <a:latin typeface="Arial" panose="020B0604020202020204" pitchFamily="34" charset="0"/>
                <a:cs typeface="Arial" panose="020B0604020202020204" pitchFamily="34" charset="0"/>
              </a:rPr>
              <a:t>Meant to address gaps in 2.0</a:t>
            </a:r>
          </a:p>
          <a:p>
            <a:r>
              <a:rPr lang="en-US" sz="2800" dirty="0">
                <a:latin typeface="Arial" panose="020B0604020202020204" pitchFamily="34" charset="0"/>
                <a:cs typeface="Arial" panose="020B0604020202020204" pitchFamily="34" charset="0"/>
              </a:rPr>
              <a:t>Primary focus is mobile apps</a:t>
            </a:r>
          </a:p>
          <a:p>
            <a:r>
              <a:rPr lang="en-US" sz="2800" dirty="0">
                <a:latin typeface="Arial" panose="020B0604020202020204" pitchFamily="34" charset="0"/>
                <a:cs typeface="Arial" panose="020B0604020202020204" pitchFamily="34" charset="0"/>
              </a:rPr>
              <a:t>Too early for courts or DOJ to have approved</a:t>
            </a:r>
          </a:p>
          <a:p>
            <a:pPr>
              <a:spcAft>
                <a:spcPts val="0"/>
              </a:spcAft>
            </a:pPr>
            <a:r>
              <a:rPr lang="en-US" sz="2800" dirty="0">
                <a:latin typeface="Arial" panose="020B0604020202020204" pitchFamily="34" charset="0"/>
                <a:cs typeface="Arial" panose="020B0604020202020204" pitchFamily="34" charset="0"/>
              </a:rPr>
              <a:t>But 2.1 is “backward compatible” to 2.0, meaning compliance</a:t>
            </a:r>
          </a:p>
          <a:p>
            <a:pPr marL="0" indent="0">
              <a:spcAft>
                <a:spcPts val="0"/>
              </a:spcAft>
              <a:buNone/>
            </a:pPr>
            <a:r>
              <a:rPr lang="en-US" sz="2800" dirty="0">
                <a:latin typeface="Arial" panose="020B0604020202020204" pitchFamily="34" charset="0"/>
                <a:cs typeface="Arial" panose="020B0604020202020204" pitchFamily="34" charset="0"/>
              </a:rPr>
              <a:t>  with 2.1 is also </a:t>
            </a:r>
          </a:p>
          <a:p>
            <a:pPr marL="0" indent="0">
              <a:spcAft>
                <a:spcPts val="0"/>
              </a:spcAft>
              <a:buNone/>
            </a:pPr>
            <a:r>
              <a:rPr lang="en-US" sz="2800" dirty="0">
                <a:latin typeface="Arial" panose="020B0604020202020204" pitchFamily="34" charset="0"/>
                <a:cs typeface="Arial" panose="020B0604020202020204" pitchFamily="34" charset="0"/>
              </a:rPr>
              <a:t>  compliance with 2.0</a:t>
            </a:r>
          </a:p>
          <a:p>
            <a:endParaRPr lang="en-US" sz="2600" dirty="0">
              <a:latin typeface="Arial" panose="020B0604020202020204" pitchFamily="34" charset="0"/>
              <a:cs typeface="Arial" panose="020B0604020202020204" pitchFamily="34" charset="0"/>
            </a:endParaRPr>
          </a:p>
        </p:txBody>
      </p:sp>
      <p:pic>
        <p:nvPicPr>
          <p:cNvPr id="4" name="Picture 3" descr="Magnifying_Glass.jpg"/>
          <p:cNvPicPr>
            <a:picLocks noChangeAspect="1"/>
          </p:cNvPicPr>
          <p:nvPr/>
        </p:nvPicPr>
        <p:blipFill>
          <a:blip r:embed="rId3" cstate="print"/>
          <a:srcRect b="9047"/>
          <a:stretch/>
        </p:blipFill>
        <p:spPr>
          <a:xfrm>
            <a:off x="4453122" y="4110101"/>
            <a:ext cx="3942733" cy="2151280"/>
          </a:xfrm>
          <a:prstGeom prst="rect">
            <a:avLst/>
          </a:prstGeom>
        </p:spPr>
      </p:pic>
    </p:spTree>
    <p:extLst>
      <p:ext uri="{BB962C8B-B14F-4D97-AF65-F5344CB8AC3E}">
        <p14:creationId xmlns:p14="http://schemas.microsoft.com/office/powerpoint/2010/main" val="15498624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dirty="0">
                <a:latin typeface="Arial" panose="020B0604020202020204" pitchFamily="34" charset="0"/>
                <a:cs typeface="Arial" panose="020B0604020202020204" pitchFamily="34" charset="0"/>
              </a:rPr>
              <a:t>Compliance</a:t>
            </a:r>
          </a:p>
        </p:txBody>
      </p:sp>
      <p:sp>
        <p:nvSpPr>
          <p:cNvPr id="3" name="Content Placeholder 2"/>
          <p:cNvSpPr>
            <a:spLocks noGrp="1"/>
          </p:cNvSpPr>
          <p:nvPr>
            <p:ph idx="1"/>
          </p:nvPr>
        </p:nvSpPr>
        <p:spPr/>
        <p:txBody>
          <a:bodyPr>
            <a:normAutofit fontScale="92500" lnSpcReduction="20000"/>
          </a:bodyPr>
          <a:lstStyle/>
          <a:p>
            <a:r>
              <a:rPr lang="en-US" sz="2800" dirty="0">
                <a:latin typeface="Arial" panose="020B0604020202020204" pitchFamily="34" charset="0"/>
                <a:cs typeface="Arial" panose="020B0604020202020204" pitchFamily="34" charset="0"/>
              </a:rPr>
              <a:t>Work with website vendor / in-house design team to bring website into compliance with WCAG 2.0 or 2.1 AA</a:t>
            </a:r>
          </a:p>
          <a:p>
            <a:pPr lvl="1"/>
            <a:r>
              <a:rPr lang="en-US" sz="2800" dirty="0">
                <a:latin typeface="Arial" panose="020B0604020202020204" pitchFamily="34" charset="0"/>
                <a:cs typeface="Arial" panose="020B0604020202020204" pitchFamily="34" charset="0"/>
              </a:rPr>
              <a:t>Make sure Scope of Work requires vendor to design website to meet accessibility standard</a:t>
            </a:r>
          </a:p>
          <a:p>
            <a:r>
              <a:rPr lang="en-US" sz="2800" dirty="0">
                <a:latin typeface="Arial" panose="020B0604020202020204" pitchFamily="34" charset="0"/>
                <a:cs typeface="Arial" panose="020B0604020202020204" pitchFamily="34" charset="0"/>
              </a:rPr>
              <a:t>Request that vendor provide a certificate of compliance </a:t>
            </a:r>
          </a:p>
          <a:p>
            <a:r>
              <a:rPr lang="en-US" sz="2800" dirty="0">
                <a:latin typeface="Arial" panose="020B0604020202020204" pitchFamily="34" charset="0"/>
                <a:cs typeface="Arial" panose="020B0604020202020204" pitchFamily="34" charset="0"/>
              </a:rPr>
              <a:t>Ensure that vendor regularly tests website for accessibility, </a:t>
            </a:r>
            <a:r>
              <a:rPr lang="en-US" sz="2800" b="1" dirty="0">
                <a:latin typeface="Arial" panose="020B0604020202020204" pitchFamily="34" charset="0"/>
                <a:cs typeface="Arial" panose="020B0604020202020204" pitchFamily="34" charset="0"/>
              </a:rPr>
              <a:t>especially after upgrades or changes to website</a:t>
            </a:r>
          </a:p>
          <a:p>
            <a:endParaRPr lang="en-US" sz="2800" dirty="0">
              <a:latin typeface="Arial" panose="020B0604020202020204" pitchFamily="34" charset="0"/>
              <a:cs typeface="Arial" panose="020B0604020202020204" pitchFamily="34" charset="0"/>
            </a:endParaRPr>
          </a:p>
          <a:p>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734956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2" y="347135"/>
            <a:ext cx="7241308" cy="705810"/>
          </a:xfrm>
        </p:spPr>
        <p:txBody>
          <a:bodyPr>
            <a:normAutofit/>
          </a:bodyPr>
          <a:lstStyle/>
          <a:p>
            <a:r>
              <a:rPr lang="en-US" sz="3800" dirty="0">
                <a:latin typeface="Arial" panose="020B0604020202020204" pitchFamily="34" charset="0"/>
                <a:cs typeface="Arial" panose="020B0604020202020204" pitchFamily="34" charset="0"/>
              </a:rPr>
              <a:t>Settlement	</a:t>
            </a:r>
          </a:p>
        </p:txBody>
      </p:sp>
      <p:sp>
        <p:nvSpPr>
          <p:cNvPr id="3" name="Content Placeholder 2"/>
          <p:cNvSpPr>
            <a:spLocks noGrp="1"/>
          </p:cNvSpPr>
          <p:nvPr>
            <p:ph idx="1"/>
          </p:nvPr>
        </p:nvSpPr>
        <p:spPr>
          <a:xfrm>
            <a:off x="498021" y="1256145"/>
            <a:ext cx="7886700" cy="4693937"/>
          </a:xfrm>
        </p:spPr>
        <p:txBody>
          <a:bodyPr>
            <a:noAutofit/>
          </a:bodyPr>
          <a:lstStyle/>
          <a:p>
            <a:r>
              <a:rPr lang="en-US" sz="2600" dirty="0">
                <a:latin typeface="Arial" panose="020B0604020202020204" pitchFamily="34" charset="0"/>
                <a:cs typeface="Arial" panose="020B0604020202020204" pitchFamily="34" charset="0"/>
              </a:rPr>
              <a:t>Most web ADA claims settle early because money damages aren’t available and attorneys fees are</a:t>
            </a:r>
          </a:p>
          <a:p>
            <a:pPr lvl="1"/>
            <a:r>
              <a:rPr lang="en-US" sz="2600" dirty="0">
                <a:latin typeface="Arial" panose="020B0604020202020204" pitchFamily="34" charset="0"/>
                <a:cs typeface="Arial" panose="020B0604020202020204" pitchFamily="34" charset="0"/>
              </a:rPr>
              <a:t>Parties often agree to settlement that gives the defendant one or two years to fix website</a:t>
            </a:r>
          </a:p>
          <a:p>
            <a:r>
              <a:rPr lang="en-US" sz="2600" dirty="0">
                <a:latin typeface="Arial" panose="020B0604020202020204" pitchFamily="34" charset="0"/>
                <a:cs typeface="Arial" panose="020B0604020202020204" pitchFamily="34" charset="0"/>
              </a:rPr>
              <a:t>Settlement should resolve the amount of fees:</a:t>
            </a:r>
          </a:p>
          <a:p>
            <a:pPr lvl="1"/>
            <a:r>
              <a:rPr lang="en-US" sz="2600" dirty="0">
                <a:latin typeface="Arial" panose="020B0604020202020204" pitchFamily="34" charset="0"/>
                <a:cs typeface="Arial" panose="020B0604020202020204" pitchFamily="34" charset="0"/>
              </a:rPr>
              <a:t>Risky to settle injunctive claims and let court decide amount of attorney’s fee </a:t>
            </a:r>
          </a:p>
          <a:p>
            <a:pPr lvl="1"/>
            <a:r>
              <a:rPr lang="en-US" sz="2600" dirty="0">
                <a:latin typeface="Arial" panose="020B0604020202020204" pitchFamily="34" charset="0"/>
                <a:cs typeface="Arial" panose="020B0604020202020204" pitchFamily="34" charset="0"/>
              </a:rPr>
              <a:t>If a court finds a requested fee unreasonable, typically cuts by no more than 10-15% (and often less)</a:t>
            </a:r>
          </a:p>
          <a:p>
            <a:pPr lvl="1"/>
            <a:endParaRPr lang="en-US" sz="2600" dirty="0">
              <a:latin typeface="Arial" panose="020B0604020202020204" pitchFamily="34" charset="0"/>
              <a:cs typeface="Arial" panose="020B0604020202020204" pitchFamily="34" charset="0"/>
            </a:endParaRPr>
          </a:p>
          <a:p>
            <a:pPr lvl="1"/>
            <a:endParaRPr lang="en-US" sz="2600" dirty="0">
              <a:latin typeface="Arial" panose="020B0604020202020204" pitchFamily="34" charset="0"/>
              <a:cs typeface="Arial" panose="020B0604020202020204" pitchFamily="34" charset="0"/>
            </a:endParaRPr>
          </a:p>
          <a:p>
            <a:endParaRPr lang="en-US"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405332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Object-Question_Mark_6407028.jpg"/>
          <p:cNvPicPr>
            <a:picLocks noChangeAspect="1"/>
          </p:cNvPicPr>
          <p:nvPr/>
        </p:nvPicPr>
        <p:blipFill>
          <a:blip r:embed="rId2" cstate="print"/>
          <a:stretch>
            <a:fillRect/>
          </a:stretch>
        </p:blipFill>
        <p:spPr>
          <a:xfrm>
            <a:off x="914401" y="803457"/>
            <a:ext cx="4115464" cy="3254334"/>
          </a:xfrm>
          <a:prstGeom prst="rect">
            <a:avLst/>
          </a:prstGeom>
        </p:spPr>
      </p:pic>
      <p:sp>
        <p:nvSpPr>
          <p:cNvPr id="6" name="Rectangle 5"/>
          <p:cNvSpPr/>
          <p:nvPr/>
        </p:nvSpPr>
        <p:spPr>
          <a:xfrm>
            <a:off x="4516582" y="3244334"/>
            <a:ext cx="3713018" cy="769441"/>
          </a:xfrm>
          <a:prstGeom prst="rect">
            <a:avLst/>
          </a:prstGeom>
        </p:spPr>
        <p:txBody>
          <a:bodyPr wrap="square">
            <a:spAutoFit/>
          </a:bodyPr>
          <a:lstStyle/>
          <a:p>
            <a:r>
              <a:rPr lang="en-US" sz="4400" dirty="0">
                <a:solidFill>
                  <a:srgbClr val="0070C0"/>
                </a:solidFill>
                <a:latin typeface="+mj-lt"/>
              </a:rPr>
              <a:t>Questions?</a:t>
            </a:r>
          </a:p>
        </p:txBody>
      </p:sp>
    </p:spTree>
    <p:extLst>
      <p:ext uri="{BB962C8B-B14F-4D97-AF65-F5344CB8AC3E}">
        <p14:creationId xmlns:p14="http://schemas.microsoft.com/office/powerpoint/2010/main" val="6897280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latin typeface="+mj-lt"/>
              </a:rPr>
              <a:t>Speaker</a:t>
            </a:r>
          </a:p>
        </p:txBody>
      </p:sp>
      <p:pic>
        <p:nvPicPr>
          <p:cNvPr id="4" name="Picture 2" descr="C:\Users\ew011901\AppData\Local\Microsoft\Windows\Temporary Internet Files\Content.Outlook\MVTVCZ7Y\WootenEvan_4C.JPG"/>
          <p:cNvPicPr>
            <a:picLocks noGrp="1" noChangeAspect="1" noChangeArrowheads="1"/>
          </p:cNvPicPr>
          <p:nvPr>
            <p:ph idx="1"/>
          </p:nvPr>
        </p:nvPicPr>
        <p:blipFill>
          <a:blip r:embed="rId2" cstate="print"/>
          <a:srcRect/>
          <a:stretch>
            <a:fillRect/>
          </a:stretch>
        </p:blipFill>
        <p:spPr bwMode="auto">
          <a:xfrm>
            <a:off x="914402" y="1628487"/>
            <a:ext cx="2669308" cy="3657600"/>
          </a:xfrm>
          <a:prstGeom prst="rect">
            <a:avLst/>
          </a:prstGeom>
          <a:noFill/>
        </p:spPr>
      </p:pic>
      <p:sp>
        <p:nvSpPr>
          <p:cNvPr id="6" name="Rectangle 5"/>
          <p:cNvSpPr/>
          <p:nvPr/>
        </p:nvSpPr>
        <p:spPr>
          <a:xfrm>
            <a:off x="4137891" y="1628487"/>
            <a:ext cx="4211782" cy="2246769"/>
          </a:xfrm>
          <a:prstGeom prst="rect">
            <a:avLst/>
          </a:prstGeom>
        </p:spPr>
        <p:txBody>
          <a:bodyPr wrap="square">
            <a:spAutoFit/>
          </a:bodyPr>
          <a:lstStyle/>
          <a:p>
            <a:pPr>
              <a:spcAft>
                <a:spcPts val="600"/>
              </a:spcAft>
              <a:buNone/>
            </a:pPr>
            <a:r>
              <a:rPr lang="en-US" sz="2400" dirty="0">
                <a:latin typeface="+mj-lt"/>
              </a:rPr>
              <a:t>Evan Wooten</a:t>
            </a:r>
          </a:p>
          <a:p>
            <a:pPr>
              <a:spcAft>
                <a:spcPts val="600"/>
              </a:spcAft>
              <a:buNone/>
            </a:pPr>
            <a:r>
              <a:rPr lang="en-US" sz="2400" dirty="0">
                <a:latin typeface="+mj-lt"/>
              </a:rPr>
              <a:t>Counsel</a:t>
            </a:r>
          </a:p>
          <a:p>
            <a:pPr>
              <a:spcAft>
                <a:spcPts val="600"/>
              </a:spcAft>
              <a:buNone/>
            </a:pPr>
            <a:r>
              <a:rPr lang="en-US" sz="2400" dirty="0">
                <a:latin typeface="+mj-lt"/>
              </a:rPr>
              <a:t>Mayer Brown, Los Angeles</a:t>
            </a:r>
          </a:p>
          <a:p>
            <a:pPr>
              <a:spcAft>
                <a:spcPts val="600"/>
              </a:spcAft>
              <a:buNone/>
            </a:pPr>
            <a:r>
              <a:rPr lang="en-US" sz="2400" dirty="0">
                <a:latin typeface="+mj-lt"/>
                <a:hlinkClick r:id="rId3"/>
              </a:rPr>
              <a:t>ewooten@mayerbrown.com</a:t>
            </a:r>
            <a:endParaRPr lang="en-US" sz="2400" dirty="0">
              <a:latin typeface="+mj-lt"/>
            </a:endParaRPr>
          </a:p>
          <a:p>
            <a:pPr>
              <a:spcAft>
                <a:spcPts val="600"/>
              </a:spcAft>
              <a:buNone/>
            </a:pPr>
            <a:r>
              <a:rPr lang="en-US" sz="2400" dirty="0">
                <a:latin typeface="+mj-lt"/>
              </a:rPr>
              <a:t>(213) 621-9450</a:t>
            </a:r>
          </a:p>
        </p:txBody>
      </p:sp>
      <p:pic>
        <p:nvPicPr>
          <p:cNvPr id="5" name="Picture 4" descr="cid:image001.jpg@01D4ADB8.9887EEA0"/>
          <p:cNvPicPr/>
          <p:nvPr/>
        </p:nvPicPr>
        <p:blipFill>
          <a:blip r:embed="rId4">
            <a:extLst>
              <a:ext uri="{28A0092B-C50C-407E-A947-70E740481C1C}">
                <a14:useLocalDpi xmlns:a14="http://schemas.microsoft.com/office/drawing/2010/main" val="0"/>
              </a:ext>
            </a:extLst>
          </a:blip>
          <a:srcRect/>
          <a:stretch>
            <a:fillRect/>
          </a:stretch>
        </p:blipFill>
        <p:spPr bwMode="auto">
          <a:xfrm>
            <a:off x="4137891" y="3875256"/>
            <a:ext cx="4211782" cy="1410831"/>
          </a:xfrm>
          <a:prstGeom prst="rect">
            <a:avLst/>
          </a:prstGeom>
          <a:noFill/>
          <a:ln>
            <a:noFill/>
          </a:ln>
        </p:spPr>
      </p:pic>
    </p:spTree>
    <p:extLst>
      <p:ext uri="{BB962C8B-B14F-4D97-AF65-F5344CB8AC3E}">
        <p14:creationId xmlns:p14="http://schemas.microsoft.com/office/powerpoint/2010/main" val="3374279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dirty="0">
                <a:latin typeface="Arial" panose="020B0604020202020204" pitchFamily="34" charset="0"/>
                <a:cs typeface="Arial" panose="020B0604020202020204" pitchFamily="34" charset="0"/>
              </a:rPr>
              <a:t>What is “web accessibility”?</a:t>
            </a:r>
          </a:p>
        </p:txBody>
      </p:sp>
      <p:sp>
        <p:nvSpPr>
          <p:cNvPr id="3" name="Content Placeholder 2"/>
          <p:cNvSpPr>
            <a:spLocks noGrp="1"/>
          </p:cNvSpPr>
          <p:nvPr>
            <p:ph idx="1"/>
          </p:nvPr>
        </p:nvSpPr>
        <p:spPr>
          <a:xfrm>
            <a:off x="914401" y="1854201"/>
            <a:ext cx="7412181" cy="4407180"/>
          </a:xfrm>
        </p:spPr>
        <p:txBody>
          <a:bodyPr>
            <a:noAutofit/>
          </a:bodyPr>
          <a:lstStyle/>
          <a:p>
            <a:r>
              <a:rPr lang="en-US" sz="3200" dirty="0">
                <a:latin typeface="Arial" panose="020B0604020202020204" pitchFamily="34" charset="0"/>
                <a:cs typeface="Arial" panose="020B0604020202020204" pitchFamily="34" charset="0"/>
              </a:rPr>
              <a:t>As the name implies, “web accessibility” means access to a website by a person with a disability</a:t>
            </a:r>
          </a:p>
          <a:p>
            <a:pPr lvl="1"/>
            <a:r>
              <a:rPr lang="en-US" sz="2600" dirty="0">
                <a:latin typeface="Arial" panose="020B0604020202020204" pitchFamily="34" charset="0"/>
                <a:cs typeface="Arial" panose="020B0604020202020204" pitchFamily="34" charset="0"/>
              </a:rPr>
              <a:t>Differs from “architectural” accessibility        (in some states called “construction related” accessibility—not to be confused with “design and construction” liability under the FHA)</a:t>
            </a:r>
          </a:p>
          <a:p>
            <a:r>
              <a:rPr lang="en-US" sz="3000" dirty="0">
                <a:latin typeface="Arial" panose="020B0604020202020204" pitchFamily="34" charset="0"/>
                <a:cs typeface="Arial" panose="020B0604020202020204" pitchFamily="34" charset="0"/>
              </a:rPr>
              <a:t>Web also includes mobile applications</a:t>
            </a:r>
          </a:p>
          <a:p>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18879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221673"/>
            <a:ext cx="7315199" cy="775854"/>
          </a:xfrm>
        </p:spPr>
        <p:txBody>
          <a:bodyPr>
            <a:normAutofit/>
          </a:bodyPr>
          <a:lstStyle/>
          <a:p>
            <a:r>
              <a:rPr lang="en-US" sz="3800" dirty="0">
                <a:latin typeface="Arial" panose="020B0604020202020204" pitchFamily="34" charset="0"/>
                <a:cs typeface="Arial" panose="020B0604020202020204" pitchFamily="34" charset="0"/>
              </a:rPr>
              <a:t>Common Examples</a:t>
            </a:r>
          </a:p>
        </p:txBody>
      </p:sp>
      <p:sp>
        <p:nvSpPr>
          <p:cNvPr id="3" name="Content Placeholder 2"/>
          <p:cNvSpPr>
            <a:spLocks noGrp="1"/>
          </p:cNvSpPr>
          <p:nvPr>
            <p:ph idx="1"/>
          </p:nvPr>
        </p:nvSpPr>
        <p:spPr>
          <a:xfrm>
            <a:off x="914401" y="1136073"/>
            <a:ext cx="7315199" cy="5125308"/>
          </a:xfrm>
        </p:spPr>
        <p:txBody>
          <a:bodyPr>
            <a:noAutofit/>
          </a:bodyPr>
          <a:lstStyle/>
          <a:p>
            <a:r>
              <a:rPr lang="en-US" sz="2800" dirty="0">
                <a:latin typeface="Arial" panose="020B0604020202020204" pitchFamily="34" charset="0"/>
                <a:cs typeface="Arial" panose="020B0604020202020204" pitchFamily="34" charset="0"/>
              </a:rPr>
              <a:t>Common web accessibility issues:</a:t>
            </a:r>
          </a:p>
          <a:p>
            <a:pPr lvl="1"/>
            <a:r>
              <a:rPr lang="en-US" sz="2400" dirty="0">
                <a:latin typeface="Arial" panose="020B0604020202020204" pitchFamily="34" charset="0"/>
                <a:cs typeface="Arial" panose="020B0604020202020204" pitchFamily="34" charset="0"/>
              </a:rPr>
              <a:t>Websites not coded to allow screen readers to translate content into speech </a:t>
            </a:r>
          </a:p>
          <a:p>
            <a:pPr lvl="1"/>
            <a:r>
              <a:rPr lang="en-US" sz="2400" dirty="0">
                <a:latin typeface="Arial" panose="020B0604020202020204" pitchFamily="34" charset="0"/>
                <a:cs typeface="Arial" panose="020B0604020202020204" pitchFamily="34" charset="0"/>
              </a:rPr>
              <a:t>Websites navigable by mouse, not keyboard</a:t>
            </a:r>
          </a:p>
          <a:p>
            <a:pPr lvl="1"/>
            <a:r>
              <a:rPr lang="en-US" sz="2400" dirty="0">
                <a:latin typeface="Arial" panose="020B0604020202020204" pitchFamily="34" charset="0"/>
                <a:cs typeface="Arial" panose="020B0604020202020204" pitchFamily="34" charset="0"/>
              </a:rPr>
              <a:t>Images lack “alternative text”</a:t>
            </a:r>
          </a:p>
          <a:p>
            <a:pPr lvl="1"/>
            <a:r>
              <a:rPr lang="en-US" sz="2400" dirty="0">
                <a:latin typeface="Arial" panose="020B0604020202020204" pitchFamily="34" charset="0"/>
                <a:cs typeface="Arial" panose="020B0604020202020204" pitchFamily="34" charset="0"/>
              </a:rPr>
              <a:t>Orphaned hyperlinks </a:t>
            </a:r>
          </a:p>
        </p:txBody>
      </p:sp>
      <p:pic>
        <p:nvPicPr>
          <p:cNvPr id="7" name="Picture 6" descr="telemarket.jpg"/>
          <p:cNvPicPr>
            <a:picLocks noChangeAspect="1"/>
          </p:cNvPicPr>
          <p:nvPr/>
        </p:nvPicPr>
        <p:blipFill>
          <a:blip r:embed="rId3" cstate="print"/>
          <a:stretch>
            <a:fillRect/>
          </a:stretch>
        </p:blipFill>
        <p:spPr>
          <a:xfrm>
            <a:off x="1005898" y="4032532"/>
            <a:ext cx="7094393" cy="2228849"/>
          </a:xfrm>
          <a:prstGeom prst="rect">
            <a:avLst/>
          </a:prstGeom>
        </p:spPr>
      </p:pic>
    </p:spTree>
    <p:extLst>
      <p:ext uri="{BB962C8B-B14F-4D97-AF65-F5344CB8AC3E}">
        <p14:creationId xmlns:p14="http://schemas.microsoft.com/office/powerpoint/2010/main" val="5826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57961"/>
            <a:ext cx="7315199" cy="833530"/>
          </a:xfrm>
        </p:spPr>
        <p:txBody>
          <a:bodyPr>
            <a:normAutofit/>
          </a:bodyPr>
          <a:lstStyle/>
          <a:p>
            <a:r>
              <a:rPr lang="en-US" sz="3800" dirty="0">
                <a:latin typeface="Arial" panose="020B0604020202020204" pitchFamily="34" charset="0"/>
                <a:cs typeface="Arial" panose="020B0604020202020204" pitchFamily="34" charset="0"/>
              </a:rPr>
              <a:t>Basic ADA Economics</a:t>
            </a:r>
          </a:p>
        </p:txBody>
      </p:sp>
      <p:sp>
        <p:nvSpPr>
          <p:cNvPr id="4" name="Text Placeholder 3">
            <a:extLst>
              <a:ext uri="{FF2B5EF4-FFF2-40B4-BE49-F238E27FC236}">
                <a16:creationId xmlns:a16="http://schemas.microsoft.com/office/drawing/2014/main" id="{AD0638A3-F5A8-BE40-BB31-F6E2A919C83F}"/>
              </a:ext>
            </a:extLst>
          </p:cNvPr>
          <p:cNvSpPr>
            <a:spLocks noGrp="1"/>
          </p:cNvSpPr>
          <p:nvPr>
            <p:ph type="body" idx="1"/>
          </p:nvPr>
        </p:nvSpPr>
        <p:spPr>
          <a:xfrm>
            <a:off x="914400" y="2029077"/>
            <a:ext cx="3513909" cy="448120"/>
          </a:xfrm>
          <a:solidFill>
            <a:schemeClr val="accent2"/>
          </a:solidFill>
        </p:spPr>
        <p:txBody>
          <a:bodyPr/>
          <a:lstStyle/>
          <a:p>
            <a:pPr algn="ctr"/>
            <a:r>
              <a:rPr lang="en-US" sz="2800" dirty="0">
                <a:latin typeface="+mj-lt"/>
              </a:rPr>
              <a:t>Title II</a:t>
            </a:r>
          </a:p>
        </p:txBody>
      </p:sp>
      <p:sp>
        <p:nvSpPr>
          <p:cNvPr id="3" name="Content Placeholder 2"/>
          <p:cNvSpPr>
            <a:spLocks noGrp="1"/>
          </p:cNvSpPr>
          <p:nvPr>
            <p:ph sz="half" idx="2"/>
          </p:nvPr>
        </p:nvSpPr>
        <p:spPr>
          <a:xfrm>
            <a:off x="914401" y="2576945"/>
            <a:ext cx="3548236" cy="3075710"/>
          </a:xfrm>
        </p:spPr>
        <p:txBody>
          <a:bodyPr>
            <a:noAutofit/>
          </a:bodyPr>
          <a:lstStyle/>
          <a:p>
            <a:r>
              <a:rPr lang="en-US" sz="2800" dirty="0">
                <a:latin typeface="+mj-lt"/>
                <a:cs typeface="Arial" panose="020B0604020202020204" pitchFamily="34" charset="0"/>
              </a:rPr>
              <a:t>Covers “public entities”</a:t>
            </a:r>
          </a:p>
          <a:p>
            <a:pPr lvl="1"/>
            <a:r>
              <a:rPr lang="en-US" sz="2600" dirty="0">
                <a:latin typeface="+mj-lt"/>
                <a:cs typeface="Arial" panose="020B0604020202020204" pitchFamily="34" charset="0"/>
              </a:rPr>
              <a:t>Compensatory damages only where govt acts with </a:t>
            </a:r>
            <a:r>
              <a:rPr lang="en-US" sz="2800" dirty="0">
                <a:latin typeface="+mj-lt"/>
                <a:ea typeface="Calibri" panose="020F0502020204030204" pitchFamily="34" charset="0"/>
              </a:rPr>
              <a:t>“deliberate indifference”</a:t>
            </a:r>
            <a:endParaRPr lang="en-US" sz="2600" dirty="0">
              <a:latin typeface="+mj-lt"/>
              <a:cs typeface="Arial" panose="020B0604020202020204" pitchFamily="34" charset="0"/>
            </a:endParaRPr>
          </a:p>
        </p:txBody>
      </p:sp>
      <p:sp>
        <p:nvSpPr>
          <p:cNvPr id="5" name="Text Placeholder 4">
            <a:extLst>
              <a:ext uri="{FF2B5EF4-FFF2-40B4-BE49-F238E27FC236}">
                <a16:creationId xmlns:a16="http://schemas.microsoft.com/office/drawing/2014/main" id="{A3EDBBAC-CA66-E548-9C4C-B6EC042F25D8}"/>
              </a:ext>
            </a:extLst>
          </p:cNvPr>
          <p:cNvSpPr>
            <a:spLocks noGrp="1"/>
          </p:cNvSpPr>
          <p:nvPr>
            <p:ph type="body" sz="quarter" idx="3"/>
          </p:nvPr>
        </p:nvSpPr>
        <p:spPr>
          <a:xfrm>
            <a:off x="4681362" y="2029076"/>
            <a:ext cx="3548236" cy="448120"/>
          </a:xfrm>
          <a:solidFill>
            <a:schemeClr val="accent2"/>
          </a:solidFill>
        </p:spPr>
        <p:txBody>
          <a:bodyPr/>
          <a:lstStyle/>
          <a:p>
            <a:pPr algn="ctr"/>
            <a:r>
              <a:rPr lang="en-US" sz="2800" dirty="0">
                <a:latin typeface="+mj-lt"/>
              </a:rPr>
              <a:t>Title III</a:t>
            </a:r>
          </a:p>
        </p:txBody>
      </p:sp>
      <p:sp>
        <p:nvSpPr>
          <p:cNvPr id="6" name="Content Placeholder 5">
            <a:extLst>
              <a:ext uri="{FF2B5EF4-FFF2-40B4-BE49-F238E27FC236}">
                <a16:creationId xmlns:a16="http://schemas.microsoft.com/office/drawing/2014/main" id="{50328ED7-CBCD-8A4B-9DF5-45D0460BD97D}"/>
              </a:ext>
            </a:extLst>
          </p:cNvPr>
          <p:cNvSpPr>
            <a:spLocks noGrp="1"/>
          </p:cNvSpPr>
          <p:nvPr>
            <p:ph sz="quarter" idx="4"/>
          </p:nvPr>
        </p:nvSpPr>
        <p:spPr>
          <a:xfrm>
            <a:off x="4681362" y="2576945"/>
            <a:ext cx="3548236" cy="3075710"/>
          </a:xfrm>
        </p:spPr>
        <p:txBody>
          <a:bodyPr/>
          <a:lstStyle/>
          <a:p>
            <a:r>
              <a:rPr lang="en-US" sz="2800" dirty="0">
                <a:latin typeface="+mj-lt"/>
                <a:cs typeface="Arial" panose="020B0604020202020204" pitchFamily="34" charset="0"/>
              </a:rPr>
              <a:t>Covers certain private entities    (places of public accommodations)</a:t>
            </a:r>
          </a:p>
          <a:p>
            <a:pPr lvl="1"/>
            <a:r>
              <a:rPr lang="en-US" sz="2600" dirty="0">
                <a:latin typeface="+mj-lt"/>
                <a:cs typeface="Arial" panose="020B0604020202020204" pitchFamily="34" charset="0"/>
              </a:rPr>
              <a:t>Compensatory damages </a:t>
            </a:r>
            <a:r>
              <a:rPr lang="en-US" sz="2600" b="1" dirty="0">
                <a:latin typeface="+mj-lt"/>
                <a:cs typeface="Arial" panose="020B0604020202020204" pitchFamily="34" charset="0"/>
              </a:rPr>
              <a:t>are not </a:t>
            </a:r>
            <a:r>
              <a:rPr lang="en-US" sz="2600" dirty="0">
                <a:latin typeface="+mj-lt"/>
                <a:cs typeface="Arial" panose="020B0604020202020204" pitchFamily="34" charset="0"/>
              </a:rPr>
              <a:t>recoverable</a:t>
            </a:r>
          </a:p>
          <a:p>
            <a:endParaRPr lang="en-US" dirty="0">
              <a:latin typeface="+mj-lt"/>
            </a:endParaRPr>
          </a:p>
        </p:txBody>
      </p:sp>
      <p:sp>
        <p:nvSpPr>
          <p:cNvPr id="7" name="TextBox 6">
            <a:extLst>
              <a:ext uri="{FF2B5EF4-FFF2-40B4-BE49-F238E27FC236}">
                <a16:creationId xmlns:a16="http://schemas.microsoft.com/office/drawing/2014/main" id="{500AAE7A-892C-5245-8AE3-F45B4E205D36}"/>
              </a:ext>
            </a:extLst>
          </p:cNvPr>
          <p:cNvSpPr txBox="1"/>
          <p:nvPr/>
        </p:nvSpPr>
        <p:spPr>
          <a:xfrm>
            <a:off x="914400" y="1307043"/>
            <a:ext cx="7315198" cy="523220"/>
          </a:xfrm>
          <a:prstGeom prst="rect">
            <a:avLst/>
          </a:prstGeom>
          <a:noFill/>
        </p:spPr>
        <p:txBody>
          <a:bodyPr wrap="square" rtlCol="0">
            <a:spAutoFit/>
          </a:bodyPr>
          <a:lstStyle/>
          <a:p>
            <a:pPr algn="ctr"/>
            <a:r>
              <a:rPr lang="en-US" sz="2800" dirty="0">
                <a:solidFill>
                  <a:schemeClr val="tx1">
                    <a:lumMod val="50000"/>
                  </a:schemeClr>
                </a:solidFill>
                <a:latin typeface="+mj-lt"/>
                <a:cs typeface="Arial" panose="020B0604020202020204" pitchFamily="34" charset="0"/>
              </a:rPr>
              <a:t>ADA is divided into two Titles: </a:t>
            </a:r>
          </a:p>
        </p:txBody>
      </p:sp>
      <p:sp>
        <p:nvSpPr>
          <p:cNvPr id="8" name="TextBox 7">
            <a:extLst>
              <a:ext uri="{FF2B5EF4-FFF2-40B4-BE49-F238E27FC236}">
                <a16:creationId xmlns:a16="http://schemas.microsoft.com/office/drawing/2014/main" id="{FF6822DD-3E90-6E4D-88EC-24529003C85A}"/>
              </a:ext>
            </a:extLst>
          </p:cNvPr>
          <p:cNvSpPr txBox="1"/>
          <p:nvPr/>
        </p:nvSpPr>
        <p:spPr>
          <a:xfrm>
            <a:off x="626950" y="5647938"/>
            <a:ext cx="8526117" cy="630942"/>
          </a:xfrm>
          <a:prstGeom prst="rect">
            <a:avLst/>
          </a:prstGeom>
          <a:noFill/>
        </p:spPr>
        <p:txBody>
          <a:bodyPr wrap="square" rtlCol="0">
            <a:spAutoFit/>
          </a:bodyPr>
          <a:lstStyle/>
          <a:p>
            <a:pPr>
              <a:spcBef>
                <a:spcPts val="600"/>
              </a:spcBef>
            </a:pPr>
            <a:endParaRPr lang="en-US" sz="200" dirty="0">
              <a:solidFill>
                <a:schemeClr val="tx1">
                  <a:lumMod val="50000"/>
                </a:schemeClr>
              </a:solidFill>
              <a:latin typeface="+mj-lt"/>
              <a:cs typeface="Arial" panose="020B0604020202020204" pitchFamily="34" charset="0"/>
            </a:endParaRPr>
          </a:p>
          <a:p>
            <a:pPr>
              <a:spcBef>
                <a:spcPts val="600"/>
              </a:spcBef>
            </a:pPr>
            <a:r>
              <a:rPr lang="en-US" sz="2800" dirty="0">
                <a:solidFill>
                  <a:schemeClr val="tx1">
                    <a:lumMod val="50000"/>
                  </a:schemeClr>
                </a:solidFill>
                <a:latin typeface="+mj-lt"/>
                <a:cs typeface="Arial" panose="020B0604020202020204" pitchFamily="34" charset="0"/>
              </a:rPr>
              <a:t>Punitive damages aren’t available under either Title</a:t>
            </a:r>
          </a:p>
        </p:txBody>
      </p:sp>
    </p:spTree>
    <p:extLst>
      <p:ext uri="{BB962C8B-B14F-4D97-AF65-F5344CB8AC3E}">
        <p14:creationId xmlns:p14="http://schemas.microsoft.com/office/powerpoint/2010/main" val="40999917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57961"/>
            <a:ext cx="7315199" cy="833530"/>
          </a:xfrm>
        </p:spPr>
        <p:txBody>
          <a:bodyPr>
            <a:normAutofit/>
          </a:bodyPr>
          <a:lstStyle/>
          <a:p>
            <a:r>
              <a:rPr lang="en-US" sz="3800" dirty="0">
                <a:latin typeface="Arial" panose="020B0604020202020204" pitchFamily="34" charset="0"/>
                <a:cs typeface="Arial" panose="020B0604020202020204" pitchFamily="34" charset="0"/>
              </a:rPr>
              <a:t>Title III Remedies</a:t>
            </a:r>
          </a:p>
        </p:txBody>
      </p:sp>
      <p:sp>
        <p:nvSpPr>
          <p:cNvPr id="4" name="Text Placeholder 3">
            <a:extLst>
              <a:ext uri="{FF2B5EF4-FFF2-40B4-BE49-F238E27FC236}">
                <a16:creationId xmlns:a16="http://schemas.microsoft.com/office/drawing/2014/main" id="{AD0638A3-F5A8-BE40-BB31-F6E2A919C83F}"/>
              </a:ext>
            </a:extLst>
          </p:cNvPr>
          <p:cNvSpPr>
            <a:spLocks noGrp="1"/>
          </p:cNvSpPr>
          <p:nvPr>
            <p:ph type="body" idx="1"/>
          </p:nvPr>
        </p:nvSpPr>
        <p:spPr>
          <a:xfrm>
            <a:off x="914400" y="1551709"/>
            <a:ext cx="3513909" cy="735448"/>
          </a:xfrm>
          <a:solidFill>
            <a:schemeClr val="accent2"/>
          </a:solidFill>
        </p:spPr>
        <p:txBody>
          <a:bodyPr/>
          <a:lstStyle/>
          <a:p>
            <a:pPr algn="ctr"/>
            <a:r>
              <a:rPr lang="en-US" sz="2800" dirty="0">
                <a:latin typeface="+mj-lt"/>
              </a:rPr>
              <a:t>Injunctive Relief</a:t>
            </a:r>
          </a:p>
        </p:txBody>
      </p:sp>
      <p:sp>
        <p:nvSpPr>
          <p:cNvPr id="3" name="Content Placeholder 2"/>
          <p:cNvSpPr>
            <a:spLocks noGrp="1"/>
          </p:cNvSpPr>
          <p:nvPr>
            <p:ph sz="half" idx="2"/>
          </p:nvPr>
        </p:nvSpPr>
        <p:spPr>
          <a:xfrm>
            <a:off x="914401" y="2287157"/>
            <a:ext cx="3548236" cy="3019134"/>
          </a:xfrm>
        </p:spPr>
        <p:txBody>
          <a:bodyPr>
            <a:noAutofit/>
          </a:bodyPr>
          <a:lstStyle/>
          <a:p>
            <a:r>
              <a:rPr lang="en-US" sz="2800" dirty="0">
                <a:latin typeface="+mj-lt"/>
                <a:cs typeface="Arial" panose="020B0604020202020204" pitchFamily="34" charset="0"/>
              </a:rPr>
              <a:t>Awarded unless:</a:t>
            </a:r>
          </a:p>
          <a:p>
            <a:pPr lvl="1"/>
            <a:r>
              <a:rPr lang="en-US" sz="2400" dirty="0">
                <a:latin typeface="Arial" panose="020B0604020202020204" pitchFamily="34" charset="0"/>
                <a:cs typeface="Arial" panose="020B0604020202020204" pitchFamily="34" charset="0"/>
              </a:rPr>
              <a:t>Defendant moots by fixing the violation; or</a:t>
            </a:r>
          </a:p>
          <a:p>
            <a:pPr lvl="1"/>
            <a:r>
              <a:rPr lang="en-US" sz="2400" dirty="0">
                <a:latin typeface="Arial" panose="020B0604020202020204" pitchFamily="34" charset="0"/>
                <a:cs typeface="Arial" panose="020B0604020202020204" pitchFamily="34" charset="0"/>
              </a:rPr>
              <a:t>Plaintiff would not be personally affected</a:t>
            </a:r>
          </a:p>
        </p:txBody>
      </p:sp>
      <p:sp>
        <p:nvSpPr>
          <p:cNvPr id="5" name="Text Placeholder 4">
            <a:extLst>
              <a:ext uri="{FF2B5EF4-FFF2-40B4-BE49-F238E27FC236}">
                <a16:creationId xmlns:a16="http://schemas.microsoft.com/office/drawing/2014/main" id="{A3EDBBAC-CA66-E548-9C4C-B6EC042F25D8}"/>
              </a:ext>
            </a:extLst>
          </p:cNvPr>
          <p:cNvSpPr>
            <a:spLocks noGrp="1"/>
          </p:cNvSpPr>
          <p:nvPr>
            <p:ph type="body" sz="quarter" idx="3"/>
          </p:nvPr>
        </p:nvSpPr>
        <p:spPr>
          <a:xfrm>
            <a:off x="4681362" y="1551709"/>
            <a:ext cx="3548236" cy="735448"/>
          </a:xfrm>
          <a:solidFill>
            <a:schemeClr val="accent2"/>
          </a:solidFill>
        </p:spPr>
        <p:txBody>
          <a:bodyPr/>
          <a:lstStyle/>
          <a:p>
            <a:pPr algn="ctr"/>
            <a:r>
              <a:rPr lang="en-US" sz="2800" dirty="0">
                <a:latin typeface="+mj-lt"/>
              </a:rPr>
              <a:t>Attorneys Fees</a:t>
            </a:r>
          </a:p>
        </p:txBody>
      </p:sp>
      <p:sp>
        <p:nvSpPr>
          <p:cNvPr id="6" name="Content Placeholder 5">
            <a:extLst>
              <a:ext uri="{FF2B5EF4-FFF2-40B4-BE49-F238E27FC236}">
                <a16:creationId xmlns:a16="http://schemas.microsoft.com/office/drawing/2014/main" id="{50328ED7-CBCD-8A4B-9DF5-45D0460BD97D}"/>
              </a:ext>
            </a:extLst>
          </p:cNvPr>
          <p:cNvSpPr>
            <a:spLocks noGrp="1"/>
          </p:cNvSpPr>
          <p:nvPr>
            <p:ph sz="quarter" idx="4"/>
          </p:nvPr>
        </p:nvSpPr>
        <p:spPr>
          <a:xfrm>
            <a:off x="4681362" y="2287157"/>
            <a:ext cx="3548236" cy="3019134"/>
          </a:xfrm>
        </p:spPr>
        <p:txBody>
          <a:bodyPr/>
          <a:lstStyle/>
          <a:p>
            <a:r>
              <a:rPr lang="en-US" sz="2800" dirty="0">
                <a:latin typeface="Arial" panose="020B0604020202020204" pitchFamily="34" charset="0"/>
                <a:cs typeface="Arial" panose="020B0604020202020204" pitchFamily="34" charset="0"/>
              </a:rPr>
              <a:t>Prevailing plaintiffs are entitled to reasonable attorneys’ fees</a:t>
            </a:r>
          </a:p>
        </p:txBody>
      </p:sp>
      <p:sp>
        <p:nvSpPr>
          <p:cNvPr id="8" name="TextBox 7">
            <a:extLst>
              <a:ext uri="{FF2B5EF4-FFF2-40B4-BE49-F238E27FC236}">
                <a16:creationId xmlns:a16="http://schemas.microsoft.com/office/drawing/2014/main" id="{FF6822DD-3E90-6E4D-88EC-24529003C85A}"/>
              </a:ext>
            </a:extLst>
          </p:cNvPr>
          <p:cNvSpPr txBox="1"/>
          <p:nvPr/>
        </p:nvSpPr>
        <p:spPr>
          <a:xfrm>
            <a:off x="617883" y="5277357"/>
            <a:ext cx="8526117" cy="954107"/>
          </a:xfrm>
          <a:prstGeom prst="rect">
            <a:avLst/>
          </a:prstGeom>
          <a:noFill/>
        </p:spPr>
        <p:txBody>
          <a:bodyPr wrap="square" rtlCol="0">
            <a:spAutoFit/>
          </a:bodyPr>
          <a:lstStyle/>
          <a:p>
            <a:pPr lvl="0">
              <a:spcAft>
                <a:spcPts val="1200"/>
              </a:spcAft>
              <a:buClr>
                <a:srgbClr val="FAA818"/>
              </a:buClr>
            </a:pPr>
            <a:r>
              <a:rPr lang="en-US" sz="2800" dirty="0">
                <a:solidFill>
                  <a:srgbClr val="000000"/>
                </a:solidFill>
                <a:latin typeface="Arial" panose="020B0604020202020204" pitchFamily="34" charset="0"/>
                <a:cs typeface="Arial" panose="020B0604020202020204" pitchFamily="34" charset="0"/>
              </a:rPr>
              <a:t>ADA claims typically valued as the cost in attorneys fees to bring and maintain action to injunctive relief</a:t>
            </a:r>
          </a:p>
        </p:txBody>
      </p:sp>
    </p:spTree>
    <p:extLst>
      <p:ext uri="{BB962C8B-B14F-4D97-AF65-F5344CB8AC3E}">
        <p14:creationId xmlns:p14="http://schemas.microsoft.com/office/powerpoint/2010/main" val="58988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347135"/>
            <a:ext cx="7315199" cy="693389"/>
          </a:xfrm>
        </p:spPr>
        <p:txBody>
          <a:bodyPr>
            <a:normAutofit/>
          </a:bodyPr>
          <a:lstStyle/>
          <a:p>
            <a:r>
              <a:rPr lang="en-US" sz="3800" dirty="0">
                <a:latin typeface="Arial" panose="020B0604020202020204" pitchFamily="34" charset="0"/>
                <a:cs typeface="Arial" panose="020B0604020202020204" pitchFamily="34" charset="0"/>
              </a:rPr>
              <a:t>Who’s suing and where?</a:t>
            </a:r>
          </a:p>
        </p:txBody>
      </p:sp>
      <p:sp>
        <p:nvSpPr>
          <p:cNvPr id="3" name="Content Placeholder 2"/>
          <p:cNvSpPr>
            <a:spLocks noGrp="1"/>
          </p:cNvSpPr>
          <p:nvPr>
            <p:ph idx="1"/>
          </p:nvPr>
        </p:nvSpPr>
        <p:spPr>
          <a:xfrm>
            <a:off x="914401" y="1283855"/>
            <a:ext cx="7315199" cy="4977527"/>
          </a:xfrm>
        </p:spPr>
        <p:txBody>
          <a:bodyPr>
            <a:noAutofit/>
          </a:bodyPr>
          <a:lstStyle/>
          <a:p>
            <a:r>
              <a:rPr lang="en-US" sz="2600" dirty="0">
                <a:latin typeface="Arial" panose="020B0604020202020204" pitchFamily="34" charset="0"/>
                <a:cs typeface="Arial" panose="020B0604020202020204" pitchFamily="34" charset="0"/>
              </a:rPr>
              <a:t>Dramatic increase in ADA lit the past 5-10 years</a:t>
            </a:r>
          </a:p>
          <a:p>
            <a:r>
              <a:rPr lang="en-US" sz="2600" dirty="0">
                <a:latin typeface="Arial" panose="020B0604020202020204" pitchFamily="34" charset="0"/>
                <a:ea typeface="Calibri" panose="020F0502020204030204" pitchFamily="34" charset="0"/>
                <a:cs typeface="Arial" panose="020B0604020202020204" pitchFamily="34" charset="0"/>
              </a:rPr>
              <a:t>In July 2018, Judiciary Data and Analysis Office (branch of Administrative Office of US Courts) published a summary of federal ADA filings from 2005 to 2017:</a:t>
            </a:r>
          </a:p>
          <a:p>
            <a:pPr lvl="1"/>
            <a:r>
              <a:rPr lang="en-US" sz="2400" dirty="0">
                <a:latin typeface="Calibri" panose="020F0502020204030204" pitchFamily="34" charset="0"/>
                <a:ea typeface="Times New Roman" panose="02020603050405020304" pitchFamily="18" charset="0"/>
              </a:rPr>
              <a:t>ADA cases increased </a:t>
            </a:r>
            <a:r>
              <a:rPr lang="en-US" sz="2400" b="1" dirty="0">
                <a:latin typeface="Calibri" panose="020F0502020204030204" pitchFamily="34" charset="0"/>
                <a:ea typeface="Times New Roman" panose="02020603050405020304" pitchFamily="18" charset="0"/>
              </a:rPr>
              <a:t>395%</a:t>
            </a:r>
            <a:r>
              <a:rPr lang="en-US" sz="2400" dirty="0">
                <a:latin typeface="Calibri" panose="020F0502020204030204" pitchFamily="34" charset="0"/>
                <a:ea typeface="Times New Roman" panose="02020603050405020304" pitchFamily="18" charset="0"/>
              </a:rPr>
              <a:t> (12% decrease for all other civil rights cases)</a:t>
            </a:r>
          </a:p>
          <a:p>
            <a:pPr lvl="1"/>
            <a:r>
              <a:rPr lang="en-US" sz="2400" dirty="0">
                <a:latin typeface="Calibri" panose="020F0502020204030204" pitchFamily="34" charset="0"/>
                <a:ea typeface="Times New Roman" panose="02020603050405020304" pitchFamily="18" charset="0"/>
              </a:rPr>
              <a:t>Non-employment ADA claims rose </a:t>
            </a:r>
            <a:r>
              <a:rPr lang="en-US" sz="2400" b="1" dirty="0">
                <a:latin typeface="Calibri" panose="020F0502020204030204" pitchFamily="34" charset="0"/>
                <a:ea typeface="Times New Roman" panose="02020603050405020304" pitchFamily="18" charset="0"/>
              </a:rPr>
              <a:t>521%</a:t>
            </a:r>
          </a:p>
          <a:p>
            <a:pPr lvl="1"/>
            <a:r>
              <a:rPr lang="en-US" sz="2400" dirty="0">
                <a:latin typeface="Calibri" panose="020F0502020204030204" pitchFamily="34" charset="0"/>
                <a:ea typeface="Times New Roman" panose="02020603050405020304" pitchFamily="18" charset="0"/>
              </a:rPr>
              <a:t>Employment discrimination claims rose </a:t>
            </a:r>
            <a:r>
              <a:rPr lang="en-US" sz="2400" b="1" dirty="0">
                <a:latin typeface="Calibri" panose="020F0502020204030204" pitchFamily="34" charset="0"/>
                <a:ea typeface="Times New Roman" panose="02020603050405020304" pitchFamily="18" charset="0"/>
              </a:rPr>
              <a:t>196%</a:t>
            </a:r>
          </a:p>
          <a:p>
            <a:pPr lvl="1"/>
            <a:r>
              <a:rPr lang="en-US" sz="2400" dirty="0">
                <a:latin typeface="Calibri" panose="020F0502020204030204" pitchFamily="34" charset="0"/>
                <a:ea typeface="Times New Roman" panose="02020603050405020304" pitchFamily="18" charset="0"/>
              </a:rPr>
              <a:t>ADA cases were </a:t>
            </a:r>
            <a:r>
              <a:rPr lang="en-US" sz="2400" b="1" dirty="0">
                <a:latin typeface="Calibri" panose="020F0502020204030204" pitchFamily="34" charset="0"/>
                <a:ea typeface="Times New Roman" panose="02020603050405020304" pitchFamily="18" charset="0"/>
              </a:rPr>
              <a:t>4% </a:t>
            </a:r>
            <a:r>
              <a:rPr lang="en-US" sz="2400" dirty="0">
                <a:latin typeface="Calibri" panose="020F0502020204030204" pitchFamily="34" charset="0"/>
                <a:ea typeface="Times New Roman" panose="02020603050405020304" pitchFamily="18" charset="0"/>
              </a:rPr>
              <a:t>of the total civil docket and 27% of civil rights cases in 2017</a:t>
            </a:r>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35110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200" dirty="0">
                <a:latin typeface="Arial" panose="020B0604020202020204" pitchFamily="34" charset="0"/>
                <a:cs typeface="Arial" panose="020B0604020202020204" pitchFamily="34" charset="0"/>
              </a:rPr>
              <a:t>Dramatic</a:t>
            </a:r>
            <a:r>
              <a:rPr lang="en-US" sz="3800" dirty="0">
                <a:latin typeface="Arial" panose="020B0604020202020204" pitchFamily="34" charset="0"/>
                <a:cs typeface="Arial" panose="020B0604020202020204" pitchFamily="34" charset="0"/>
              </a:rPr>
              <a:t> Increase in ADA Litigation</a:t>
            </a:r>
          </a:p>
        </p:txBody>
      </p:sp>
      <p:graphicFrame>
        <p:nvGraphicFramePr>
          <p:cNvPr id="6" name="Chart 5"/>
          <p:cNvGraphicFramePr/>
          <p:nvPr>
            <p:extLst>
              <p:ext uri="{D42A27DB-BD31-4B8C-83A1-F6EECF244321}">
                <p14:modId xmlns:p14="http://schemas.microsoft.com/office/powerpoint/2010/main" val="3834031315"/>
              </p:ext>
            </p:extLst>
          </p:nvPr>
        </p:nvGraphicFramePr>
        <p:xfrm>
          <a:off x="1211383" y="1609765"/>
          <a:ext cx="6452435" cy="4196889"/>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28E6BD73-153A-9244-912B-45514D43D3B9}"/>
              </a:ext>
            </a:extLst>
          </p:cNvPr>
          <p:cNvSpPr txBox="1"/>
          <p:nvPr/>
        </p:nvSpPr>
        <p:spPr>
          <a:xfrm>
            <a:off x="4723512" y="5650318"/>
            <a:ext cx="3506088" cy="646331"/>
          </a:xfrm>
          <a:prstGeom prst="rect">
            <a:avLst/>
          </a:prstGeom>
          <a:noFill/>
        </p:spPr>
        <p:txBody>
          <a:bodyPr wrap="none" rtlCol="0">
            <a:spAutoFit/>
          </a:bodyPr>
          <a:lstStyle/>
          <a:p>
            <a:r>
              <a:rPr lang="en-US" dirty="0"/>
              <a:t>Admin Office of US Courts,</a:t>
            </a:r>
          </a:p>
          <a:p>
            <a:r>
              <a:rPr lang="en-US" dirty="0"/>
              <a:t>2018 Civil Judicial Business Report</a:t>
            </a:r>
          </a:p>
        </p:txBody>
      </p:sp>
    </p:spTree>
    <p:extLst>
      <p:ext uri="{BB962C8B-B14F-4D97-AF65-F5344CB8AC3E}">
        <p14:creationId xmlns:p14="http://schemas.microsoft.com/office/powerpoint/2010/main" val="3855609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dirty="0">
                <a:latin typeface="Arial" panose="020B0604020202020204" pitchFamily="34" charset="0"/>
                <a:cs typeface="Arial" panose="020B0604020202020204" pitchFamily="34" charset="0"/>
              </a:rPr>
              <a:t>Why the sudden increase?</a:t>
            </a:r>
          </a:p>
        </p:txBody>
      </p:sp>
      <p:sp>
        <p:nvSpPr>
          <p:cNvPr id="3" name="Content Placeholder 2"/>
          <p:cNvSpPr>
            <a:spLocks noGrp="1"/>
          </p:cNvSpPr>
          <p:nvPr>
            <p:ph idx="1"/>
          </p:nvPr>
        </p:nvSpPr>
        <p:spPr/>
        <p:txBody>
          <a:bodyPr>
            <a:noAutofit/>
          </a:bodyPr>
          <a:lstStyle/>
          <a:p>
            <a:r>
              <a:rPr lang="en-US" sz="2800" dirty="0">
                <a:latin typeface="Arial" panose="020B0604020202020204" pitchFamily="34" charset="0"/>
                <a:ea typeface="Calibri" panose="020F0502020204030204" pitchFamily="34" charset="0"/>
                <a:cs typeface="Arial" panose="020B0604020202020204" pitchFamily="34" charset="0"/>
              </a:rPr>
              <a:t>The ADA was passed in 1990</a:t>
            </a:r>
          </a:p>
          <a:p>
            <a:r>
              <a:rPr lang="en-US" sz="2800" dirty="0">
                <a:latin typeface="Arial" panose="020B0604020202020204" pitchFamily="34" charset="0"/>
                <a:ea typeface="Calibri" panose="020F0502020204030204" pitchFamily="34" charset="0"/>
                <a:cs typeface="Arial" panose="020B0604020202020204" pitchFamily="34" charset="0"/>
              </a:rPr>
              <a:t>New Hampshire University’s Institute on Disability reports that 12.8% of the U.S. population is disabled  </a:t>
            </a:r>
          </a:p>
          <a:p>
            <a:r>
              <a:rPr lang="en-US" sz="2800" dirty="0">
                <a:latin typeface="Arial" panose="020B0604020202020204" pitchFamily="34" charset="0"/>
                <a:ea typeface="Calibri" panose="020F0502020204030204" pitchFamily="34" charset="0"/>
                <a:cs typeface="Arial" panose="020B0604020202020204" pitchFamily="34" charset="0"/>
              </a:rPr>
              <a:t>That figure has been relatively static since 2010</a:t>
            </a:r>
            <a:r>
              <a:rPr lang="en-US" sz="2800" dirty="0">
                <a:latin typeface="Calibri" panose="020F0502020204030204" pitchFamily="34" charset="0"/>
                <a:ea typeface="Calibri" panose="020F0502020204030204" pitchFamily="34" charset="0"/>
              </a:rPr>
              <a:t> </a:t>
            </a:r>
          </a:p>
          <a:p>
            <a:pPr marL="0" indent="0" algn="r">
              <a:buNone/>
            </a:pPr>
            <a:endParaRPr lang="en-US" sz="2800" dirty="0">
              <a:latin typeface="Calibri" panose="020F0502020204030204" pitchFamily="34" charset="0"/>
            </a:endParaRPr>
          </a:p>
          <a:p>
            <a:pPr marL="0" indent="0" algn="r">
              <a:buNone/>
            </a:pPr>
            <a:r>
              <a:rPr lang="en-US" sz="2800" dirty="0">
                <a:latin typeface="Arial" panose="020B0604020202020204" pitchFamily="34" charset="0"/>
                <a:cs typeface="Arial" panose="020B0604020202020204" pitchFamily="34" charset="0"/>
              </a:rPr>
              <a:t>So why the sudden increase in cases?</a:t>
            </a:r>
          </a:p>
        </p:txBody>
      </p:sp>
    </p:spTree>
    <p:extLst>
      <p:ext uri="{BB962C8B-B14F-4D97-AF65-F5344CB8AC3E}">
        <p14:creationId xmlns:p14="http://schemas.microsoft.com/office/powerpoint/2010/main" val="381373414"/>
      </p:ext>
    </p:extLst>
  </p:cSld>
  <p:clrMapOvr>
    <a:masterClrMapping/>
  </p:clrMapOvr>
</p:sld>
</file>

<file path=ppt/theme/theme1.xml><?xml version="1.0" encoding="utf-8"?>
<a:theme xmlns:a="http://schemas.openxmlformats.org/drawingml/2006/main" name="Mayer Brown">
  <a:themeElements>
    <a:clrScheme name="Mayer Brown">
      <a:dk1>
        <a:srgbClr val="414042"/>
      </a:dk1>
      <a:lt1>
        <a:srgbClr val="FFFFFF"/>
      </a:lt1>
      <a:dk2>
        <a:srgbClr val="00457C"/>
      </a:dk2>
      <a:lt2>
        <a:srgbClr val="C9CAC8"/>
      </a:lt2>
      <a:accent1>
        <a:srgbClr val="F8A800"/>
      </a:accent1>
      <a:accent2>
        <a:srgbClr val="63B1BC"/>
      </a:accent2>
      <a:accent3>
        <a:srgbClr val="C63928"/>
      </a:accent3>
      <a:accent4>
        <a:srgbClr val="7961AA"/>
      </a:accent4>
      <a:accent5>
        <a:srgbClr val="50968F"/>
      </a:accent5>
      <a:accent6>
        <a:srgbClr val="E57200"/>
      </a:accent6>
      <a:hlink>
        <a:srgbClr val="263F6A"/>
      </a:hlink>
      <a:folHlink>
        <a:srgbClr val="00B0F0"/>
      </a:folHlink>
    </a:clrScheme>
    <a:fontScheme name="Mayer Brown">
      <a:majorFont>
        <a:latin typeface="Arial"/>
        <a:ea typeface="Georgia"/>
        <a:cs typeface="Arial"/>
      </a:majorFont>
      <a:minorFont>
        <a:latin typeface="Times New Roman"/>
        <a:ea typeface="Calibri"/>
        <a:cs typeface="Times New Roman"/>
      </a:minorFont>
    </a:fontScheme>
    <a:fmtScheme name="Blue Blo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Brand Palette 1">
      <a:srgbClr val="F0FD36"/>
    </a:custClr>
    <a:custClr name="Brand Palette 2">
      <a:srgbClr val="F48998"/>
    </a:custClr>
    <a:custClr name="Brand Palette 3">
      <a:srgbClr val="3D3935"/>
    </a:custClr>
  </a:custClrLst>
  <a:extLst>
    <a:ext uri="{05A4C25C-085E-4340-85A3-A5531E510DB2}">
      <thm15:themeFamily xmlns:thm15="http://schemas.microsoft.com/office/thememl/2012/main" name="Mayer Brown" id="{C6101EB9-2F06-4099-9E8F-BB2B350D960C}" vid="{F4236FDD-A662-44F3-8D05-408FF47BD00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q 1 : O f f i c e   x m l n s : q 1 = " h t t p : / / s c h e m a s . m a c r o v i e w . c o m . a u / o f f i c e " >  
     < q 1 : I n c l u d e S e n d e r F a x N u m b e r I n A d d r e s s B l o c k > t r u e < / q 1 : I n c l u d e S e n d e r F a x N u m b e r I n A d d r e s s B l o c k >  
     < q 1 : A g r e e m e n t P h r a s e I t e m s >  
         < q 1 : s t r i n g > I t   i s   A g r e e d < / q 1 : s t r i n g >  
         < q 1 : s t r i n g > T h i s   D e e d   w i t n e s s e s < / q 1 : s t r i n g >  
     < / q 1 : A g r e e m e n t P h r a s e I t e m s >  
     < q 1 : A g r e e m e n t T y p e I t e m s >  
         < q 1 : s t r i n g > A g r e e m e n t < / q 1 : s t r i n g >  
         < q 1 : s t r i n g > D e e d < / q 1 : s t r i n g >  
         < q 1 : s t r i n g > L e a s e < / q 1 : s t r i n g >  
     < / q 1 : A g r e e m e n t T y p e I t e m s >  
     < q 1 : A l t e r n a t e A d d r e s s >  
         < q 1 : M u l t i L i n e / >  
         < q 1 : S i n g l e L i n e / >  
         < q 1 : T y p e > M a i l i n g A d d r e s s < / q 1 : T y p e >  
     < / q 1 : A l t e r n a t e A d d r e s s >  
     < q 1 : B a r T e x t I t e m s / >  
     < q 1 : C l o s i n g I t e m s >  
         < q 1 : s t r i n g > B e s t   r e g a r d s < / q 1 : s t r i n g >  
         < q 1 : s t r i n g > C o r d i a l l y   y o u r s < / q 1 : s t r i n g >  
         < q 1 : s t r i n g > R e g a r d s < / q 1 : s t r i n g >  
         < q 1 : s t r i n g > S i n c e r e l y < / q 1 : s t r i n g >  
         < q 1 : s t r i n g > S i n c e r e l y   y o u r s < / q 1 : s t r i n g >  
         < q 1 : s t r i n g > V e r y   b e s t   r e g a r d s < / q 1 : s t r i n g >  
         < q 1 : s t r i n g > V e r y   t r u l y   y o u r s < / q 1 : s t r i n g >  
         < q 1 : s t r i n g > Y o u r s   f a i t h f u l l y < / q 1 : s t r i n g >  
         < q 1 : s t r i n g > Y o u r s   s i n c e r e l y < / q 1 : s t r i n g >  
         < q 1 : s t r i n g > Y o u r s   t r u l y < / q 1 : s t r i n g >  
         < q 1 : s t r i n g > Y o u r s   v e r y   t r u l y < / q 1 : s t r i n g >  
     < / q 1 : C l o s i n g I t e m s >  
     < q 1 : C u l t u r e C o d e > e n - U S < / q 1 : C u l t u r e C o d e >  
     < q 1 : C u l t u r e S t r i n g s >  
         < q 1 : T o B e O p e n e d B y A d d r e s s e e O n l y > T o   b e   o p e n e d   b y   a d d r e s s e e   o n l y < / q 1 : T o B e O p e n e d B y A d d r e s s e e O n l y >  
         < q 1 : F o r T h e A t t e n t i o n O f > F o r   t h e   a t t e n t i o n   o f < / q 1 : F o r T h e A t t e n t i o n O f >  
         < q 1 : Y o u r R e f > Y o u r   r e f < / q 1 : Y o u r R e f >  
         < q 1 : O u r R e f > O u r   r e f < / q 1 : O u r R e f >  
         < q 1 : D e a r > D e a r < / q 1 : D e a r >  
         < q 1 : O t h e r C o n t a c t > O t h e r   c o n t a c t < / q 1 : O t h e r C o n t a c t >  
         < q 1 : C o p y > c c < / q 1 : C o p y >  
         < q 1 : B l i n d C o p y > b c c < / q 1 : B l i n d C o p y >  
         < q 1 : F a c s i m i l e C o v e r S h e e t > F a c s i m i l e   c o v e r   s h e e t < / q 1 : F a c s i m i l e C o v e r S h e e t >  
         < q 1 : D a t e > D a t e < / q 1 : D a t e >  
         < q 1 : T o t a l P a g e s > T o t a l   p a g e s < / q 1 : T o t a l P a g e s >  
         < q 1 : T o > T o < / q 1 : T o >  
         < q 1 : C o m p a n y > C o m p a n y < / q 1 : C o m p a n y >  
         < q 1 : F a x > F a x < / q 1 : F a x >  
         < q 1 : T e l e p h o n e > T e l e p h o n e < / q 1 : T e l e p h o n e >  
         < q 1 : C o p y F a x > C o p y < / q 1 : C o p y F a x >  
         < q 1 : M e m o r a n d u m > M e m o r a n d u m < / q 1 : M e m o r a n d u m >  
         < q 1 : D e l i v e r y > D e l i v e r y < / q 1 : D e l i v e r y >  
         < q 1 : F r o m > F r o m < / q 1 : F r o m >  
         < q 1 : S u b j e c t > S u b j e c t < / q 1 : S u b j e c t >  
         < q 1 : I n t e r n a l M e m o r a n d u m > I n t e r n a l   M e m o r a n d u m < / q 1 : I n t e r n a l M e m o r a n d u m >  
         < q 1 : C l i e n t N a m e > C l i e n t   n a m e < / q 1 : C l i e n t N a m e >  
         < q 1 : M a t t e r N u m b e r > M a t t e r   n u m b e r < / q 1 : M a t t e r N u m b e r >  
         < q 1 : F i l e N o t e > F i l e   N o t e < / q 1 : F i l e N o t e >  
         < q 1 : B y > B y < / q 1 : B y >  
         < q 1 : D a t e A n d T i m e > D a t e   a n d   t i m e < / q 1 : D a t e A n d T i m e >  
         < q 1 : W i t h C o m p l i m e n t s > W i t h   C o m p l i m e n t s < / q 1 : W i t h C o m p l i m e n t s >  
         < q 1 : P r e p a r e d F o r > P r e p a r e d   f o r < / q 1 : P r e p a r e d F o r >  
         < q 1 : T a b l e O f C o n t e n t s > T a b l e   o f   C o n t e n t s < / q 1 : T a b l e O f C o n t e n t s >  
         < q 1 : D r a f t N o > D r a f t   N o < / q 1 : D r a f t N o >  
         < q 1 : D a t e d > D a t e d < / q 1 : D a t e d >  
         < q 1 : I n R e s p e c t O f > i n   r e s p e c t   o f < / q 1 : I n R e s p e c t O f >  
         < q 1 : A s > a s < / q 1 : A s >  
         < q 1 : A n d > a n d < / q 1 : A n d >  
         < q 1 : A s C a p a c i t y > A s   C a p a c i t y < / q 1 : A s C a p a c i t y >  
         < q 1 : C o n t e n t s > C o n t e n t s < / q 1 : C o n t e n t s >  
         < q 1 : C l a u s e > C l a u s e < / q 1 : C l a u s e >  
         < q 1 : P a g e > P a g e < / q 1 : P a g e >  
         < q 1 : S c h e d u l e s > S c h e d u l e s < / q 1 : S c h e d u l e s >  
         < q 1 : A t t a c h m e n t s > A p p e n d i c e s / A n n e x u r e s / E x h i b i t s < / q 1 : A t t a c h m e n t s >  
         < q 1 : A p p e n d i c e s > A p p e n d i c e s < / q 1 : A p p e n d i c e s >  
         < q 1 : T h i s > T H I S < / q 1 : T h i s >  
         < q 1 : I s D a t e d > i s   d a t e d < / q 1 : I s D a t e d >  
         < q 1 : A n d M a d e B e t w e e n > a n d   m a d e   b e t w e e n < / q 1 : A n d M a d e B e t w e e n >  
         < q 1 : O f > o f < / q 1 : O f >  
         < q 1 : A C o m p a n y I n c o r p o r a t e d U n d e r T h e L a w > a   c o m p a n y   i n c o r p o r a t e d   u n d e r   t h e   l a w s   o f < / q 1 : A C o m p a n y I n c o r p o r a t e d U n d e r T h e L a w >  
         < q 1 : W i t h R e g i s t r a t i o n N u m b e r > w i t h   r e g i s t r a t i o n   n u m b e r < / q 1 : W i t h R e g i s t r a t i o n N u m b e r >  
         < q 1 : A n d W h o s O f f i c e I s A t > a n d   w h o s e   r e g i s t e r e d   o f f i c e   i s   a t < / q 1 : A n d W h o s O f f i c e I s A t >  
         < q 1 : A t >   o f < / q 1 : A t >  
         < q 1 : T h e > t h e < / q 1 : T h e >  
         < q 1 : B a c k g r o u n d > B a c k g r o u n d < / q 1 : B a c k g r o u n d >  
         < q 1 : T h e P a r t i e s A g r e e T h a t > T H E   P A R T I E S   A G R E E   t h a t < / q 1 : T h e P a r t i e s A g r e e T h a t >  
         < q 1 : D e f i n i t i o n s A n d I n t e r p r e t a t i o n > D e f i n i t i o n s   a n d   I n t e r p r e t a t i o n < / q 1 : D e f i n i t i o n s A n d I n t e r p r e t a t i o n >  
         < q 1 : T h a t > T h a t < / q 1 : T h a t >  
         < q 1 : D e f i n i t i o n s > D e f i n i t i o n s < / q 1 : D e f i n i t i o n s >  
         < q 1 : I n T h i s > I n   t h i s < / q 1 : I n T h i s >  
         < q 1 : M e a n s > m e a n s < / q 1 : M e a n s >  
         < q 1 : E x e c u t i o n > E x e c u t i o n < / q 1 : E x e c u t i o n >  
         < q 1 : S e c t i o n > S e c t i o n   { 0 } < / q 1 : S e c t i o n >  
         < q 1 : S c h e d u l e > S c h e d u l e < / q 1 : S c h e d u l e >  
         < q 1 : P a r t > P a r t < / q 1 : P a r t >  
         < q 1 : N u m b e r e d P a r t > P a r t   { 0 } < / q 1 : N u m b e r e d P a r t >  
         < q 1 : T o c 4 L e f t I n d e n t > 0 < / q 1 : T o c 4 L e f t I n d e n t >  
         < q 1 : T o c 4 F i r s t L i n e I n d e n t > 0 < / q 1 : T o c 4 F i r s t L i n e I n d e n t >  
         < q 1 : A p p e n d i x > A p p e n d i x < / q 1 : A p p e n d i x >  
         < q 1 : A n n e x u r e > A n n e x u r e < / q 1 : A n n e x u r e >  
         < q 1 : E x h i b i t > E x h i b i t < / q 1 : E x h i b i t >  
     < / q 1 : C u l t u r e S t r i n g s >  
     < q 1 : D e l i v e r y I t e m s >  
         < q 1 : s t r i n g > B y   A i r   C o u r i e r < / q 1 : s t r i n g >  
         < q 1 : s t r i n g > B y   C e r t i f i e d   M a i l < / q 1 : s t r i n g >  
         < q 1 : s t r i n g > B y   C o u r i e r < / q 1 : s t r i n g >  
         < q 1 : s t r i n g > B y   E m a i l < / q 1 : s t r i n g >  
         < q 1 : s t r i n g > B y   E x p r e s s   M a i l < / q 1 : s t r i n g >  
         < q 1 : s t r i n g > B y   F a c s i m i l e < / q 1 : s t r i n g >  
         < q 1 : s t r i n g > B y   H a n d   D e l i v e r y < / q 1 : s t r i n g >  
         < q 1 : s t r i n g > B y   M e s s e n g e r < / q 1 : s t r i n g >  
         < q 1 : s t r i n g > B y   P o u c h < / q 1 : s t r i n g >  
         < q 1 : s t r i n g > B y   R e g i s t e r e d   M a i l < / q 1 : s t r i n g >  
         < q 1 : s t r i n g > B y   U P S < / q 1 : s t r i n g >  
     < / q 1 : D e l i v e r y I t e m s >  
     < q 1 : D i a l o g S e t t i n g s >  
         < I s A t t e n t i o n V i s i b l e   x m l n s = " h t t p : / / s c h e m a s . m a c r o v i e w . c o m . a u / d i a l o g s e t t i n g s " > t r u e < / I s A t t e n t i o n V i s i b l e >  
         < I s C o r a m V i s i b l e   x m l n s = " h t t p : / / s c h e m a s . m a c r o v i e w . c o m . a u / d i a l o g s e t t i n g s " > f a l s e < / I s C o r a m V i s i b l e >  
         < I s D e l i v e r y V i s i b l e   x m l n s = " h t t p : / / s c h e m a s . m a c r o v i e w . c o m . a u / d i a l o g s e t t i n g s " > t r u e < / I s D e l i v e r y V i s i b l e >  
         < I s O t h e r C o n t a c t V i s i b l e   x m l n s = " h t t p : / / s c h e m a s . m a c r o v i e w . c o m . a u / d i a l o g s e t t i n g s " > t r u e < / I s O t h e r C o n t a c t V i s i b l e >  
         < I s O u r R e f V i s i b l e   x m l n s = " h t t p : / / s c h e m a s . m a c r o v i e w . c o m . a u / d i a l o g s e t t i n g s " > t r u e < / I s O u r R e f V i s i b l e >  
         < I s P r i v a c y N o t i c e V i s i b l e   x m l n s = " h t t p : / / s c h e m a s . m a c r o v i e w . c o m . a u / d i a l o g s e t t i n g s " > f a l s e < / I s P r i v a c y N o t i c e V i s i b l e >  
         < I s S e n d e r 2 V i s i b l e   x m l n s = " h t t p : / / s c h e m a s . m a c r o v i e w . c o m . a u / d i a l o g s e t t i n g s " > t r u e < / I s S e n d e r 2 V i s i b l e >  
         < I s V e n u e V i s i b l e   x m l n s = " h t t p : / / s c h e m a s . m a c r o v i e w . c o m . a u / d i a l o g s e t t i n g s " > f a l s e < / I s V e n u e V i s i b l e >  
         < I s Y o u r R e f V i s i b l e   x m l n s = " h t t p : / / s c h e m a s . m a c r o v i e w . c o m . a u / d i a l o g s e t t i n g s " > t r u e < / I s Y o u r R e f V i s i b l e >  
     < / q 1 : D i a l o g S e t t i n g s >  
     < q 1 : D i s p l a y N a m e > L o s   A n g e l e s < / q 1 : D i s p l a y N a m e >  
     < q 1 : A g r e e m e n t C o v e r N a m e > L o s   A n g e l e s < / q 1 : A g r e e m e n t C o v e r N a m e >  
     < q 1 : E n c l o s u r e I t e m s >  
         < q 1 : s t r i n g > A t t . < / q 1 : s t r i n g >  
         < q 1 : s t r i n g > A t t s . < / q 1 : s t r i n g >  
         < q 1 : s t r i n g > E n c . < / q 1 : s t r i n g >  
         < q 1 : s t r i n g > E n c l . < / q 1 : s t r i n g >  
         < q 1 : s t r i n g > E n c l o s u r e < / q 1 : s t r i n g >  
         < q 1 : s t r i n g > E n c l o s u r e s < / q 1 : s t r i n g >  
         < q 1 : s t r i n g > E n c l s < / q 1 : s t r i n g >  
         < q 1 : s t r i n g > E n c s . < / q 1 : s t r i n g >  
     < / q 1 : E n c l o s u r e I t e m s >  
     < q 1 : E n t i t y N a m e > M a y e r   B r o w n   L L P < / q 1 : E n t i t y N a m e >  
     < q 1 : E x c l u d e d T e m p l a t e s >  
         < q 1 : s t r i n g > C l i e n t   M e m o < / q 1 : s t r i n g >  
         < q 1 : s t r i n g > R e s e a r c h   M e m o < / q 1 : s t r i n g >  
         < q 1 : s t r i n g > A g r e e m e n t < / q 1 : s t r i n g >  
         < q 1 : s t r i n g > C o m p l i m e n t   S l i p < / q 1 : s t r i n g >  
         < q 1 : s t r i n g > I n t e r n a l   M e m o < / q 1 : s t r i n g >  
     < / q 1 : E x c l u d e d T e m p l a t e s >  
     < q 1 : F a c s i m i l e N u m b e r > + 1   2 1 3   6 2 5   0 2 4 8 < / q 1 : F a c s i m i l e N u m b e r >  
     < q 1 : F a x N o t i c e > T H I S   M E S S A G E   I S   I N T E N D E D   O N L Y   F O R   T H E   U S E   O F   T H E   I N D I V I D U A L   O R   E N T I T Y   T O   W H I C H   I T   I S   A D D R E S S E D   A N D   M A Y   C O N T A I N   I N F O R M A T I O N   T H A T   I S   P R I V I L E G E D ,   C O N F I D E N T I A L   A N D   E X E M P T   F R O M   D I S C L O S U R E   U N D E R   A P P L I C A B L E   L A W .   I F   T H E   R E A D E R   O F   T H I S   M E S S A G E   I S   N O T   T H E   I N T E N D E D   R E C I P I E N T ,   O R   T H E   E M P L O Y E E   O R   A G E N T   R E S P O N S I B L E   F O R   D E L I V E R I N G   T H E   M E S S A G E   T O   T H E   I N T E N D E D   R E C I P I E N T ,   Y O U   A R E   H E R E B Y   N O T I F I E D   T H A T   A N Y   D I S S E M I N A T I O N ,   D I S T R I B U T I O N   O R   C O P Y I N G   O F   T H I S   C O M M U N I C A T I O N   I S   S T R I C T L Y   P R O H I B I T E D .   I F   Y O U   H A V E   R E C E I V E D   T H I S   C O M M U N I C A T I O N   I N   E R R O R ,   P L E A S E   N O T I F Y   U S   I M M E D I A T E L Y   B Y   T E L E P H O N E   A N D   R E T U R N   T H E   O R I G I N A L   M E S S A G E   T O   U S   A T   T H E   A B O V E   A D D R E S S   B Y   M A I L .   T H A N K   Y O U . < / q 1 : F a x N o t i c e >  
     < q 1 : I n s e r t C o m p l i m e n t s S l i p L o g o O n C r e a t i o n > t r u e < / q 1 : I n s e r t C o m p l i m e n t s S l i p L o g o O n C r e a t i o n >  
     < q 1 : I s A s i a C u s t o m C o v e r s V i s i b l e > f a l s e < / q 1 : I s A s i a C u s t o m C o v e r s V i s i b l e >  
     < q 1 : I s U k C u s t o m C o v e r s V i s i b l e > f a l s e < / q 1 : I s U k C u s t o m C o v e r s V i s i b l e >  
     < q 1 : I s U S C u s t o m C o v e r s V i s i b l e > t r u e < / q 1 : I s U S C u s t o m C o v e r s V i s i b l e >  
     < q 1 : L a b e l T e m p l a t e s >  
         < q 1 : s t r i n g > L a b e l s F i l e A Q 5 0 6 6 - 5 2 6 6 - 5 7 6 6 - 5 8 6 6 - 5 9 6 6 . d o t x < / q 1 : s t r i n g >  
         < q 1 : s t r i n g > L a b e l s A d d r e s s A Q 5 1 6 0 . d o t x < / q 1 : s t r i n g >  
         < q 1 : s t r i n g > L a b e l s A d d r e s s A Q 5 1 6 1 - 5 2 6 1 . d o t x < / q 1 : s t r i n g >  
         < q 1 : s t r i n g > L a b e l s A d d r e s s A Q 5 1 6 2 - 5 2 6 2 . d o t x < / q 1 : s t r i n g >  
         < q 1 : s t r i n g > L a b e l s S h i p p i n g A Q 5 1 6 3 - 5 2 6 3 . d o t x < / q 1 : s t r i n g >  
         < q 1 : s t r i n g > L a b e l s S h i p p i n g A Q 5 1 6 4 - 5 2 6 4 . d o t x < / q 1 : s t r i n g >  
         < q 1 : s t r i n g > L a b e l s F u l l P a g e A Q 5 1 6 5 . d o t x < / q 1 : s t r i n g >  
         < q 1 : s t r i n g > L a b e l s R e t u r n A Q 5 1 6 7 - 5 2 6 7 . d o t x < / q 1 : s t r i n g >  
         < q 1 : s t r i n g > L a b e l s A d d r e s s A Q 5 1 6 1 - 5 2 6 1 . d o t x < / q 1 : s t r i n g >  
         < q 1 : s t r i n g > L a b e l s A d d r e s s A Q 5 1 6 2 - 5 2 6 2 . d o t x < / q 1 : s t r i n g >  
         < q 1 : s t r i n g > L a b e l s T e n t A Q 5 3 0 5 . d o t x < / q 1 : s t r i n g >  
         < q 1 : s t r i n g > L a b e l s T e n t A Q 5 3 0 9 . d o t x < / q 1 : s t r i n g >  
         < q 1 : s t r i n g > L a b e l s F i l e A Q 5 3 6 6 . d o t x < / q 1 : s t r i n g >  
         < q 1 : s t r i n g > L a b e l s B a d g e A Q 5 3 8 4 . d o t x < / q 1 : s t r i n g >  
         < q 1 : s t r i n g > L a b e l s R o t a r y A Q 5 3 8 5 . d o t x < / q 1 : s t r i n g >  
         < q 1 : s t r i n g > L a b e l s R o t a r y A Q 5 3 8 6 . d o t x < / q 1 : s t r i n g >  
         < q 1 : s t r i n g > L a b e l s A d d r e s s A Q 5 6 6 0 - 5 6 3 0 . d o t x < / q 1 : s t r i n g >  
         < q 1 : s t r i n g > L a b e l s A d d r e s s A Q 5 6 6 0 - 5 6 3 0 . d o t x < / q 1 : s t r i n g >  
         < q 1 : s t r i n g > L a b e l s A d d r e s s A Q 5 6 6 2 . d o t x < / q 1 : s t r i n g >  
         < q 1 : s t r i n g > L a b e l s A d d r e s s A Q 5 6 6 3 . d o t x < / q 1 : s t r i n g >  
         < q 1 : s t r i n g > L a b e l s R e t u r n A Q 5 6 6 7 . d o t x < / q 1 : s t r i n g >  
         < q 1 : s t r i n g > L a b e l s N o t e C a r d A Q 8 3 1 5 . d o t x < / q 1 : s t r i n g >  
         < q 1 : s t r i n g > L a b e l s B i g T a b 5 A Q . d o t x < / q 1 : s t r i n g >  
         < q 1 : s t r i n g > L a b e l s B i g T a b 8 A Q . d o t x < / q 1 : s t r i n g >  
         < q 1 : s t r i n g > L a b e l s B i z C a r d A Q 8 3 7 1 . d o t x < / q 1 : s t r i n g >  
         < q 1 : s t r i n g > L a b e l s T a b b i e s E x h i b i t 2 8 0 9 2 _ 4 2 0 0 h p . d o t x < / q 1 : s t r i n g >  
         < q 1 : s t r i n g > L a b e l s T a b b i e s E x h i b i t 2 8 0 9 2 _ 8 0 0 0 h p . d o t x < / q 1 : s t r i n g >  
     < / q 1 : L a b e l T e m p l a t e s >  
     < q 1 : L o g o > M a y e r   B r o w n   L E T T E R < / q 1 : L o g o >  
     < q 1 : L o g o _ W o r d > M a y e r   B r o w n   L E T T E R < / q 1 : L o g o _ W o r d >  
     < q 1 : L o g o _ P o w e r P o i n t > M a y e r   B r o w n   L E T T E R < / q 1 : L o g o _ P o w e r P o i n t >  
     < q 1 : L o n g D a t e F o r m a t > M M M M   d ,   y y y y < / q 1 : L o n g D a t e F o r m a t >  
     < q 1 : N a m e > L o s   A n g e l e s < / q 1 : N a m e >  
     < q 1 : P a p e r S i z e > L e t t e r < / q 1 : P a p e r S i z e >  
     < q 1 : P h o n e N u m b e r > + 1   2 1 3   2 2 9   9 5 0 0 < / q 1 : P h o n e N u m b e r >  
     < q 1 : P o w e r P o i n t D i s c l a i m e r > M a y e r   B r o w n   i s   a   g l o b a l   s e r v i c e s   p r o v i d e r   c o m p r i s i n g   a s s o c i a t e d   l e g a l   p r a c t i c e s   t h a t   a r e   s e p a r a t e   e n t i t i e s ,   i n c l u d i n g   M a y e r   B r o w n   L L P   ( I l l i n o i s ,   U S A ) ,   M a y e r   B r o w n   I n t e r n a t i o n a l   L L P   ( E n g l a n d ) ,   M a y e r   B r o w n   ( a   H o n g   K o n g   p a r t n e r s h i p )   a n d   T a u i l   & a m p ;   C h e q u e r   A d v o g a d o s   ( a   B r a z i l i a n   l a w   p a r t n e r s h i p )   ( c o l l e c t i v e l y   t h e    M a y e r   B r o w n   P r a c t i c e s  )   a n d   n o n - l e g a l   s e r v i c e   p r o v i d e r s ,   w h i c h   p r o v i d e   c o n s u l t a n c y   s e r v i c e s   ( t h e    M a y e r   B r o w n   C o n s u l t a n c i e s  ) .   T h e   M a y e r   B r o w n   P r a c t i c e s   a n d   M a y e r   B r o w n   C o n s u l t a n c i e s   a r e   e s t a b l i s h e d   i n   v a r i o u s   j u r i s d i c t i o n s   a n d   m a y   b e   a   l e g a l   p e r s o n   o r   a   p a r t n e r s h i p .   D e t a i l s   o f   t h e   i n d i v i d u a l   M a y e r   B r o w n   P r a c t i c e s   a n d   M a y e r   B r o w n   C o n s u l t a n c i e s   c a n   b e   f o u n d   i n   t h e   L e g a l   N o t i c e s   s e c t i o n   o f   o u r   w e b s i t e .    M a y e r   B r o w n    a n d   t h e   M a y e r   B r o w n   l o g o   a r e   t h e   t r a d e m a r k s   o f   M a y e r   B r o w n .   �   M a y e r   B r o w n .   A l l   r i g h t s   r e s e r v e d . < / q 1 : P o w e r P o i n t D i s c l a i m e r >  
     < q 1 : P o w e r P o i n t L o g o S e t t i n g s _ 4 _ 3 >  
         < q 1 : T o p _ M a s t e r > 5 1 1 . 6 5 3 5 < / q 1 : T o p _ M a s t e r >  
         < q 1 : L e f t _ M a s t e r > 5 8 4 . 2 2 0 5 < / q 1 : L e f t _ M a s t e r >  
         < q 1 : W i d t h _ M a s t e r > 1 0 7 . 4 3 3 1 < / q 1 : W i d t h _ M a s t e r >  
         < q 1 : T o p _ T i t l e M a s t e r > 4 3 . 0 8 6 6 1 < / q 1 : T o p _ T i t l e M a s t e r >  
         < q 1 : L e f t _ T i t l e M a s t e r > 7 1 . 4 3 3 0 7 < / q 1 : L e f t _ T i t l e M a s t e r >  
         < q 1 : W i d t h _ T i t l e M a s t e r > 2 0 3 . 8 1 1 < / q 1 : W i d t h _ T i t l e M a s t e r >  
     < / q 1 : P o w e r P o i n t L o g o S e t t i n g s _ 4 _ 3 >  
     < q 1 : P o w e r P o i n t L o g o S e t t i n g s _ 1 6 _ 9 >  
         < q 1 : T o p _ M a s t e r > 3 7 4 . 4 5 6 7 < / q 1 : T o p _ M a s t e r >  
         < q 1 : L e f t _ M a s t e r > 5 9 8 . 9 6 0 6 < / q 1 : L e f t _ M a s t e r >  
         < q 1 : W i d t h _ M a s t e r > 9 4 . 3 9 3 7 < / q 1 : W i d t h _ M a s t e r >  
         < q 1 : T o p _ T i t l e M a s t e r > 2 8 . 0 6 2 9 9 < / q 1 : T o p _ T i t l e M a s t e r >  
         < q 1 : L e f t _ T i t l e M a s t e r > 7 2 . 5 6 6 9 3 < / q 1 : L e f t _ T i t l e M a s t e r >  
         < q 1 : W i d t h _ T i t l e M a s t e r > 2 0 4 . 6 6 1 4 < / q 1 : W i d t h _ T i t l e M a s t e r >  
     < / q 1 : P o w e r P o i n t L o g o S e t t i n g s _ 1 6 _ 9 >  
     < q 1 : P r i m a r y A d d r e s s >  
         < q 1 : A d d r e s s 1 > 3 5 0   S o u t h   G r a n d   A v e n u e < / q 1 : A d d r e s s 1 >  
         < q 1 : A d d r e s s 2 > 2 5 t h   F l o o r < / q 1 : A d d r e s s 2 >  
         < q 1 : A d d r e s s 3 > L o s   A n g e l e s ,   C A   9 0 0 7 1 - 1 5 0 3 < / q 1 : A d d r e s s 3 >  
         < q 1 : A d d r e s s 4 > U n i t e d   S t a t e s   o f   A m e r i c a < / q 1 : A d d r e s s 4 >  
         < q 1 : M u l t i L i n e > 3 5 0   S o u t h   G r a n d   A v e n u e  
 2 5 t h   F l o o r  
 L o s   A n g e l e s ,   C A   9 0 0 7 1 - 1 5 0 3 < / q 1 : M u l t i L i n e >  
         < q 1 : S i n g l e L i n e > 3 5 0   S o u t h   G r a n d   A v e n u e ,   2 5 t h   F l o o r ,   L o s   A n g e l e s ,   C A   9 0 0 7 1 - 1 5 0 3 < / q 1 : S i n g l e L i n e >  
         < q 1 : T y p e > M a i l i n g A d d r e s s < / q 1 : T y p e >  
     < / q 1 : P r i m a r y A d d r e s s >  
     < q 1 : P r i n t e r / >  
     < q 1 : P r i v a c y I t e m s / >  
     < q 1 : S a l u t a t i o n I t e m s >  
         < q 1 : s t r i n g > D r . < / q 1 : s t r i n g >  
         < q 1 : s t r i n g > M i s s < / q 1 : s t r i n g >  
         < q 1 : s t r i n g > M r . < / q 1 : s t r i n g >  
         < q 1 : s t r i n g > M r s . < / q 1 : s t r i n g >  
         < q 1 : s t r i n g > M s . < / q 1 : s t r i n g >  
         < q 1 : s t r i n g > P r o f . < / q 1 : s t r i n g >  
         < q 1 : s t r i n g > S i r / M a d a m < / q 1 : s t r i n g >  
     < / q 1 : S a l u t a t i o n I t e m s >  
     < q 1 : W a r n i n g I t e m s >  
         < q 1 : s t r i n g > A T T O R N E Y   W O R K   P R O D U C T < / q 1 : s t r i n g >  
         < q 1 : s t r i n g > A T T O R N E Y / C L I E N T   P R I V I L E G E < / q 1 : s t r i n g >  
         < q 1 : s t r i n g > C O N F I D E N T I A L < / q 1 : s t r i n g >  
         < q 1 : s t r i n g > P R I V A T E   & a m p ;   C O N F I D E N T I A L < / q 1 : s t r i n g >  
         < q 1 : s t r i n g > P R I V I L E G E D   A N D   C O N F I D E N T I A L < / q 1 : s t r i n g >  
         < q 1 : s t r i n g > P R I V I L E G E D   A N D   C O N F I D E N T I A L  
 A T T O R N E Y   W O R K   P R O D U C T < / q 1 : s t r i n g >  
         < q 1 : s t r i n g > P R I V I L E G E D   A N D   C O N F I D E N T I A L  
 A T T O R N E Y   W O R K   P R O D U C T   A N D / O R  
 A T T O R N E Y - C L I E N T   C O M M U N I C A T I O N < / q 1 : s t r i n g >  
     < / q 1 : W a r n i n g I t e m s >  
     < q 1 : W e b s i t e > m a y e r b r o w n . c o m < / q 1 : W e b s i t e >  
     < q 1 : W o r d D i s c l a i m e r > N o r t h   A m e r i c a . d o c x < / q 1 : W o r d D i s c l a i m e r >  
 < / q 1 : O f f i c e > 
</file>

<file path=customXml/itemProps1.xml><?xml version="1.0" encoding="utf-8"?>
<ds:datastoreItem xmlns:ds="http://schemas.openxmlformats.org/officeDocument/2006/customXml" ds:itemID="{1B236129-EFB6-4CD5-855A-9912E53681F1}">
  <ds:schemaRefs>
    <ds:schemaRef ds:uri="http://schemas.macroview.com.au/office"/>
    <ds:schemaRef ds:uri="http://schemas.macroview.com.au/dialogsettings"/>
  </ds:schemaRefs>
</ds:datastoreItem>
</file>

<file path=docProps/app.xml><?xml version="1.0" encoding="utf-8"?>
<Properties xmlns="http://schemas.openxmlformats.org/officeDocument/2006/extended-properties" xmlns:vt="http://schemas.openxmlformats.org/officeDocument/2006/docPropsVTypes">
  <Template>Mayer Brown</Template>
  <TotalTime>0</TotalTime>
  <Words>3048</Words>
  <Application>Microsoft Office PowerPoint</Application>
  <PresentationFormat>On-screen Show (4:3)</PresentationFormat>
  <Paragraphs>232</Paragraphs>
  <Slides>28</Slides>
  <Notes>23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28</vt:i4>
      </vt:variant>
    </vt:vector>
  </HeadingPairs>
  <TitlesOfParts>
    <vt:vector size="37" baseType="lpstr">
      <vt:lpstr>SimSun</vt:lpstr>
      <vt:lpstr>Arial</vt:lpstr>
      <vt:lpstr>Calibri</vt:lpstr>
      <vt:lpstr>Georgia</vt:lpstr>
      <vt:lpstr>Segoe UI</vt:lpstr>
      <vt:lpstr>Segoe UI Light</vt:lpstr>
      <vt:lpstr>Times New Roman</vt:lpstr>
      <vt:lpstr>Wingdings</vt:lpstr>
      <vt:lpstr>Mayer Brown</vt:lpstr>
      <vt:lpstr>Presentation  title</vt:lpstr>
      <vt:lpstr>Americans With Disabilities Act </vt:lpstr>
      <vt:lpstr>What is “web accessibility”?</vt:lpstr>
      <vt:lpstr>Common Examples</vt:lpstr>
      <vt:lpstr>Basic ADA Economics</vt:lpstr>
      <vt:lpstr>Title III Remedies</vt:lpstr>
      <vt:lpstr>Who’s suing and where?</vt:lpstr>
      <vt:lpstr>Dramatic Increase in ADA Litigation</vt:lpstr>
      <vt:lpstr>Why the sudden increase?</vt:lpstr>
      <vt:lpstr>Fact Intensive Nature of ADA Claims</vt:lpstr>
      <vt:lpstr>Difficult to Win Dispositive Motions</vt:lpstr>
      <vt:lpstr>ADA Classes Rarely Certified</vt:lpstr>
      <vt:lpstr>“Cottage Industry”</vt:lpstr>
      <vt:lpstr>Who’s suing and where, part 2?</vt:lpstr>
      <vt:lpstr>Who’s suing and where, part 3? </vt:lpstr>
      <vt:lpstr>Florida</vt:lpstr>
      <vt:lpstr>California &amp; New York</vt:lpstr>
      <vt:lpstr>ADA &amp; the Web</vt:lpstr>
      <vt:lpstr>Does the ADA Even Apply to Websites?</vt:lpstr>
      <vt:lpstr>Website as a “place of public accommodation”?</vt:lpstr>
      <vt:lpstr>Insurer as a place of public accommodation?</vt:lpstr>
      <vt:lpstr>Insurer as a place of public accommodation?</vt:lpstr>
      <vt:lpstr>Risk Mitigation</vt:lpstr>
      <vt:lpstr>WCAG 2.1</vt:lpstr>
      <vt:lpstr>Compliance</vt:lpstr>
      <vt:lpstr>Settlement </vt:lpstr>
      <vt:lpstr>PowerPoint Presentation</vt:lpstr>
      <vt:lpstr>Speaker</vt:lpstr>
    </vt:vector>
  </TitlesOfParts>
  <Company>By Design Events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 Best presentation for the Foundation School</dc:title>
  <dc:creator>Lisa Larson</dc:creator>
  <cp:lastModifiedBy>Tobias, Debra L.</cp:lastModifiedBy>
  <cp:revision>84</cp:revision>
  <dcterms:created xsi:type="dcterms:W3CDTF">2016-01-29T00:04:45Z</dcterms:created>
  <dcterms:modified xsi:type="dcterms:W3CDTF">2019-04-03T20:25:39Z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ce">
    <vt:lpwstr>Los Angeles</vt:lpwstr>
  </property>
</Properties>
</file>