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94" r:id="rId1"/>
  </p:sldMasterIdLst>
  <p:notesMasterIdLst>
    <p:notesMasterId r:id="rId45"/>
  </p:notesMasterIdLst>
  <p:handoutMasterIdLst>
    <p:handoutMasterId r:id="rId46"/>
  </p:handoutMasterIdLst>
  <p:sldIdLst>
    <p:sldId id="317" r:id="rId2"/>
    <p:sldId id="322" r:id="rId3"/>
    <p:sldId id="265" r:id="rId4"/>
    <p:sldId id="336" r:id="rId5"/>
    <p:sldId id="267" r:id="rId6"/>
    <p:sldId id="298" r:id="rId7"/>
    <p:sldId id="323" r:id="rId8"/>
    <p:sldId id="347" r:id="rId9"/>
    <p:sldId id="268" r:id="rId10"/>
    <p:sldId id="269" r:id="rId11"/>
    <p:sldId id="325" r:id="rId12"/>
    <p:sldId id="348" r:id="rId13"/>
    <p:sldId id="270" r:id="rId14"/>
    <p:sldId id="271" r:id="rId15"/>
    <p:sldId id="337" r:id="rId16"/>
    <p:sldId id="293" r:id="rId17"/>
    <p:sldId id="338" r:id="rId18"/>
    <p:sldId id="328" r:id="rId19"/>
    <p:sldId id="339" r:id="rId20"/>
    <p:sldId id="314" r:id="rId21"/>
    <p:sldId id="329" r:id="rId22"/>
    <p:sldId id="340" r:id="rId23"/>
    <p:sldId id="274" r:id="rId24"/>
    <p:sldId id="275" r:id="rId25"/>
    <p:sldId id="341" r:id="rId26"/>
    <p:sldId id="332" r:id="rId27"/>
    <p:sldId id="342" r:id="rId28"/>
    <p:sldId id="277" r:id="rId29"/>
    <p:sldId id="278" r:id="rId30"/>
    <p:sldId id="299" r:id="rId31"/>
    <p:sldId id="279" r:id="rId32"/>
    <p:sldId id="280" r:id="rId33"/>
    <p:sldId id="300" r:id="rId34"/>
    <p:sldId id="343" r:id="rId35"/>
    <p:sldId id="281" r:id="rId36"/>
    <p:sldId id="301" r:id="rId37"/>
    <p:sldId id="282" r:id="rId38"/>
    <p:sldId id="344" r:id="rId39"/>
    <p:sldId id="283" r:id="rId40"/>
    <p:sldId id="284" r:id="rId41"/>
    <p:sldId id="345" r:id="rId42"/>
    <p:sldId id="257" r:id="rId43"/>
    <p:sldId id="346" r:id="rId44"/>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664"/>
    <a:srgbClr val="0082C0"/>
    <a:srgbClr val="FDF5B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94719" autoAdjust="0"/>
  </p:normalViewPr>
  <p:slideViewPr>
    <p:cSldViewPr snapToGrid="0" showGuides="1">
      <p:cViewPr>
        <p:scale>
          <a:sx n="200" d="100"/>
          <a:sy n="200" d="100"/>
        </p:scale>
        <p:origin x="-3612" y="-2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65196-AAA5-488E-B305-A79758B69F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0D9C2E-5F84-451F-8361-73072BBA4541}">
      <dgm:prSet phldrT="[Text]"/>
      <dgm:spPr/>
      <dgm:t>
        <a:bodyPr/>
        <a:lstStyle/>
        <a:p>
          <a:r>
            <a:rPr lang="en-US" noProof="0" dirty="0" smtClean="0"/>
            <a:t>8 core Data Protection principles</a:t>
          </a:r>
          <a:endParaRPr lang="en-US" noProof="0" dirty="0"/>
        </a:p>
      </dgm:t>
    </dgm:pt>
    <dgm:pt modelId="{DD5C4BA5-E87B-44A8-871D-73A27CDFCAEE}" type="parTrans" cxnId="{D924DF5A-44B2-42C1-A657-E197C8E5F083}">
      <dgm:prSet/>
      <dgm:spPr/>
      <dgm:t>
        <a:bodyPr/>
        <a:lstStyle/>
        <a:p>
          <a:endParaRPr lang="en-US"/>
        </a:p>
      </dgm:t>
    </dgm:pt>
    <dgm:pt modelId="{E56F525A-89A4-40BB-B56A-0A6C177E2781}" type="sibTrans" cxnId="{D924DF5A-44B2-42C1-A657-E197C8E5F083}">
      <dgm:prSet/>
      <dgm:spPr/>
      <dgm:t>
        <a:bodyPr/>
        <a:lstStyle/>
        <a:p>
          <a:endParaRPr lang="en-US"/>
        </a:p>
      </dgm:t>
    </dgm:pt>
    <dgm:pt modelId="{98302CE2-47D7-4304-A7AB-C9CDCC146639}">
      <dgm:prSet phldrT="[Text]"/>
      <dgm:spPr/>
      <dgm:t>
        <a:bodyPr/>
        <a:lstStyle/>
        <a:p>
          <a:r>
            <a:rPr lang="en-US" noProof="0" smtClean="0"/>
            <a:t>Transparency</a:t>
          </a:r>
          <a:endParaRPr lang="en-US" noProof="0"/>
        </a:p>
      </dgm:t>
    </dgm:pt>
    <dgm:pt modelId="{7480665E-19CF-4EFC-90A9-1918E7A6EB0F}" type="parTrans" cxnId="{04CC4858-E9CA-4798-A459-E2009787A55D}">
      <dgm:prSet/>
      <dgm:spPr/>
      <dgm:t>
        <a:bodyPr/>
        <a:lstStyle/>
        <a:p>
          <a:endParaRPr lang="en-US"/>
        </a:p>
      </dgm:t>
    </dgm:pt>
    <dgm:pt modelId="{3856FB12-FDFA-411A-9935-93FCFFFF0252}" type="sibTrans" cxnId="{04CC4858-E9CA-4798-A459-E2009787A55D}">
      <dgm:prSet/>
      <dgm:spPr/>
      <dgm:t>
        <a:bodyPr/>
        <a:lstStyle/>
        <a:p>
          <a:endParaRPr lang="en-US"/>
        </a:p>
      </dgm:t>
    </dgm:pt>
    <dgm:pt modelId="{92976853-2C2D-40C7-A8F4-62584D6E4270}">
      <dgm:prSet phldrT="[Text]"/>
      <dgm:spPr/>
      <dgm:t>
        <a:bodyPr/>
        <a:lstStyle/>
        <a:p>
          <a:r>
            <a:rPr lang="en-US" noProof="0" smtClean="0"/>
            <a:t>Lawfulness</a:t>
          </a:r>
          <a:endParaRPr lang="en-US" noProof="0"/>
        </a:p>
      </dgm:t>
    </dgm:pt>
    <dgm:pt modelId="{D8F3F3CA-182F-487B-BB3D-44DCD7EFFD93}" type="parTrans" cxnId="{82750588-839E-4553-9AA8-B629CEB1C705}">
      <dgm:prSet/>
      <dgm:spPr/>
      <dgm:t>
        <a:bodyPr/>
        <a:lstStyle/>
        <a:p>
          <a:endParaRPr lang="en-US"/>
        </a:p>
      </dgm:t>
    </dgm:pt>
    <dgm:pt modelId="{1564A117-3AFB-45E2-8C73-39FB7144649D}" type="sibTrans" cxnId="{82750588-839E-4553-9AA8-B629CEB1C705}">
      <dgm:prSet/>
      <dgm:spPr/>
      <dgm:t>
        <a:bodyPr/>
        <a:lstStyle/>
        <a:p>
          <a:endParaRPr lang="en-US"/>
        </a:p>
      </dgm:t>
    </dgm:pt>
    <dgm:pt modelId="{4C8C232B-2BE7-45E4-AC42-F7A1FFCB1446}">
      <dgm:prSet phldrT="[Text]"/>
      <dgm:spPr/>
      <dgm:t>
        <a:bodyPr/>
        <a:lstStyle/>
        <a:p>
          <a:r>
            <a:rPr lang="en-US" noProof="0" smtClean="0"/>
            <a:t>Security</a:t>
          </a:r>
          <a:endParaRPr lang="en-US" noProof="0"/>
        </a:p>
      </dgm:t>
    </dgm:pt>
    <dgm:pt modelId="{0053F6F9-D5AA-426D-BF83-338675F15C2B}" type="parTrans" cxnId="{4E3758A1-6378-4E84-9417-77ED5A17403B}">
      <dgm:prSet/>
      <dgm:spPr/>
      <dgm:t>
        <a:bodyPr/>
        <a:lstStyle/>
        <a:p>
          <a:endParaRPr lang="en-US"/>
        </a:p>
      </dgm:t>
    </dgm:pt>
    <dgm:pt modelId="{2D1810CF-8E34-402C-99F6-DE09A980B4ED}" type="sibTrans" cxnId="{4E3758A1-6378-4E84-9417-77ED5A17403B}">
      <dgm:prSet/>
      <dgm:spPr/>
      <dgm:t>
        <a:bodyPr/>
        <a:lstStyle/>
        <a:p>
          <a:endParaRPr lang="en-US"/>
        </a:p>
      </dgm:t>
    </dgm:pt>
    <dgm:pt modelId="{98A108BA-D968-48B4-A4D7-3D6196C87598}">
      <dgm:prSet phldrT="[Text]"/>
      <dgm:spPr/>
      <dgm:t>
        <a:bodyPr/>
        <a:lstStyle/>
        <a:p>
          <a:r>
            <a:rPr lang="en-US" noProof="0" smtClean="0"/>
            <a:t>Quality</a:t>
          </a:r>
          <a:endParaRPr lang="en-US" noProof="0"/>
        </a:p>
      </dgm:t>
    </dgm:pt>
    <dgm:pt modelId="{438902A4-A576-4A6D-AB7D-A85454424039}" type="parTrans" cxnId="{93AB46B4-AF92-4EA3-B2A2-03672E5D0B16}">
      <dgm:prSet/>
      <dgm:spPr/>
      <dgm:t>
        <a:bodyPr/>
        <a:lstStyle/>
        <a:p>
          <a:endParaRPr lang="en-US"/>
        </a:p>
      </dgm:t>
    </dgm:pt>
    <dgm:pt modelId="{C414600F-842E-40A9-8B8E-F2E8825E72E8}" type="sibTrans" cxnId="{93AB46B4-AF92-4EA3-B2A2-03672E5D0B16}">
      <dgm:prSet/>
      <dgm:spPr/>
      <dgm:t>
        <a:bodyPr/>
        <a:lstStyle/>
        <a:p>
          <a:endParaRPr lang="en-US"/>
        </a:p>
      </dgm:t>
    </dgm:pt>
    <dgm:pt modelId="{1FDA58E9-80F2-407A-8370-DCA89EEEE101}">
      <dgm:prSet phldrT="[Text]"/>
      <dgm:spPr/>
      <dgm:t>
        <a:bodyPr/>
        <a:lstStyle/>
        <a:p>
          <a:r>
            <a:rPr lang="en-US" noProof="0" smtClean="0"/>
            <a:t>Limited purposes</a:t>
          </a:r>
          <a:endParaRPr lang="en-US" noProof="0"/>
        </a:p>
      </dgm:t>
    </dgm:pt>
    <dgm:pt modelId="{34AAEB44-20F7-4A58-AAE7-3C862108DAF6}" type="parTrans" cxnId="{A71CEC15-CAF0-44DD-9426-E8251116D9CB}">
      <dgm:prSet/>
      <dgm:spPr/>
      <dgm:t>
        <a:bodyPr/>
        <a:lstStyle/>
        <a:p>
          <a:endParaRPr lang="en-US"/>
        </a:p>
      </dgm:t>
    </dgm:pt>
    <dgm:pt modelId="{DA2062D9-B766-43DD-80BB-8C67B36655A8}" type="sibTrans" cxnId="{A71CEC15-CAF0-44DD-9426-E8251116D9CB}">
      <dgm:prSet/>
      <dgm:spPr/>
      <dgm:t>
        <a:bodyPr/>
        <a:lstStyle/>
        <a:p>
          <a:endParaRPr lang="en-US"/>
        </a:p>
      </dgm:t>
    </dgm:pt>
    <dgm:pt modelId="{3FB9AF68-140B-43B0-9EB8-052C11FC7BF1}">
      <dgm:prSet phldrT="[Text]"/>
      <dgm:spPr/>
      <dgm:t>
        <a:bodyPr/>
        <a:lstStyle/>
        <a:p>
          <a:r>
            <a:rPr lang="en-US" noProof="0" smtClean="0"/>
            <a:t>Data minimisation</a:t>
          </a:r>
          <a:endParaRPr lang="en-US" noProof="0"/>
        </a:p>
      </dgm:t>
    </dgm:pt>
    <dgm:pt modelId="{DAB60080-2B62-401E-952F-E3BF004458AA}" type="parTrans" cxnId="{36996491-8540-4EBF-B0C4-8F2F24D417B5}">
      <dgm:prSet/>
      <dgm:spPr/>
      <dgm:t>
        <a:bodyPr/>
        <a:lstStyle/>
        <a:p>
          <a:endParaRPr lang="en-US"/>
        </a:p>
      </dgm:t>
    </dgm:pt>
    <dgm:pt modelId="{6AEABC32-4CF6-4C0E-8B61-A4723609BF60}" type="sibTrans" cxnId="{36996491-8540-4EBF-B0C4-8F2F24D417B5}">
      <dgm:prSet/>
      <dgm:spPr/>
      <dgm:t>
        <a:bodyPr/>
        <a:lstStyle/>
        <a:p>
          <a:endParaRPr lang="en-US"/>
        </a:p>
      </dgm:t>
    </dgm:pt>
    <dgm:pt modelId="{3C489DCA-44CA-455A-B5D4-0789F4C6D650}">
      <dgm:prSet phldrT="[Text]"/>
      <dgm:spPr/>
      <dgm:t>
        <a:bodyPr/>
        <a:lstStyle/>
        <a:p>
          <a:r>
            <a:rPr lang="en-US" noProof="0" smtClean="0"/>
            <a:t>Integrity</a:t>
          </a:r>
          <a:endParaRPr lang="en-US" noProof="0"/>
        </a:p>
      </dgm:t>
    </dgm:pt>
    <dgm:pt modelId="{2AC8A70C-584E-4FD4-B24D-D3C7A9C0D3D7}" type="parTrans" cxnId="{C89958F9-AD6C-49DE-97F2-140A4EAFDA87}">
      <dgm:prSet/>
      <dgm:spPr/>
      <dgm:t>
        <a:bodyPr/>
        <a:lstStyle/>
        <a:p>
          <a:endParaRPr lang="en-US"/>
        </a:p>
      </dgm:t>
    </dgm:pt>
    <dgm:pt modelId="{C2349FD7-DDE0-4EF3-A0D5-D1249C43D0A1}" type="sibTrans" cxnId="{C89958F9-AD6C-49DE-97F2-140A4EAFDA87}">
      <dgm:prSet/>
      <dgm:spPr/>
      <dgm:t>
        <a:bodyPr/>
        <a:lstStyle/>
        <a:p>
          <a:endParaRPr lang="en-US"/>
        </a:p>
      </dgm:t>
    </dgm:pt>
    <dgm:pt modelId="{EE600E4C-066E-413C-BC55-805B05CF175B}">
      <dgm:prSet phldrT="[Text]"/>
      <dgm:spPr/>
      <dgm:t>
        <a:bodyPr/>
        <a:lstStyle/>
        <a:p>
          <a:r>
            <a:rPr lang="en-US" noProof="0" dirty="0" smtClean="0"/>
            <a:t>Fairness</a:t>
          </a:r>
          <a:endParaRPr lang="en-US" noProof="0" dirty="0"/>
        </a:p>
      </dgm:t>
    </dgm:pt>
    <dgm:pt modelId="{A7B14804-ABDE-4CB7-B1F3-C1C6F582E194}" type="parTrans" cxnId="{A96058A7-D97A-46CF-8F99-C5F273F73B13}">
      <dgm:prSet/>
      <dgm:spPr/>
      <dgm:t>
        <a:bodyPr/>
        <a:lstStyle/>
        <a:p>
          <a:endParaRPr lang="en-US"/>
        </a:p>
      </dgm:t>
    </dgm:pt>
    <dgm:pt modelId="{6076DBE1-4D7D-406B-A430-5335ED7D2BDE}" type="sibTrans" cxnId="{A96058A7-D97A-46CF-8F99-C5F273F73B13}">
      <dgm:prSet/>
      <dgm:spPr/>
      <dgm:t>
        <a:bodyPr/>
        <a:lstStyle/>
        <a:p>
          <a:endParaRPr lang="en-US"/>
        </a:p>
      </dgm:t>
    </dgm:pt>
    <dgm:pt modelId="{B71F3B4C-6B5F-4710-9123-CF9A0A77DD7D}" type="pres">
      <dgm:prSet presAssocID="{A2E65196-AAA5-488E-B305-A79758B69FC4}" presName="linear" presStyleCnt="0">
        <dgm:presLayoutVars>
          <dgm:animLvl val="lvl"/>
          <dgm:resizeHandles val="exact"/>
        </dgm:presLayoutVars>
      </dgm:prSet>
      <dgm:spPr/>
      <dgm:t>
        <a:bodyPr/>
        <a:lstStyle/>
        <a:p>
          <a:endParaRPr lang="en-US"/>
        </a:p>
      </dgm:t>
    </dgm:pt>
    <dgm:pt modelId="{A1C91D41-C2F8-4004-845E-0394479B35C9}" type="pres">
      <dgm:prSet presAssocID="{4B0D9C2E-5F84-451F-8361-73072BBA4541}" presName="parentText" presStyleLbl="node1" presStyleIdx="0" presStyleCnt="1">
        <dgm:presLayoutVars>
          <dgm:chMax val="0"/>
          <dgm:bulletEnabled val="1"/>
        </dgm:presLayoutVars>
      </dgm:prSet>
      <dgm:spPr/>
      <dgm:t>
        <a:bodyPr/>
        <a:lstStyle/>
        <a:p>
          <a:endParaRPr lang="en-US"/>
        </a:p>
      </dgm:t>
    </dgm:pt>
    <dgm:pt modelId="{615ED294-0042-493B-BECD-F7BA36168705}" type="pres">
      <dgm:prSet presAssocID="{4B0D9C2E-5F84-451F-8361-73072BBA4541}" presName="childText" presStyleLbl="revTx" presStyleIdx="0" presStyleCnt="1">
        <dgm:presLayoutVars>
          <dgm:bulletEnabled val="1"/>
        </dgm:presLayoutVars>
      </dgm:prSet>
      <dgm:spPr/>
      <dgm:t>
        <a:bodyPr/>
        <a:lstStyle/>
        <a:p>
          <a:endParaRPr lang="en-US"/>
        </a:p>
      </dgm:t>
    </dgm:pt>
  </dgm:ptLst>
  <dgm:cxnLst>
    <dgm:cxn modelId="{86584384-E86C-4AAC-BAC2-67B81CF21971}" type="presOf" srcId="{98A108BA-D968-48B4-A4D7-3D6196C87598}" destId="{615ED294-0042-493B-BECD-F7BA36168705}" srcOrd="0" destOrd="3" presId="urn:microsoft.com/office/officeart/2005/8/layout/vList2"/>
    <dgm:cxn modelId="{63989CD3-BC55-48E8-8B40-79AAE9E523B4}" type="presOf" srcId="{98302CE2-47D7-4304-A7AB-C9CDCC146639}" destId="{615ED294-0042-493B-BECD-F7BA36168705}" srcOrd="0" destOrd="0" presId="urn:microsoft.com/office/officeart/2005/8/layout/vList2"/>
    <dgm:cxn modelId="{9F9883BB-146C-4C95-9335-2D82BC268AFB}" type="presOf" srcId="{1FDA58E9-80F2-407A-8370-DCA89EEEE101}" destId="{615ED294-0042-493B-BECD-F7BA36168705}" srcOrd="0" destOrd="4" presId="urn:microsoft.com/office/officeart/2005/8/layout/vList2"/>
    <dgm:cxn modelId="{C40E10E1-7870-4E8E-AB00-F4BD94287EB7}" type="presOf" srcId="{3C489DCA-44CA-455A-B5D4-0789F4C6D650}" destId="{615ED294-0042-493B-BECD-F7BA36168705}" srcOrd="0" destOrd="6" presId="urn:microsoft.com/office/officeart/2005/8/layout/vList2"/>
    <dgm:cxn modelId="{63CB9F2F-C97E-413A-BAC0-6D65BAAAE589}" type="presOf" srcId="{EE600E4C-066E-413C-BC55-805B05CF175B}" destId="{615ED294-0042-493B-BECD-F7BA36168705}" srcOrd="0" destOrd="7" presId="urn:microsoft.com/office/officeart/2005/8/layout/vList2"/>
    <dgm:cxn modelId="{93AB46B4-AF92-4EA3-B2A2-03672E5D0B16}" srcId="{4B0D9C2E-5F84-451F-8361-73072BBA4541}" destId="{98A108BA-D968-48B4-A4D7-3D6196C87598}" srcOrd="3" destOrd="0" parTransId="{438902A4-A576-4A6D-AB7D-A85454424039}" sibTransId="{C414600F-842E-40A9-8B8E-F2E8825E72E8}"/>
    <dgm:cxn modelId="{7ACC422A-B88E-495A-BEE2-0988E57CD070}" type="presOf" srcId="{A2E65196-AAA5-488E-B305-A79758B69FC4}" destId="{B71F3B4C-6B5F-4710-9123-CF9A0A77DD7D}" srcOrd="0" destOrd="0" presId="urn:microsoft.com/office/officeart/2005/8/layout/vList2"/>
    <dgm:cxn modelId="{4E3758A1-6378-4E84-9417-77ED5A17403B}" srcId="{4B0D9C2E-5F84-451F-8361-73072BBA4541}" destId="{4C8C232B-2BE7-45E4-AC42-F7A1FFCB1446}" srcOrd="2" destOrd="0" parTransId="{0053F6F9-D5AA-426D-BF83-338675F15C2B}" sibTransId="{2D1810CF-8E34-402C-99F6-DE09A980B4ED}"/>
    <dgm:cxn modelId="{51916ACE-3E7C-4199-AC03-5A6E2F58E4D1}" type="presOf" srcId="{4C8C232B-2BE7-45E4-AC42-F7A1FFCB1446}" destId="{615ED294-0042-493B-BECD-F7BA36168705}" srcOrd="0" destOrd="2" presId="urn:microsoft.com/office/officeart/2005/8/layout/vList2"/>
    <dgm:cxn modelId="{047AFB0A-DA0F-4F8A-B508-F69CB8A47CC9}" type="presOf" srcId="{4B0D9C2E-5F84-451F-8361-73072BBA4541}" destId="{A1C91D41-C2F8-4004-845E-0394479B35C9}" srcOrd="0" destOrd="0" presId="urn:microsoft.com/office/officeart/2005/8/layout/vList2"/>
    <dgm:cxn modelId="{36996491-8540-4EBF-B0C4-8F2F24D417B5}" srcId="{4B0D9C2E-5F84-451F-8361-73072BBA4541}" destId="{3FB9AF68-140B-43B0-9EB8-052C11FC7BF1}" srcOrd="5" destOrd="0" parTransId="{DAB60080-2B62-401E-952F-E3BF004458AA}" sibTransId="{6AEABC32-4CF6-4C0E-8B61-A4723609BF60}"/>
    <dgm:cxn modelId="{A71CEC15-CAF0-44DD-9426-E8251116D9CB}" srcId="{4B0D9C2E-5F84-451F-8361-73072BBA4541}" destId="{1FDA58E9-80F2-407A-8370-DCA89EEEE101}" srcOrd="4" destOrd="0" parTransId="{34AAEB44-20F7-4A58-AAE7-3C862108DAF6}" sibTransId="{DA2062D9-B766-43DD-80BB-8C67B36655A8}"/>
    <dgm:cxn modelId="{A96058A7-D97A-46CF-8F99-C5F273F73B13}" srcId="{4B0D9C2E-5F84-451F-8361-73072BBA4541}" destId="{EE600E4C-066E-413C-BC55-805B05CF175B}" srcOrd="7" destOrd="0" parTransId="{A7B14804-ABDE-4CB7-B1F3-C1C6F582E194}" sibTransId="{6076DBE1-4D7D-406B-A430-5335ED7D2BDE}"/>
    <dgm:cxn modelId="{04CC4858-E9CA-4798-A459-E2009787A55D}" srcId="{4B0D9C2E-5F84-451F-8361-73072BBA4541}" destId="{98302CE2-47D7-4304-A7AB-C9CDCC146639}" srcOrd="0" destOrd="0" parTransId="{7480665E-19CF-4EFC-90A9-1918E7A6EB0F}" sibTransId="{3856FB12-FDFA-411A-9935-93FCFFFF0252}"/>
    <dgm:cxn modelId="{0F2B7C60-067B-4407-B008-41B1CC22F8A3}" type="presOf" srcId="{3FB9AF68-140B-43B0-9EB8-052C11FC7BF1}" destId="{615ED294-0042-493B-BECD-F7BA36168705}" srcOrd="0" destOrd="5" presId="urn:microsoft.com/office/officeart/2005/8/layout/vList2"/>
    <dgm:cxn modelId="{D924DF5A-44B2-42C1-A657-E197C8E5F083}" srcId="{A2E65196-AAA5-488E-B305-A79758B69FC4}" destId="{4B0D9C2E-5F84-451F-8361-73072BBA4541}" srcOrd="0" destOrd="0" parTransId="{DD5C4BA5-E87B-44A8-871D-73A27CDFCAEE}" sibTransId="{E56F525A-89A4-40BB-B56A-0A6C177E2781}"/>
    <dgm:cxn modelId="{C89958F9-AD6C-49DE-97F2-140A4EAFDA87}" srcId="{4B0D9C2E-5F84-451F-8361-73072BBA4541}" destId="{3C489DCA-44CA-455A-B5D4-0789F4C6D650}" srcOrd="6" destOrd="0" parTransId="{2AC8A70C-584E-4FD4-B24D-D3C7A9C0D3D7}" sibTransId="{C2349FD7-DDE0-4EF3-A0D5-D1249C43D0A1}"/>
    <dgm:cxn modelId="{82750588-839E-4553-9AA8-B629CEB1C705}" srcId="{4B0D9C2E-5F84-451F-8361-73072BBA4541}" destId="{92976853-2C2D-40C7-A8F4-62584D6E4270}" srcOrd="1" destOrd="0" parTransId="{D8F3F3CA-182F-487B-BB3D-44DCD7EFFD93}" sibTransId="{1564A117-3AFB-45E2-8C73-39FB7144649D}"/>
    <dgm:cxn modelId="{3E0D5670-17C0-4EAE-99A7-CC813B9D4467}" type="presOf" srcId="{92976853-2C2D-40C7-A8F4-62584D6E4270}" destId="{615ED294-0042-493B-BECD-F7BA36168705}" srcOrd="0" destOrd="1" presId="urn:microsoft.com/office/officeart/2005/8/layout/vList2"/>
    <dgm:cxn modelId="{828E8384-FB93-494B-AE04-B3E79CE9B9F1}" type="presParOf" srcId="{B71F3B4C-6B5F-4710-9123-CF9A0A77DD7D}" destId="{A1C91D41-C2F8-4004-845E-0394479B35C9}" srcOrd="0" destOrd="0" presId="urn:microsoft.com/office/officeart/2005/8/layout/vList2"/>
    <dgm:cxn modelId="{328AD644-ECCF-4489-BC2E-74FB5A641FA0}" type="presParOf" srcId="{B71F3B4C-6B5F-4710-9123-CF9A0A77DD7D}" destId="{615ED294-0042-493B-BECD-F7BA36168705}"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03619-6D49-4D7C-9E58-0878FD09D29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BE"/>
        </a:p>
      </dgm:t>
    </dgm:pt>
    <dgm:pt modelId="{77A5EE62-8FC7-432B-9A8B-280A82A52AF8}">
      <dgm:prSet phldrT="[Text]" custT="1"/>
      <dgm:spPr/>
      <dgm:t>
        <a:bodyPr/>
        <a:lstStyle/>
        <a:p>
          <a:r>
            <a:rPr lang="en-GB" sz="1600" dirty="0" smtClean="0"/>
            <a:t>Determine if the interest is legitimate</a:t>
          </a:r>
          <a:endParaRPr lang="fr-BE" sz="1600" dirty="0"/>
        </a:p>
      </dgm:t>
    </dgm:pt>
    <dgm:pt modelId="{4ECB6054-188D-4A80-BDED-494931DA11B3}" type="parTrans" cxnId="{0A3CB3F5-A3D5-4413-B7E2-4D7E1B493851}">
      <dgm:prSet/>
      <dgm:spPr/>
      <dgm:t>
        <a:bodyPr/>
        <a:lstStyle/>
        <a:p>
          <a:endParaRPr lang="fr-BE"/>
        </a:p>
      </dgm:t>
    </dgm:pt>
    <dgm:pt modelId="{5F30AC08-4ADC-4253-B4D2-3BE21B9E1BE7}" type="sibTrans" cxnId="{0A3CB3F5-A3D5-4413-B7E2-4D7E1B493851}">
      <dgm:prSet/>
      <dgm:spPr/>
      <dgm:t>
        <a:bodyPr/>
        <a:lstStyle/>
        <a:p>
          <a:endParaRPr lang="fr-BE"/>
        </a:p>
      </dgm:t>
    </dgm:pt>
    <dgm:pt modelId="{C209FD22-AF1E-4E58-889E-D254F57ABDEA}">
      <dgm:prSet phldrT="[Text]" custT="1"/>
      <dgm:spPr/>
      <dgm:t>
        <a:bodyPr/>
        <a:lstStyle/>
        <a:p>
          <a:r>
            <a:rPr lang="en-GB" sz="1600" dirty="0" smtClean="0"/>
            <a:t>Demonstrate compliance to ensure transparency</a:t>
          </a:r>
          <a:endParaRPr lang="fr-BE" sz="1600" dirty="0"/>
        </a:p>
      </dgm:t>
    </dgm:pt>
    <dgm:pt modelId="{A225AF58-FA76-4D0F-870A-3B46C58E898B}" type="parTrans" cxnId="{BB293F57-E256-4E66-88C8-677A11FC73C7}">
      <dgm:prSet/>
      <dgm:spPr/>
      <dgm:t>
        <a:bodyPr/>
        <a:lstStyle/>
        <a:p>
          <a:endParaRPr lang="fr-BE"/>
        </a:p>
      </dgm:t>
    </dgm:pt>
    <dgm:pt modelId="{B08B45ED-C71A-45DE-93FA-4B573A735632}" type="sibTrans" cxnId="{BB293F57-E256-4E66-88C8-677A11FC73C7}">
      <dgm:prSet/>
      <dgm:spPr/>
      <dgm:t>
        <a:bodyPr/>
        <a:lstStyle/>
        <a:p>
          <a:endParaRPr lang="fr-BE"/>
        </a:p>
      </dgm:t>
    </dgm:pt>
    <dgm:pt modelId="{D176FF91-9C39-47E8-92B7-6B95FE0F5DDF}">
      <dgm:prSet custT="1"/>
      <dgm:spPr/>
      <dgm:t>
        <a:bodyPr/>
        <a:lstStyle/>
        <a:p>
          <a:r>
            <a:rPr lang="en-GB" sz="1600" dirty="0" smtClean="0"/>
            <a:t>Establish whether the controller’s interest is overridden by the fundamental rights of the data subject </a:t>
          </a:r>
        </a:p>
      </dgm:t>
    </dgm:pt>
    <dgm:pt modelId="{8AA5A025-51FC-46D5-B9FD-1B3989E72F90}" type="parTrans" cxnId="{9112CA1C-7D3A-4220-B125-96B12C9F14D9}">
      <dgm:prSet/>
      <dgm:spPr/>
      <dgm:t>
        <a:bodyPr/>
        <a:lstStyle/>
        <a:p>
          <a:endParaRPr lang="fr-BE"/>
        </a:p>
      </dgm:t>
    </dgm:pt>
    <dgm:pt modelId="{AE0C7095-1CBF-4BA1-BB4D-28444E8B2C56}" type="sibTrans" cxnId="{9112CA1C-7D3A-4220-B125-96B12C9F14D9}">
      <dgm:prSet/>
      <dgm:spPr/>
      <dgm:t>
        <a:bodyPr/>
        <a:lstStyle/>
        <a:p>
          <a:endParaRPr lang="fr-BE"/>
        </a:p>
      </dgm:t>
    </dgm:pt>
    <dgm:pt modelId="{5CE1DF77-140E-4A7F-8BFD-CA8AA889A7EC}">
      <dgm:prSet custT="1"/>
      <dgm:spPr/>
      <dgm:t>
        <a:bodyPr/>
        <a:lstStyle/>
        <a:p>
          <a:r>
            <a:rPr lang="en-GB" sz="1600" dirty="0" smtClean="0"/>
            <a:t>Establish a balance by taking into account additional safeguards </a:t>
          </a:r>
          <a:endParaRPr lang="fr-BE" sz="1600" dirty="0"/>
        </a:p>
      </dgm:t>
    </dgm:pt>
    <dgm:pt modelId="{E8532D4E-212F-4399-B2EF-8DAFD44AB220}" type="parTrans" cxnId="{75158748-0CCD-4FFB-85AF-770C532CCC1C}">
      <dgm:prSet/>
      <dgm:spPr/>
      <dgm:t>
        <a:bodyPr/>
        <a:lstStyle/>
        <a:p>
          <a:endParaRPr lang="fr-BE"/>
        </a:p>
      </dgm:t>
    </dgm:pt>
    <dgm:pt modelId="{E0F71F0A-8C41-4D8E-AE25-5DE3FCA89DB9}" type="sibTrans" cxnId="{75158748-0CCD-4FFB-85AF-770C532CCC1C}">
      <dgm:prSet/>
      <dgm:spPr/>
      <dgm:t>
        <a:bodyPr/>
        <a:lstStyle/>
        <a:p>
          <a:endParaRPr lang="fr-BE"/>
        </a:p>
      </dgm:t>
    </dgm:pt>
    <dgm:pt modelId="{502D7700-F904-4A64-BB2D-661FDB5EC0C3}">
      <dgm:prSet custT="1"/>
      <dgm:spPr/>
      <dgm:t>
        <a:bodyPr/>
        <a:lstStyle/>
        <a:p>
          <a:r>
            <a:rPr lang="en-GB" sz="1600" dirty="0" smtClean="0"/>
            <a:t>Determine whether the processing is necessary to achieve the interest pursued </a:t>
          </a:r>
        </a:p>
      </dgm:t>
    </dgm:pt>
    <dgm:pt modelId="{AEB9D764-75DD-47A1-A3D7-2804EF3A8D9B}" type="parTrans" cxnId="{AC32CB65-F100-4390-AF44-47BC34F0FA7D}">
      <dgm:prSet/>
      <dgm:spPr/>
      <dgm:t>
        <a:bodyPr/>
        <a:lstStyle/>
        <a:p>
          <a:endParaRPr lang="fr-BE"/>
        </a:p>
      </dgm:t>
    </dgm:pt>
    <dgm:pt modelId="{66986760-7D76-4971-AECC-7AAB967D77F9}" type="sibTrans" cxnId="{AC32CB65-F100-4390-AF44-47BC34F0FA7D}">
      <dgm:prSet/>
      <dgm:spPr/>
      <dgm:t>
        <a:bodyPr/>
        <a:lstStyle/>
        <a:p>
          <a:endParaRPr lang="fr-BE"/>
        </a:p>
      </dgm:t>
    </dgm:pt>
    <dgm:pt modelId="{0403258D-C8C8-46D8-9C67-63644A943165}" type="pres">
      <dgm:prSet presAssocID="{E6F03619-6D49-4D7C-9E58-0878FD09D296}" presName="outerComposite" presStyleCnt="0">
        <dgm:presLayoutVars>
          <dgm:chMax val="5"/>
          <dgm:dir/>
          <dgm:resizeHandles val="exact"/>
        </dgm:presLayoutVars>
      </dgm:prSet>
      <dgm:spPr/>
      <dgm:t>
        <a:bodyPr/>
        <a:lstStyle/>
        <a:p>
          <a:endParaRPr lang="fr-BE"/>
        </a:p>
      </dgm:t>
    </dgm:pt>
    <dgm:pt modelId="{2BD83CEC-1661-401A-8553-BEE7F0F98776}" type="pres">
      <dgm:prSet presAssocID="{E6F03619-6D49-4D7C-9E58-0878FD09D296}" presName="dummyMaxCanvas" presStyleCnt="0">
        <dgm:presLayoutVars/>
      </dgm:prSet>
      <dgm:spPr/>
    </dgm:pt>
    <dgm:pt modelId="{28458789-ECF2-499E-B6C1-1C3A04D509B5}" type="pres">
      <dgm:prSet presAssocID="{E6F03619-6D49-4D7C-9E58-0878FD09D296}" presName="FiveNodes_1" presStyleLbl="node1" presStyleIdx="0" presStyleCnt="5" custLinFactNeighborX="-849">
        <dgm:presLayoutVars>
          <dgm:bulletEnabled val="1"/>
        </dgm:presLayoutVars>
      </dgm:prSet>
      <dgm:spPr/>
      <dgm:t>
        <a:bodyPr/>
        <a:lstStyle/>
        <a:p>
          <a:endParaRPr lang="fr-BE"/>
        </a:p>
      </dgm:t>
    </dgm:pt>
    <dgm:pt modelId="{2D0EF63E-9891-459C-B176-B87E8C432CC4}" type="pres">
      <dgm:prSet presAssocID="{E6F03619-6D49-4D7C-9E58-0878FD09D296}" presName="FiveNodes_2" presStyleLbl="node1" presStyleIdx="1" presStyleCnt="5">
        <dgm:presLayoutVars>
          <dgm:bulletEnabled val="1"/>
        </dgm:presLayoutVars>
      </dgm:prSet>
      <dgm:spPr/>
      <dgm:t>
        <a:bodyPr/>
        <a:lstStyle/>
        <a:p>
          <a:endParaRPr lang="fr-BE"/>
        </a:p>
      </dgm:t>
    </dgm:pt>
    <dgm:pt modelId="{B69C41DA-DE69-4BAF-B4BE-9E0C1CF0EF44}" type="pres">
      <dgm:prSet presAssocID="{E6F03619-6D49-4D7C-9E58-0878FD09D296}" presName="FiveNodes_3" presStyleLbl="node1" presStyleIdx="2" presStyleCnt="5" custScaleY="112778">
        <dgm:presLayoutVars>
          <dgm:bulletEnabled val="1"/>
        </dgm:presLayoutVars>
      </dgm:prSet>
      <dgm:spPr/>
      <dgm:t>
        <a:bodyPr/>
        <a:lstStyle/>
        <a:p>
          <a:endParaRPr lang="fr-BE"/>
        </a:p>
      </dgm:t>
    </dgm:pt>
    <dgm:pt modelId="{2DBBB45B-70B2-4F8D-8E0E-F582ED4DD2EA}" type="pres">
      <dgm:prSet presAssocID="{E6F03619-6D49-4D7C-9E58-0878FD09D296}" presName="FiveNodes_4" presStyleLbl="node1" presStyleIdx="3" presStyleCnt="5">
        <dgm:presLayoutVars>
          <dgm:bulletEnabled val="1"/>
        </dgm:presLayoutVars>
      </dgm:prSet>
      <dgm:spPr/>
      <dgm:t>
        <a:bodyPr/>
        <a:lstStyle/>
        <a:p>
          <a:endParaRPr lang="fr-BE"/>
        </a:p>
      </dgm:t>
    </dgm:pt>
    <dgm:pt modelId="{95B37144-53CF-4A47-B739-98547A78DD73}" type="pres">
      <dgm:prSet presAssocID="{E6F03619-6D49-4D7C-9E58-0878FD09D296}" presName="FiveNodes_5" presStyleLbl="node1" presStyleIdx="4" presStyleCnt="5">
        <dgm:presLayoutVars>
          <dgm:bulletEnabled val="1"/>
        </dgm:presLayoutVars>
      </dgm:prSet>
      <dgm:spPr/>
      <dgm:t>
        <a:bodyPr/>
        <a:lstStyle/>
        <a:p>
          <a:endParaRPr lang="fr-BE"/>
        </a:p>
      </dgm:t>
    </dgm:pt>
    <dgm:pt modelId="{986859BE-7D6B-49FD-8463-B4DA3CCC01A4}" type="pres">
      <dgm:prSet presAssocID="{E6F03619-6D49-4D7C-9E58-0878FD09D296}" presName="FiveConn_1-2" presStyleLbl="fgAccFollowNode1" presStyleIdx="0" presStyleCnt="4">
        <dgm:presLayoutVars>
          <dgm:bulletEnabled val="1"/>
        </dgm:presLayoutVars>
      </dgm:prSet>
      <dgm:spPr/>
      <dgm:t>
        <a:bodyPr/>
        <a:lstStyle/>
        <a:p>
          <a:endParaRPr lang="fr-BE"/>
        </a:p>
      </dgm:t>
    </dgm:pt>
    <dgm:pt modelId="{9B5A73FE-CBEC-42F5-BDA1-F9302C9C9FF9}" type="pres">
      <dgm:prSet presAssocID="{E6F03619-6D49-4D7C-9E58-0878FD09D296}" presName="FiveConn_2-3" presStyleLbl="fgAccFollowNode1" presStyleIdx="1" presStyleCnt="4">
        <dgm:presLayoutVars>
          <dgm:bulletEnabled val="1"/>
        </dgm:presLayoutVars>
      </dgm:prSet>
      <dgm:spPr/>
      <dgm:t>
        <a:bodyPr/>
        <a:lstStyle/>
        <a:p>
          <a:endParaRPr lang="fr-BE"/>
        </a:p>
      </dgm:t>
    </dgm:pt>
    <dgm:pt modelId="{C7CEDFE1-751F-40D6-B46D-E8DE5D5C5445}" type="pres">
      <dgm:prSet presAssocID="{E6F03619-6D49-4D7C-9E58-0878FD09D296}" presName="FiveConn_3-4" presStyleLbl="fgAccFollowNode1" presStyleIdx="2" presStyleCnt="4">
        <dgm:presLayoutVars>
          <dgm:bulletEnabled val="1"/>
        </dgm:presLayoutVars>
      </dgm:prSet>
      <dgm:spPr/>
      <dgm:t>
        <a:bodyPr/>
        <a:lstStyle/>
        <a:p>
          <a:endParaRPr lang="fr-BE"/>
        </a:p>
      </dgm:t>
    </dgm:pt>
    <dgm:pt modelId="{C89A0984-9DD2-4416-8CB4-0B2F1E2D62EF}" type="pres">
      <dgm:prSet presAssocID="{E6F03619-6D49-4D7C-9E58-0878FD09D296}" presName="FiveConn_4-5" presStyleLbl="fgAccFollowNode1" presStyleIdx="3" presStyleCnt="4">
        <dgm:presLayoutVars>
          <dgm:bulletEnabled val="1"/>
        </dgm:presLayoutVars>
      </dgm:prSet>
      <dgm:spPr/>
      <dgm:t>
        <a:bodyPr/>
        <a:lstStyle/>
        <a:p>
          <a:endParaRPr lang="fr-BE"/>
        </a:p>
      </dgm:t>
    </dgm:pt>
    <dgm:pt modelId="{ACE448ED-A6A9-4BC8-BB2F-77925041AA16}" type="pres">
      <dgm:prSet presAssocID="{E6F03619-6D49-4D7C-9E58-0878FD09D296}" presName="FiveNodes_1_text" presStyleLbl="node1" presStyleIdx="4" presStyleCnt="5">
        <dgm:presLayoutVars>
          <dgm:bulletEnabled val="1"/>
        </dgm:presLayoutVars>
      </dgm:prSet>
      <dgm:spPr/>
      <dgm:t>
        <a:bodyPr/>
        <a:lstStyle/>
        <a:p>
          <a:endParaRPr lang="fr-BE"/>
        </a:p>
      </dgm:t>
    </dgm:pt>
    <dgm:pt modelId="{F5ACE8F7-C0F3-4B73-8B63-ED6C167CCCCB}" type="pres">
      <dgm:prSet presAssocID="{E6F03619-6D49-4D7C-9E58-0878FD09D296}" presName="FiveNodes_2_text" presStyleLbl="node1" presStyleIdx="4" presStyleCnt="5">
        <dgm:presLayoutVars>
          <dgm:bulletEnabled val="1"/>
        </dgm:presLayoutVars>
      </dgm:prSet>
      <dgm:spPr/>
      <dgm:t>
        <a:bodyPr/>
        <a:lstStyle/>
        <a:p>
          <a:endParaRPr lang="fr-BE"/>
        </a:p>
      </dgm:t>
    </dgm:pt>
    <dgm:pt modelId="{F51D1A1A-6C16-4D70-9375-3E0E55FFA397}" type="pres">
      <dgm:prSet presAssocID="{E6F03619-6D49-4D7C-9E58-0878FD09D296}" presName="FiveNodes_3_text" presStyleLbl="node1" presStyleIdx="4" presStyleCnt="5">
        <dgm:presLayoutVars>
          <dgm:bulletEnabled val="1"/>
        </dgm:presLayoutVars>
      </dgm:prSet>
      <dgm:spPr/>
      <dgm:t>
        <a:bodyPr/>
        <a:lstStyle/>
        <a:p>
          <a:endParaRPr lang="fr-BE"/>
        </a:p>
      </dgm:t>
    </dgm:pt>
    <dgm:pt modelId="{F8C4A467-C9C0-40CF-BE11-8ADCCF720822}" type="pres">
      <dgm:prSet presAssocID="{E6F03619-6D49-4D7C-9E58-0878FD09D296}" presName="FiveNodes_4_text" presStyleLbl="node1" presStyleIdx="4" presStyleCnt="5">
        <dgm:presLayoutVars>
          <dgm:bulletEnabled val="1"/>
        </dgm:presLayoutVars>
      </dgm:prSet>
      <dgm:spPr/>
      <dgm:t>
        <a:bodyPr/>
        <a:lstStyle/>
        <a:p>
          <a:endParaRPr lang="fr-BE"/>
        </a:p>
      </dgm:t>
    </dgm:pt>
    <dgm:pt modelId="{ADA98940-E7F0-4152-8876-7480FE7A24DA}" type="pres">
      <dgm:prSet presAssocID="{E6F03619-6D49-4D7C-9E58-0878FD09D296}" presName="FiveNodes_5_text" presStyleLbl="node1" presStyleIdx="4" presStyleCnt="5">
        <dgm:presLayoutVars>
          <dgm:bulletEnabled val="1"/>
        </dgm:presLayoutVars>
      </dgm:prSet>
      <dgm:spPr/>
      <dgm:t>
        <a:bodyPr/>
        <a:lstStyle/>
        <a:p>
          <a:endParaRPr lang="fr-BE"/>
        </a:p>
      </dgm:t>
    </dgm:pt>
  </dgm:ptLst>
  <dgm:cxnLst>
    <dgm:cxn modelId="{009CBDDE-DA3A-47C9-B10D-09FE903CD369}" type="presOf" srcId="{77A5EE62-8FC7-432B-9A8B-280A82A52AF8}" destId="{ACE448ED-A6A9-4BC8-BB2F-77925041AA16}" srcOrd="1" destOrd="0" presId="urn:microsoft.com/office/officeart/2005/8/layout/vProcess5"/>
    <dgm:cxn modelId="{B8F958B6-67E4-40B5-80D2-CD5238E50AD2}" type="presOf" srcId="{5CE1DF77-140E-4A7F-8BFD-CA8AA889A7EC}" destId="{F8C4A467-C9C0-40CF-BE11-8ADCCF720822}" srcOrd="1" destOrd="0" presId="urn:microsoft.com/office/officeart/2005/8/layout/vProcess5"/>
    <dgm:cxn modelId="{AC32CB65-F100-4390-AF44-47BC34F0FA7D}" srcId="{E6F03619-6D49-4D7C-9E58-0878FD09D296}" destId="{502D7700-F904-4A64-BB2D-661FDB5EC0C3}" srcOrd="1" destOrd="0" parTransId="{AEB9D764-75DD-47A1-A3D7-2804EF3A8D9B}" sibTransId="{66986760-7D76-4971-AECC-7AAB967D77F9}"/>
    <dgm:cxn modelId="{340D383C-BF79-4A08-97EB-B19F2CB7AEFB}" type="presOf" srcId="{502D7700-F904-4A64-BB2D-661FDB5EC0C3}" destId="{2D0EF63E-9891-459C-B176-B87E8C432CC4}" srcOrd="0" destOrd="0" presId="urn:microsoft.com/office/officeart/2005/8/layout/vProcess5"/>
    <dgm:cxn modelId="{0E4AC15A-563F-4845-8EE6-7D635EB67985}" type="presOf" srcId="{C209FD22-AF1E-4E58-889E-D254F57ABDEA}" destId="{ADA98940-E7F0-4152-8876-7480FE7A24DA}" srcOrd="1" destOrd="0" presId="urn:microsoft.com/office/officeart/2005/8/layout/vProcess5"/>
    <dgm:cxn modelId="{706A9640-38BF-4D4F-8402-BC3A5AEFDD2A}" type="presOf" srcId="{E0F71F0A-8C41-4D8E-AE25-5DE3FCA89DB9}" destId="{C89A0984-9DD2-4416-8CB4-0B2F1E2D62EF}" srcOrd="0" destOrd="0" presId="urn:microsoft.com/office/officeart/2005/8/layout/vProcess5"/>
    <dgm:cxn modelId="{9112CA1C-7D3A-4220-B125-96B12C9F14D9}" srcId="{E6F03619-6D49-4D7C-9E58-0878FD09D296}" destId="{D176FF91-9C39-47E8-92B7-6B95FE0F5DDF}" srcOrd="2" destOrd="0" parTransId="{8AA5A025-51FC-46D5-B9FD-1B3989E72F90}" sibTransId="{AE0C7095-1CBF-4BA1-BB4D-28444E8B2C56}"/>
    <dgm:cxn modelId="{A6974FFB-EDDB-46A9-B5E8-A28E90C100DC}" type="presOf" srcId="{C209FD22-AF1E-4E58-889E-D254F57ABDEA}" destId="{95B37144-53CF-4A47-B739-98547A78DD73}" srcOrd="0" destOrd="0" presId="urn:microsoft.com/office/officeart/2005/8/layout/vProcess5"/>
    <dgm:cxn modelId="{0DE5A118-5F62-45D7-AF49-583B0D99340F}" type="presOf" srcId="{502D7700-F904-4A64-BB2D-661FDB5EC0C3}" destId="{F5ACE8F7-C0F3-4B73-8B63-ED6C167CCCCB}" srcOrd="1" destOrd="0" presId="urn:microsoft.com/office/officeart/2005/8/layout/vProcess5"/>
    <dgm:cxn modelId="{BB293F57-E256-4E66-88C8-677A11FC73C7}" srcId="{E6F03619-6D49-4D7C-9E58-0878FD09D296}" destId="{C209FD22-AF1E-4E58-889E-D254F57ABDEA}" srcOrd="4" destOrd="0" parTransId="{A225AF58-FA76-4D0F-870A-3B46C58E898B}" sibTransId="{B08B45ED-C71A-45DE-93FA-4B573A735632}"/>
    <dgm:cxn modelId="{75158748-0CCD-4FFB-85AF-770C532CCC1C}" srcId="{E6F03619-6D49-4D7C-9E58-0878FD09D296}" destId="{5CE1DF77-140E-4A7F-8BFD-CA8AA889A7EC}" srcOrd="3" destOrd="0" parTransId="{E8532D4E-212F-4399-B2EF-8DAFD44AB220}" sibTransId="{E0F71F0A-8C41-4D8E-AE25-5DE3FCA89DB9}"/>
    <dgm:cxn modelId="{E4CD617A-68BE-4D7E-BA1B-00ADDC71541D}" type="presOf" srcId="{D176FF91-9C39-47E8-92B7-6B95FE0F5DDF}" destId="{F51D1A1A-6C16-4D70-9375-3E0E55FFA397}" srcOrd="1" destOrd="0" presId="urn:microsoft.com/office/officeart/2005/8/layout/vProcess5"/>
    <dgm:cxn modelId="{C8C49D0B-EC10-43F0-BD53-8DED3FF8E79C}" type="presOf" srcId="{5CE1DF77-140E-4A7F-8BFD-CA8AA889A7EC}" destId="{2DBBB45B-70B2-4F8D-8E0E-F582ED4DD2EA}" srcOrd="0" destOrd="0" presId="urn:microsoft.com/office/officeart/2005/8/layout/vProcess5"/>
    <dgm:cxn modelId="{F54ABFFA-76DB-434D-A5F7-C61249C781AD}" type="presOf" srcId="{5F30AC08-4ADC-4253-B4D2-3BE21B9E1BE7}" destId="{986859BE-7D6B-49FD-8463-B4DA3CCC01A4}" srcOrd="0" destOrd="0" presId="urn:microsoft.com/office/officeart/2005/8/layout/vProcess5"/>
    <dgm:cxn modelId="{AEA90D69-0098-4F63-A303-D1720E86EB53}" type="presOf" srcId="{D176FF91-9C39-47E8-92B7-6B95FE0F5DDF}" destId="{B69C41DA-DE69-4BAF-B4BE-9E0C1CF0EF44}" srcOrd="0" destOrd="0" presId="urn:microsoft.com/office/officeart/2005/8/layout/vProcess5"/>
    <dgm:cxn modelId="{0A3CB3F5-A3D5-4413-B7E2-4D7E1B493851}" srcId="{E6F03619-6D49-4D7C-9E58-0878FD09D296}" destId="{77A5EE62-8FC7-432B-9A8B-280A82A52AF8}" srcOrd="0" destOrd="0" parTransId="{4ECB6054-188D-4A80-BDED-494931DA11B3}" sibTransId="{5F30AC08-4ADC-4253-B4D2-3BE21B9E1BE7}"/>
    <dgm:cxn modelId="{00DEF16E-7497-4EB1-9118-0E58576D0D3A}" type="presOf" srcId="{77A5EE62-8FC7-432B-9A8B-280A82A52AF8}" destId="{28458789-ECF2-499E-B6C1-1C3A04D509B5}" srcOrd="0" destOrd="0" presId="urn:microsoft.com/office/officeart/2005/8/layout/vProcess5"/>
    <dgm:cxn modelId="{38F00C9B-29EF-4C67-AF17-FBD5470C929A}" type="presOf" srcId="{AE0C7095-1CBF-4BA1-BB4D-28444E8B2C56}" destId="{C7CEDFE1-751F-40D6-B46D-E8DE5D5C5445}" srcOrd="0" destOrd="0" presId="urn:microsoft.com/office/officeart/2005/8/layout/vProcess5"/>
    <dgm:cxn modelId="{0145D6A6-A83A-446E-A68E-5DAF382D2157}" type="presOf" srcId="{E6F03619-6D49-4D7C-9E58-0878FD09D296}" destId="{0403258D-C8C8-46D8-9C67-63644A943165}" srcOrd="0" destOrd="0" presId="urn:microsoft.com/office/officeart/2005/8/layout/vProcess5"/>
    <dgm:cxn modelId="{ABC9159F-BBF7-4089-8DD8-7FD31ADC8BC0}" type="presOf" srcId="{66986760-7D76-4971-AECC-7AAB967D77F9}" destId="{9B5A73FE-CBEC-42F5-BDA1-F9302C9C9FF9}" srcOrd="0" destOrd="0" presId="urn:microsoft.com/office/officeart/2005/8/layout/vProcess5"/>
    <dgm:cxn modelId="{5D9F2B7F-7AC4-4FA2-8B02-742E0B5332C9}" type="presParOf" srcId="{0403258D-C8C8-46D8-9C67-63644A943165}" destId="{2BD83CEC-1661-401A-8553-BEE7F0F98776}" srcOrd="0" destOrd="0" presId="urn:microsoft.com/office/officeart/2005/8/layout/vProcess5"/>
    <dgm:cxn modelId="{DBEDA566-B36B-4CD4-B9FA-445AB3821011}" type="presParOf" srcId="{0403258D-C8C8-46D8-9C67-63644A943165}" destId="{28458789-ECF2-499E-B6C1-1C3A04D509B5}" srcOrd="1" destOrd="0" presId="urn:microsoft.com/office/officeart/2005/8/layout/vProcess5"/>
    <dgm:cxn modelId="{211185BB-3929-45C5-942A-0430895167DC}" type="presParOf" srcId="{0403258D-C8C8-46D8-9C67-63644A943165}" destId="{2D0EF63E-9891-459C-B176-B87E8C432CC4}" srcOrd="2" destOrd="0" presId="urn:microsoft.com/office/officeart/2005/8/layout/vProcess5"/>
    <dgm:cxn modelId="{18623BD6-2478-477F-A16F-5F7AA8105CFA}" type="presParOf" srcId="{0403258D-C8C8-46D8-9C67-63644A943165}" destId="{B69C41DA-DE69-4BAF-B4BE-9E0C1CF0EF44}" srcOrd="3" destOrd="0" presId="urn:microsoft.com/office/officeart/2005/8/layout/vProcess5"/>
    <dgm:cxn modelId="{9FEBC661-9943-4765-8DE5-226E486F517E}" type="presParOf" srcId="{0403258D-C8C8-46D8-9C67-63644A943165}" destId="{2DBBB45B-70B2-4F8D-8E0E-F582ED4DD2EA}" srcOrd="4" destOrd="0" presId="urn:microsoft.com/office/officeart/2005/8/layout/vProcess5"/>
    <dgm:cxn modelId="{D839E643-61C1-4759-A1C7-72B3EE2C461D}" type="presParOf" srcId="{0403258D-C8C8-46D8-9C67-63644A943165}" destId="{95B37144-53CF-4A47-B739-98547A78DD73}" srcOrd="5" destOrd="0" presId="urn:microsoft.com/office/officeart/2005/8/layout/vProcess5"/>
    <dgm:cxn modelId="{47A9B2FF-2D28-402B-B949-383E2ACB2AC6}" type="presParOf" srcId="{0403258D-C8C8-46D8-9C67-63644A943165}" destId="{986859BE-7D6B-49FD-8463-B4DA3CCC01A4}" srcOrd="6" destOrd="0" presId="urn:microsoft.com/office/officeart/2005/8/layout/vProcess5"/>
    <dgm:cxn modelId="{688D1BE2-2728-4642-A98C-CFA549FF2E75}" type="presParOf" srcId="{0403258D-C8C8-46D8-9C67-63644A943165}" destId="{9B5A73FE-CBEC-42F5-BDA1-F9302C9C9FF9}" srcOrd="7" destOrd="0" presId="urn:microsoft.com/office/officeart/2005/8/layout/vProcess5"/>
    <dgm:cxn modelId="{B7F18E1D-9262-4C11-8196-0A75E999059F}" type="presParOf" srcId="{0403258D-C8C8-46D8-9C67-63644A943165}" destId="{C7CEDFE1-751F-40D6-B46D-E8DE5D5C5445}" srcOrd="8" destOrd="0" presId="urn:microsoft.com/office/officeart/2005/8/layout/vProcess5"/>
    <dgm:cxn modelId="{16B42F72-A7AC-405D-A6AE-84F5438D1EE0}" type="presParOf" srcId="{0403258D-C8C8-46D8-9C67-63644A943165}" destId="{C89A0984-9DD2-4416-8CB4-0B2F1E2D62EF}" srcOrd="9" destOrd="0" presId="urn:microsoft.com/office/officeart/2005/8/layout/vProcess5"/>
    <dgm:cxn modelId="{D731BEAD-49B0-4B9F-A18E-64506AE0F57F}" type="presParOf" srcId="{0403258D-C8C8-46D8-9C67-63644A943165}" destId="{ACE448ED-A6A9-4BC8-BB2F-77925041AA16}" srcOrd="10" destOrd="0" presId="urn:microsoft.com/office/officeart/2005/8/layout/vProcess5"/>
    <dgm:cxn modelId="{D06F2C2F-6B4F-4BE8-A1F0-AD2A8616B3EB}" type="presParOf" srcId="{0403258D-C8C8-46D8-9C67-63644A943165}" destId="{F5ACE8F7-C0F3-4B73-8B63-ED6C167CCCCB}" srcOrd="11" destOrd="0" presId="urn:microsoft.com/office/officeart/2005/8/layout/vProcess5"/>
    <dgm:cxn modelId="{08EC196C-26E8-4715-87E2-4FD4006C769A}" type="presParOf" srcId="{0403258D-C8C8-46D8-9C67-63644A943165}" destId="{F51D1A1A-6C16-4D70-9375-3E0E55FFA397}" srcOrd="12" destOrd="0" presId="urn:microsoft.com/office/officeart/2005/8/layout/vProcess5"/>
    <dgm:cxn modelId="{19C098DF-45CE-4CCF-906B-6F5C71C33B23}" type="presParOf" srcId="{0403258D-C8C8-46D8-9C67-63644A943165}" destId="{F8C4A467-C9C0-40CF-BE11-8ADCCF720822}" srcOrd="13" destOrd="0" presId="urn:microsoft.com/office/officeart/2005/8/layout/vProcess5"/>
    <dgm:cxn modelId="{C13CF7B8-5FE6-4712-B7D3-9BF3123C26B9}" type="presParOf" srcId="{0403258D-C8C8-46D8-9C67-63644A943165}" destId="{ADA98940-E7F0-4152-8876-7480FE7A24D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B01EA9-57FA-456F-8AC7-5F2369A383A5}" type="doc">
      <dgm:prSet loTypeId="urn:microsoft.com/office/officeart/2005/8/layout/vList3" loCatId="list" qsTypeId="urn:microsoft.com/office/officeart/2005/8/quickstyle/simple1" qsCatId="simple" csTypeId="urn:microsoft.com/office/officeart/2005/8/colors/accent1_2" csCatId="accent1" phldr="1"/>
      <dgm:spPr/>
    </dgm:pt>
    <dgm:pt modelId="{138EF089-BE77-41A6-A168-1B19D55C3611}">
      <dgm:prSet phldrT="[Text]"/>
      <dgm:spPr/>
      <dgm:t>
        <a:bodyPr/>
        <a:lstStyle/>
        <a:p>
          <a:r>
            <a:rPr lang="en-US" dirty="0" smtClean="0"/>
            <a:t>Right to rectify</a:t>
          </a:r>
          <a:r>
            <a:rPr lang="en-GB" dirty="0" smtClean="0"/>
            <a:t>: data subject have the right to ask for correction when data are inaccurate or incomplete</a:t>
          </a:r>
          <a:endParaRPr lang="fr-BE" dirty="0"/>
        </a:p>
      </dgm:t>
    </dgm:pt>
    <dgm:pt modelId="{F341075A-0461-4D1C-9ED2-2BD16C539183}" type="parTrans" cxnId="{2603868A-6F62-4E4D-BACF-418FD5FB2245}">
      <dgm:prSet/>
      <dgm:spPr/>
      <dgm:t>
        <a:bodyPr/>
        <a:lstStyle/>
        <a:p>
          <a:endParaRPr lang="fr-BE"/>
        </a:p>
      </dgm:t>
    </dgm:pt>
    <dgm:pt modelId="{57097ADD-9E5B-4562-BCCD-66F2578A0B4B}" type="sibTrans" cxnId="{2603868A-6F62-4E4D-BACF-418FD5FB2245}">
      <dgm:prSet/>
      <dgm:spPr/>
      <dgm:t>
        <a:bodyPr/>
        <a:lstStyle/>
        <a:p>
          <a:endParaRPr lang="fr-BE"/>
        </a:p>
      </dgm:t>
    </dgm:pt>
    <dgm:pt modelId="{A97A5846-BF8E-49E1-841D-22689033031F}">
      <dgm:prSet phldrT="[Text]"/>
      <dgm:spPr/>
      <dgm:t>
        <a:bodyPr/>
        <a:lstStyle/>
        <a:p>
          <a:r>
            <a:rPr lang="en-GB" dirty="0" smtClean="0"/>
            <a:t>Right to object : individuals have the right to object to the processing</a:t>
          </a:r>
          <a:r>
            <a:rPr lang="en-US" dirty="0" smtClean="0"/>
            <a:t>, for examples if based on legitimate interest </a:t>
          </a:r>
          <a:endParaRPr lang="fr-BE" dirty="0"/>
        </a:p>
      </dgm:t>
    </dgm:pt>
    <dgm:pt modelId="{55D6D78A-3AF5-4738-A7F5-2FACE34EB8BE}" type="parTrans" cxnId="{B1526434-3674-40DC-BFF3-D5347D017B6F}">
      <dgm:prSet/>
      <dgm:spPr/>
      <dgm:t>
        <a:bodyPr/>
        <a:lstStyle/>
        <a:p>
          <a:endParaRPr lang="fr-BE"/>
        </a:p>
      </dgm:t>
    </dgm:pt>
    <dgm:pt modelId="{1C9BFA90-57E8-49CC-9F2D-BC5F051DF772}" type="sibTrans" cxnId="{B1526434-3674-40DC-BFF3-D5347D017B6F}">
      <dgm:prSet/>
      <dgm:spPr/>
      <dgm:t>
        <a:bodyPr/>
        <a:lstStyle/>
        <a:p>
          <a:endParaRPr lang="fr-BE"/>
        </a:p>
      </dgm:t>
    </dgm:pt>
    <dgm:pt modelId="{6510B52F-AF92-4D3C-948C-FC9AF191915B}">
      <dgm:prSet phldrT="[Text]"/>
      <dgm:spPr/>
      <dgm:t>
        <a:bodyPr/>
        <a:lstStyle/>
        <a:p>
          <a:r>
            <a:rPr lang="en-US" dirty="0" smtClean="0"/>
            <a:t>Right to restrict the processing: data subjects have the right to restrict the processing of their personal data in some specific circumstances</a:t>
          </a:r>
          <a:endParaRPr lang="fr-BE" dirty="0"/>
        </a:p>
      </dgm:t>
    </dgm:pt>
    <dgm:pt modelId="{1730728C-65D2-4ED5-9D83-404E13169F46}" type="parTrans" cxnId="{6C186EB3-3E05-4C7D-9055-6D18768E0707}">
      <dgm:prSet/>
      <dgm:spPr/>
      <dgm:t>
        <a:bodyPr/>
        <a:lstStyle/>
        <a:p>
          <a:endParaRPr lang="fr-BE"/>
        </a:p>
      </dgm:t>
    </dgm:pt>
    <dgm:pt modelId="{B1624E41-0C46-45F6-9127-BC5C15ED2316}" type="sibTrans" cxnId="{6C186EB3-3E05-4C7D-9055-6D18768E0707}">
      <dgm:prSet/>
      <dgm:spPr/>
      <dgm:t>
        <a:bodyPr/>
        <a:lstStyle/>
        <a:p>
          <a:endParaRPr lang="fr-BE"/>
        </a:p>
      </dgm:t>
    </dgm:pt>
    <dgm:pt modelId="{45E3B99C-D2C3-45B0-977E-8E8B3E8A38CE}" type="pres">
      <dgm:prSet presAssocID="{4BB01EA9-57FA-456F-8AC7-5F2369A383A5}" presName="linearFlow" presStyleCnt="0">
        <dgm:presLayoutVars>
          <dgm:dir/>
          <dgm:resizeHandles val="exact"/>
        </dgm:presLayoutVars>
      </dgm:prSet>
      <dgm:spPr/>
    </dgm:pt>
    <dgm:pt modelId="{F342974F-2A14-4483-B981-20A34C6AF119}" type="pres">
      <dgm:prSet presAssocID="{138EF089-BE77-41A6-A168-1B19D55C3611}" presName="composite" presStyleCnt="0"/>
      <dgm:spPr/>
    </dgm:pt>
    <dgm:pt modelId="{12D62903-4282-4F5E-AB73-291F83FFD077}" type="pres">
      <dgm:prSet presAssocID="{138EF089-BE77-41A6-A168-1B19D55C3611}" presName="imgShp" presStyleLbl="fgImgPlace1" presStyleIdx="0" presStyleCnt="3"/>
      <dgm:spPr>
        <a:blipFill rotWithShape="0">
          <a:blip xmlns:r="http://schemas.openxmlformats.org/officeDocument/2006/relationships" r:embed="rId1"/>
          <a:stretch>
            <a:fillRect/>
          </a:stretch>
        </a:blipFill>
      </dgm:spPr>
    </dgm:pt>
    <dgm:pt modelId="{A2E0F1FD-BF61-44FC-94C9-7CE3288EC6D7}" type="pres">
      <dgm:prSet presAssocID="{138EF089-BE77-41A6-A168-1B19D55C3611}" presName="txShp" presStyleLbl="node1" presStyleIdx="0" presStyleCnt="3">
        <dgm:presLayoutVars>
          <dgm:bulletEnabled val="1"/>
        </dgm:presLayoutVars>
      </dgm:prSet>
      <dgm:spPr/>
      <dgm:t>
        <a:bodyPr/>
        <a:lstStyle/>
        <a:p>
          <a:endParaRPr lang="fr-BE"/>
        </a:p>
      </dgm:t>
    </dgm:pt>
    <dgm:pt modelId="{3656E575-3855-41A2-9CEE-49DF54D79A9C}" type="pres">
      <dgm:prSet presAssocID="{57097ADD-9E5B-4562-BCCD-66F2578A0B4B}" presName="spacing" presStyleCnt="0"/>
      <dgm:spPr/>
    </dgm:pt>
    <dgm:pt modelId="{3A63A84A-F2D3-4F0A-8CEC-957179C6A701}" type="pres">
      <dgm:prSet presAssocID="{A97A5846-BF8E-49E1-841D-22689033031F}" presName="composite" presStyleCnt="0"/>
      <dgm:spPr/>
    </dgm:pt>
    <dgm:pt modelId="{802EBF57-BA9A-461C-9D7C-38CC040EF525}" type="pres">
      <dgm:prSet presAssocID="{A97A5846-BF8E-49E1-841D-22689033031F}" presName="imgShp" presStyleLbl="fgImgPlace1" presStyleIdx="1" presStyleCnt="3"/>
      <dgm:spPr>
        <a:blipFill rotWithShape="0">
          <a:blip xmlns:r="http://schemas.openxmlformats.org/officeDocument/2006/relationships" r:embed="rId1"/>
          <a:stretch>
            <a:fillRect/>
          </a:stretch>
        </a:blipFill>
      </dgm:spPr>
    </dgm:pt>
    <dgm:pt modelId="{CAA2B86C-05B2-47E3-A00C-5C9C8D4451FC}" type="pres">
      <dgm:prSet presAssocID="{A97A5846-BF8E-49E1-841D-22689033031F}" presName="txShp" presStyleLbl="node1" presStyleIdx="1" presStyleCnt="3">
        <dgm:presLayoutVars>
          <dgm:bulletEnabled val="1"/>
        </dgm:presLayoutVars>
      </dgm:prSet>
      <dgm:spPr/>
      <dgm:t>
        <a:bodyPr/>
        <a:lstStyle/>
        <a:p>
          <a:endParaRPr lang="fr-BE"/>
        </a:p>
      </dgm:t>
    </dgm:pt>
    <dgm:pt modelId="{D4AAEFDA-129D-4269-BAB0-7EC8088C6682}" type="pres">
      <dgm:prSet presAssocID="{1C9BFA90-57E8-49CC-9F2D-BC5F051DF772}" presName="spacing" presStyleCnt="0"/>
      <dgm:spPr/>
    </dgm:pt>
    <dgm:pt modelId="{98DF7BF5-39DE-42CB-8AA1-19D440FEA1AF}" type="pres">
      <dgm:prSet presAssocID="{6510B52F-AF92-4D3C-948C-FC9AF191915B}" presName="composite" presStyleCnt="0"/>
      <dgm:spPr/>
    </dgm:pt>
    <dgm:pt modelId="{29C2A748-E99D-4450-AAEB-843391547D19}" type="pres">
      <dgm:prSet presAssocID="{6510B52F-AF92-4D3C-948C-FC9AF191915B}" presName="imgShp" presStyleLbl="fgImgPlace1" presStyleIdx="2" presStyleCnt="3"/>
      <dgm:spPr>
        <a:blipFill rotWithShape="0">
          <a:blip xmlns:r="http://schemas.openxmlformats.org/officeDocument/2006/relationships" r:embed="rId1"/>
          <a:stretch>
            <a:fillRect/>
          </a:stretch>
        </a:blipFill>
      </dgm:spPr>
    </dgm:pt>
    <dgm:pt modelId="{C0AC40BF-8868-4B58-BD96-D82D59B159CA}" type="pres">
      <dgm:prSet presAssocID="{6510B52F-AF92-4D3C-948C-FC9AF191915B}" presName="txShp" presStyleLbl="node1" presStyleIdx="2" presStyleCnt="3" custLinFactNeighborX="383" custLinFactNeighborY="-3746">
        <dgm:presLayoutVars>
          <dgm:bulletEnabled val="1"/>
        </dgm:presLayoutVars>
      </dgm:prSet>
      <dgm:spPr/>
      <dgm:t>
        <a:bodyPr/>
        <a:lstStyle/>
        <a:p>
          <a:endParaRPr lang="fr-BE"/>
        </a:p>
      </dgm:t>
    </dgm:pt>
  </dgm:ptLst>
  <dgm:cxnLst>
    <dgm:cxn modelId="{6A80DBB7-85B9-44C7-842F-105B3173CFD9}" type="presOf" srcId="{6510B52F-AF92-4D3C-948C-FC9AF191915B}" destId="{C0AC40BF-8868-4B58-BD96-D82D59B159CA}" srcOrd="0" destOrd="0" presId="urn:microsoft.com/office/officeart/2005/8/layout/vList3"/>
    <dgm:cxn modelId="{B1526434-3674-40DC-BFF3-D5347D017B6F}" srcId="{4BB01EA9-57FA-456F-8AC7-5F2369A383A5}" destId="{A97A5846-BF8E-49E1-841D-22689033031F}" srcOrd="1" destOrd="0" parTransId="{55D6D78A-3AF5-4738-A7F5-2FACE34EB8BE}" sibTransId="{1C9BFA90-57E8-49CC-9F2D-BC5F051DF772}"/>
    <dgm:cxn modelId="{2603868A-6F62-4E4D-BACF-418FD5FB2245}" srcId="{4BB01EA9-57FA-456F-8AC7-5F2369A383A5}" destId="{138EF089-BE77-41A6-A168-1B19D55C3611}" srcOrd="0" destOrd="0" parTransId="{F341075A-0461-4D1C-9ED2-2BD16C539183}" sibTransId="{57097ADD-9E5B-4562-BCCD-66F2578A0B4B}"/>
    <dgm:cxn modelId="{6C186EB3-3E05-4C7D-9055-6D18768E0707}" srcId="{4BB01EA9-57FA-456F-8AC7-5F2369A383A5}" destId="{6510B52F-AF92-4D3C-948C-FC9AF191915B}" srcOrd="2" destOrd="0" parTransId="{1730728C-65D2-4ED5-9D83-404E13169F46}" sibTransId="{B1624E41-0C46-45F6-9127-BC5C15ED2316}"/>
    <dgm:cxn modelId="{6BC0F653-C697-43F9-86C2-1CCF1F635571}" type="presOf" srcId="{A97A5846-BF8E-49E1-841D-22689033031F}" destId="{CAA2B86C-05B2-47E3-A00C-5C9C8D4451FC}" srcOrd="0" destOrd="0" presId="urn:microsoft.com/office/officeart/2005/8/layout/vList3"/>
    <dgm:cxn modelId="{96F109BF-2501-4601-8F00-5331AA818A9C}" type="presOf" srcId="{138EF089-BE77-41A6-A168-1B19D55C3611}" destId="{A2E0F1FD-BF61-44FC-94C9-7CE3288EC6D7}" srcOrd="0" destOrd="0" presId="urn:microsoft.com/office/officeart/2005/8/layout/vList3"/>
    <dgm:cxn modelId="{81E7105C-C514-4FCA-9425-40063735C20C}" type="presOf" srcId="{4BB01EA9-57FA-456F-8AC7-5F2369A383A5}" destId="{45E3B99C-D2C3-45B0-977E-8E8B3E8A38CE}" srcOrd="0" destOrd="0" presId="urn:microsoft.com/office/officeart/2005/8/layout/vList3"/>
    <dgm:cxn modelId="{39BC154E-D322-4170-8524-51AE31EFFB5B}" type="presParOf" srcId="{45E3B99C-D2C3-45B0-977E-8E8B3E8A38CE}" destId="{F342974F-2A14-4483-B981-20A34C6AF119}" srcOrd="0" destOrd="0" presId="urn:microsoft.com/office/officeart/2005/8/layout/vList3"/>
    <dgm:cxn modelId="{13C16A19-8C59-470B-B04C-AF19CD5FAD0B}" type="presParOf" srcId="{F342974F-2A14-4483-B981-20A34C6AF119}" destId="{12D62903-4282-4F5E-AB73-291F83FFD077}" srcOrd="0" destOrd="0" presId="urn:microsoft.com/office/officeart/2005/8/layout/vList3"/>
    <dgm:cxn modelId="{9120719E-BC99-427A-BB37-2B3F2F332DD8}" type="presParOf" srcId="{F342974F-2A14-4483-B981-20A34C6AF119}" destId="{A2E0F1FD-BF61-44FC-94C9-7CE3288EC6D7}" srcOrd="1" destOrd="0" presId="urn:microsoft.com/office/officeart/2005/8/layout/vList3"/>
    <dgm:cxn modelId="{079B19CD-92EB-407C-86AD-C7017DC991C8}" type="presParOf" srcId="{45E3B99C-D2C3-45B0-977E-8E8B3E8A38CE}" destId="{3656E575-3855-41A2-9CEE-49DF54D79A9C}" srcOrd="1" destOrd="0" presId="urn:microsoft.com/office/officeart/2005/8/layout/vList3"/>
    <dgm:cxn modelId="{245653BD-CC8D-44D9-9678-54E257EF5761}" type="presParOf" srcId="{45E3B99C-D2C3-45B0-977E-8E8B3E8A38CE}" destId="{3A63A84A-F2D3-4F0A-8CEC-957179C6A701}" srcOrd="2" destOrd="0" presId="urn:microsoft.com/office/officeart/2005/8/layout/vList3"/>
    <dgm:cxn modelId="{236CE8BE-FE14-4C54-B96A-891B5BAD5AFE}" type="presParOf" srcId="{3A63A84A-F2D3-4F0A-8CEC-957179C6A701}" destId="{802EBF57-BA9A-461C-9D7C-38CC040EF525}" srcOrd="0" destOrd="0" presId="urn:microsoft.com/office/officeart/2005/8/layout/vList3"/>
    <dgm:cxn modelId="{CE275CBE-8D22-49B5-85E7-4F9BAD2A72DE}" type="presParOf" srcId="{3A63A84A-F2D3-4F0A-8CEC-957179C6A701}" destId="{CAA2B86C-05B2-47E3-A00C-5C9C8D4451FC}" srcOrd="1" destOrd="0" presId="urn:microsoft.com/office/officeart/2005/8/layout/vList3"/>
    <dgm:cxn modelId="{3222FF8C-F329-46A6-9238-F84CE054B3F1}" type="presParOf" srcId="{45E3B99C-D2C3-45B0-977E-8E8B3E8A38CE}" destId="{D4AAEFDA-129D-4269-BAB0-7EC8088C6682}" srcOrd="3" destOrd="0" presId="urn:microsoft.com/office/officeart/2005/8/layout/vList3"/>
    <dgm:cxn modelId="{16D5AFBF-80D4-431B-999E-E920D72C14DD}" type="presParOf" srcId="{45E3B99C-D2C3-45B0-977E-8E8B3E8A38CE}" destId="{98DF7BF5-39DE-42CB-8AA1-19D440FEA1AF}" srcOrd="4" destOrd="0" presId="urn:microsoft.com/office/officeart/2005/8/layout/vList3"/>
    <dgm:cxn modelId="{97FAA3BD-C6C6-4C99-9468-11788C56F3F0}" type="presParOf" srcId="{98DF7BF5-39DE-42CB-8AA1-19D440FEA1AF}" destId="{29C2A748-E99D-4450-AAEB-843391547D19}" srcOrd="0" destOrd="0" presId="urn:microsoft.com/office/officeart/2005/8/layout/vList3"/>
    <dgm:cxn modelId="{64CB8D97-4BF2-4C3D-87B0-FB5FA8F7DE46}" type="presParOf" srcId="{98DF7BF5-39DE-42CB-8AA1-19D440FEA1AF}" destId="{C0AC40BF-8868-4B58-BD96-D82D59B159C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B01EA9-57FA-456F-8AC7-5F2369A383A5}" type="doc">
      <dgm:prSet loTypeId="urn:microsoft.com/office/officeart/2005/8/layout/vList3" loCatId="list" qsTypeId="urn:microsoft.com/office/officeart/2005/8/quickstyle/simple1" qsCatId="simple" csTypeId="urn:microsoft.com/office/officeart/2005/8/colors/accent1_2" csCatId="accent1" phldr="1"/>
      <dgm:spPr/>
    </dgm:pt>
    <dgm:pt modelId="{138EF089-BE77-41A6-A168-1B19D55C3611}">
      <dgm:prSet phldrT="[Text]"/>
      <dgm:spPr/>
      <dgm:t>
        <a:bodyPr/>
        <a:lstStyle/>
        <a:p>
          <a:r>
            <a:rPr lang="en-US" dirty="0" smtClean="0"/>
            <a:t>Right of access : data subjects can ask for confirmation that their data is being processed and to access the data </a:t>
          </a:r>
          <a:endParaRPr lang="fr-BE" dirty="0"/>
        </a:p>
      </dgm:t>
    </dgm:pt>
    <dgm:pt modelId="{F341075A-0461-4D1C-9ED2-2BD16C539183}" type="parTrans" cxnId="{2603868A-6F62-4E4D-BACF-418FD5FB2245}">
      <dgm:prSet/>
      <dgm:spPr/>
      <dgm:t>
        <a:bodyPr/>
        <a:lstStyle/>
        <a:p>
          <a:endParaRPr lang="fr-BE"/>
        </a:p>
      </dgm:t>
    </dgm:pt>
    <dgm:pt modelId="{57097ADD-9E5B-4562-BCCD-66F2578A0B4B}" type="sibTrans" cxnId="{2603868A-6F62-4E4D-BACF-418FD5FB2245}">
      <dgm:prSet/>
      <dgm:spPr/>
      <dgm:t>
        <a:bodyPr/>
        <a:lstStyle/>
        <a:p>
          <a:endParaRPr lang="fr-BE"/>
        </a:p>
      </dgm:t>
    </dgm:pt>
    <dgm:pt modelId="{A97A5846-BF8E-49E1-841D-22689033031F}">
      <dgm:prSet phldrT="[Text]"/>
      <dgm:spPr/>
      <dgm:t>
        <a:bodyPr/>
        <a:lstStyle/>
        <a:p>
          <a:r>
            <a:rPr lang="en-US" dirty="0" smtClean="0"/>
            <a:t>Right to be forgotten: the data subject has the power to ask the erasure of his personal data by the data systems (in specific circumstances)</a:t>
          </a:r>
          <a:endParaRPr lang="fr-BE" dirty="0"/>
        </a:p>
      </dgm:t>
    </dgm:pt>
    <dgm:pt modelId="{55D6D78A-3AF5-4738-A7F5-2FACE34EB8BE}" type="parTrans" cxnId="{B1526434-3674-40DC-BFF3-D5347D017B6F}">
      <dgm:prSet/>
      <dgm:spPr/>
      <dgm:t>
        <a:bodyPr/>
        <a:lstStyle/>
        <a:p>
          <a:endParaRPr lang="fr-BE"/>
        </a:p>
      </dgm:t>
    </dgm:pt>
    <dgm:pt modelId="{1C9BFA90-57E8-49CC-9F2D-BC5F051DF772}" type="sibTrans" cxnId="{B1526434-3674-40DC-BFF3-D5347D017B6F}">
      <dgm:prSet/>
      <dgm:spPr/>
      <dgm:t>
        <a:bodyPr/>
        <a:lstStyle/>
        <a:p>
          <a:endParaRPr lang="fr-BE"/>
        </a:p>
      </dgm:t>
    </dgm:pt>
    <dgm:pt modelId="{6510B52F-AF92-4D3C-948C-FC9AF191915B}">
      <dgm:prSet phldrT="[Text]"/>
      <dgm:spPr/>
      <dgm:t>
        <a:bodyPr/>
        <a:lstStyle/>
        <a:p>
          <a:r>
            <a:rPr lang="en-US" dirty="0" smtClean="0"/>
            <a:t>Right to data portability: the data subjects may ask for personal data to be transferred directly from one controller/processor to another</a:t>
          </a:r>
          <a:endParaRPr lang="fr-BE" dirty="0"/>
        </a:p>
      </dgm:t>
    </dgm:pt>
    <dgm:pt modelId="{1730728C-65D2-4ED5-9D83-404E13169F46}" type="parTrans" cxnId="{6C186EB3-3E05-4C7D-9055-6D18768E0707}">
      <dgm:prSet/>
      <dgm:spPr/>
      <dgm:t>
        <a:bodyPr/>
        <a:lstStyle/>
        <a:p>
          <a:endParaRPr lang="fr-BE"/>
        </a:p>
      </dgm:t>
    </dgm:pt>
    <dgm:pt modelId="{B1624E41-0C46-45F6-9127-BC5C15ED2316}" type="sibTrans" cxnId="{6C186EB3-3E05-4C7D-9055-6D18768E0707}">
      <dgm:prSet/>
      <dgm:spPr/>
      <dgm:t>
        <a:bodyPr/>
        <a:lstStyle/>
        <a:p>
          <a:endParaRPr lang="fr-BE"/>
        </a:p>
      </dgm:t>
    </dgm:pt>
    <dgm:pt modelId="{45E3B99C-D2C3-45B0-977E-8E8B3E8A38CE}" type="pres">
      <dgm:prSet presAssocID="{4BB01EA9-57FA-456F-8AC7-5F2369A383A5}" presName="linearFlow" presStyleCnt="0">
        <dgm:presLayoutVars>
          <dgm:dir/>
          <dgm:resizeHandles val="exact"/>
        </dgm:presLayoutVars>
      </dgm:prSet>
      <dgm:spPr/>
    </dgm:pt>
    <dgm:pt modelId="{F342974F-2A14-4483-B981-20A34C6AF119}" type="pres">
      <dgm:prSet presAssocID="{138EF089-BE77-41A6-A168-1B19D55C3611}" presName="composite" presStyleCnt="0"/>
      <dgm:spPr/>
    </dgm:pt>
    <dgm:pt modelId="{12D62903-4282-4F5E-AB73-291F83FFD077}" type="pres">
      <dgm:prSet presAssocID="{138EF089-BE77-41A6-A168-1B19D55C3611}" presName="imgShp" presStyleLbl="fgImgPlace1" presStyleIdx="0" presStyleCnt="3"/>
      <dgm:spPr>
        <a:blipFill rotWithShape="0">
          <a:blip xmlns:r="http://schemas.openxmlformats.org/officeDocument/2006/relationships" r:embed="rId1"/>
          <a:stretch>
            <a:fillRect/>
          </a:stretch>
        </a:blipFill>
      </dgm:spPr>
    </dgm:pt>
    <dgm:pt modelId="{A2E0F1FD-BF61-44FC-94C9-7CE3288EC6D7}" type="pres">
      <dgm:prSet presAssocID="{138EF089-BE77-41A6-A168-1B19D55C3611}" presName="txShp" presStyleLbl="node1" presStyleIdx="0" presStyleCnt="3">
        <dgm:presLayoutVars>
          <dgm:bulletEnabled val="1"/>
        </dgm:presLayoutVars>
      </dgm:prSet>
      <dgm:spPr/>
      <dgm:t>
        <a:bodyPr/>
        <a:lstStyle/>
        <a:p>
          <a:endParaRPr lang="fr-BE"/>
        </a:p>
      </dgm:t>
    </dgm:pt>
    <dgm:pt modelId="{3656E575-3855-41A2-9CEE-49DF54D79A9C}" type="pres">
      <dgm:prSet presAssocID="{57097ADD-9E5B-4562-BCCD-66F2578A0B4B}" presName="spacing" presStyleCnt="0"/>
      <dgm:spPr/>
    </dgm:pt>
    <dgm:pt modelId="{3A63A84A-F2D3-4F0A-8CEC-957179C6A701}" type="pres">
      <dgm:prSet presAssocID="{A97A5846-BF8E-49E1-841D-22689033031F}" presName="composite" presStyleCnt="0"/>
      <dgm:spPr/>
    </dgm:pt>
    <dgm:pt modelId="{802EBF57-BA9A-461C-9D7C-38CC040EF525}" type="pres">
      <dgm:prSet presAssocID="{A97A5846-BF8E-49E1-841D-22689033031F}" presName="imgShp" presStyleLbl="fgImgPlace1" presStyleIdx="1" presStyleCnt="3"/>
      <dgm:spPr>
        <a:blipFill rotWithShape="0">
          <a:blip xmlns:r="http://schemas.openxmlformats.org/officeDocument/2006/relationships" r:embed="rId1"/>
          <a:stretch>
            <a:fillRect/>
          </a:stretch>
        </a:blipFill>
      </dgm:spPr>
    </dgm:pt>
    <dgm:pt modelId="{CAA2B86C-05B2-47E3-A00C-5C9C8D4451FC}" type="pres">
      <dgm:prSet presAssocID="{A97A5846-BF8E-49E1-841D-22689033031F}" presName="txShp" presStyleLbl="node1" presStyleIdx="1" presStyleCnt="3">
        <dgm:presLayoutVars>
          <dgm:bulletEnabled val="1"/>
        </dgm:presLayoutVars>
      </dgm:prSet>
      <dgm:spPr/>
      <dgm:t>
        <a:bodyPr/>
        <a:lstStyle/>
        <a:p>
          <a:endParaRPr lang="fr-BE"/>
        </a:p>
      </dgm:t>
    </dgm:pt>
    <dgm:pt modelId="{D4AAEFDA-129D-4269-BAB0-7EC8088C6682}" type="pres">
      <dgm:prSet presAssocID="{1C9BFA90-57E8-49CC-9F2D-BC5F051DF772}" presName="spacing" presStyleCnt="0"/>
      <dgm:spPr/>
    </dgm:pt>
    <dgm:pt modelId="{98DF7BF5-39DE-42CB-8AA1-19D440FEA1AF}" type="pres">
      <dgm:prSet presAssocID="{6510B52F-AF92-4D3C-948C-FC9AF191915B}" presName="composite" presStyleCnt="0"/>
      <dgm:spPr/>
    </dgm:pt>
    <dgm:pt modelId="{29C2A748-E99D-4450-AAEB-843391547D19}" type="pres">
      <dgm:prSet presAssocID="{6510B52F-AF92-4D3C-948C-FC9AF191915B}" presName="imgShp" presStyleLbl="fgImgPlace1" presStyleIdx="2" presStyleCnt="3"/>
      <dgm:spPr>
        <a:blipFill rotWithShape="0">
          <a:blip xmlns:r="http://schemas.openxmlformats.org/officeDocument/2006/relationships" r:embed="rId1"/>
          <a:stretch>
            <a:fillRect/>
          </a:stretch>
        </a:blipFill>
      </dgm:spPr>
    </dgm:pt>
    <dgm:pt modelId="{C0AC40BF-8868-4B58-BD96-D82D59B159CA}" type="pres">
      <dgm:prSet presAssocID="{6510B52F-AF92-4D3C-948C-FC9AF191915B}" presName="txShp" presStyleLbl="node1" presStyleIdx="2" presStyleCnt="3" custLinFactNeighborX="383" custLinFactNeighborY="-3746">
        <dgm:presLayoutVars>
          <dgm:bulletEnabled val="1"/>
        </dgm:presLayoutVars>
      </dgm:prSet>
      <dgm:spPr/>
      <dgm:t>
        <a:bodyPr/>
        <a:lstStyle/>
        <a:p>
          <a:endParaRPr lang="fr-BE"/>
        </a:p>
      </dgm:t>
    </dgm:pt>
  </dgm:ptLst>
  <dgm:cxnLst>
    <dgm:cxn modelId="{B1526434-3674-40DC-BFF3-D5347D017B6F}" srcId="{4BB01EA9-57FA-456F-8AC7-5F2369A383A5}" destId="{A97A5846-BF8E-49E1-841D-22689033031F}" srcOrd="1" destOrd="0" parTransId="{55D6D78A-3AF5-4738-A7F5-2FACE34EB8BE}" sibTransId="{1C9BFA90-57E8-49CC-9F2D-BC5F051DF772}"/>
    <dgm:cxn modelId="{2603868A-6F62-4E4D-BACF-418FD5FB2245}" srcId="{4BB01EA9-57FA-456F-8AC7-5F2369A383A5}" destId="{138EF089-BE77-41A6-A168-1B19D55C3611}" srcOrd="0" destOrd="0" parTransId="{F341075A-0461-4D1C-9ED2-2BD16C539183}" sibTransId="{57097ADD-9E5B-4562-BCCD-66F2578A0B4B}"/>
    <dgm:cxn modelId="{6C186EB3-3E05-4C7D-9055-6D18768E0707}" srcId="{4BB01EA9-57FA-456F-8AC7-5F2369A383A5}" destId="{6510B52F-AF92-4D3C-948C-FC9AF191915B}" srcOrd="2" destOrd="0" parTransId="{1730728C-65D2-4ED5-9D83-404E13169F46}" sibTransId="{B1624E41-0C46-45F6-9127-BC5C15ED2316}"/>
    <dgm:cxn modelId="{2F44E305-1599-48CF-ABC4-345007BF92A8}" type="presOf" srcId="{4BB01EA9-57FA-456F-8AC7-5F2369A383A5}" destId="{45E3B99C-D2C3-45B0-977E-8E8B3E8A38CE}" srcOrd="0" destOrd="0" presId="urn:microsoft.com/office/officeart/2005/8/layout/vList3"/>
    <dgm:cxn modelId="{B8908AD5-5F5D-4E71-89DB-70ACBEF2BBF5}" type="presOf" srcId="{138EF089-BE77-41A6-A168-1B19D55C3611}" destId="{A2E0F1FD-BF61-44FC-94C9-7CE3288EC6D7}" srcOrd="0" destOrd="0" presId="urn:microsoft.com/office/officeart/2005/8/layout/vList3"/>
    <dgm:cxn modelId="{EA274EF5-F104-4872-86B9-89A936869B6A}" type="presOf" srcId="{6510B52F-AF92-4D3C-948C-FC9AF191915B}" destId="{C0AC40BF-8868-4B58-BD96-D82D59B159CA}" srcOrd="0" destOrd="0" presId="urn:microsoft.com/office/officeart/2005/8/layout/vList3"/>
    <dgm:cxn modelId="{2EB79B74-B0A9-44EB-B39A-3095116DD728}" type="presOf" srcId="{A97A5846-BF8E-49E1-841D-22689033031F}" destId="{CAA2B86C-05B2-47E3-A00C-5C9C8D4451FC}" srcOrd="0" destOrd="0" presId="urn:microsoft.com/office/officeart/2005/8/layout/vList3"/>
    <dgm:cxn modelId="{6D090DFC-FCDA-4AF7-8403-2E303C4CD1BC}" type="presParOf" srcId="{45E3B99C-D2C3-45B0-977E-8E8B3E8A38CE}" destId="{F342974F-2A14-4483-B981-20A34C6AF119}" srcOrd="0" destOrd="0" presId="urn:microsoft.com/office/officeart/2005/8/layout/vList3"/>
    <dgm:cxn modelId="{C06B0C41-D840-4D70-91DA-B87422312D44}" type="presParOf" srcId="{F342974F-2A14-4483-B981-20A34C6AF119}" destId="{12D62903-4282-4F5E-AB73-291F83FFD077}" srcOrd="0" destOrd="0" presId="urn:microsoft.com/office/officeart/2005/8/layout/vList3"/>
    <dgm:cxn modelId="{84A958D8-5AA1-4FD9-913D-1C7CDD500F5A}" type="presParOf" srcId="{F342974F-2A14-4483-B981-20A34C6AF119}" destId="{A2E0F1FD-BF61-44FC-94C9-7CE3288EC6D7}" srcOrd="1" destOrd="0" presId="urn:microsoft.com/office/officeart/2005/8/layout/vList3"/>
    <dgm:cxn modelId="{B2741A16-44A7-4459-9169-934EF296EE53}" type="presParOf" srcId="{45E3B99C-D2C3-45B0-977E-8E8B3E8A38CE}" destId="{3656E575-3855-41A2-9CEE-49DF54D79A9C}" srcOrd="1" destOrd="0" presId="urn:microsoft.com/office/officeart/2005/8/layout/vList3"/>
    <dgm:cxn modelId="{E5C59055-CFF5-4542-A10B-09EA96B40E95}" type="presParOf" srcId="{45E3B99C-D2C3-45B0-977E-8E8B3E8A38CE}" destId="{3A63A84A-F2D3-4F0A-8CEC-957179C6A701}" srcOrd="2" destOrd="0" presId="urn:microsoft.com/office/officeart/2005/8/layout/vList3"/>
    <dgm:cxn modelId="{A4D84645-D284-4814-8C54-D1AD7A5ADFA3}" type="presParOf" srcId="{3A63A84A-F2D3-4F0A-8CEC-957179C6A701}" destId="{802EBF57-BA9A-461C-9D7C-38CC040EF525}" srcOrd="0" destOrd="0" presId="urn:microsoft.com/office/officeart/2005/8/layout/vList3"/>
    <dgm:cxn modelId="{0C5E7799-8494-4BCF-B6E5-D43672F03857}" type="presParOf" srcId="{3A63A84A-F2D3-4F0A-8CEC-957179C6A701}" destId="{CAA2B86C-05B2-47E3-A00C-5C9C8D4451FC}" srcOrd="1" destOrd="0" presId="urn:microsoft.com/office/officeart/2005/8/layout/vList3"/>
    <dgm:cxn modelId="{84F439FC-E70F-4D52-BAA7-DE11C0962F8D}" type="presParOf" srcId="{45E3B99C-D2C3-45B0-977E-8E8B3E8A38CE}" destId="{D4AAEFDA-129D-4269-BAB0-7EC8088C6682}" srcOrd="3" destOrd="0" presId="urn:microsoft.com/office/officeart/2005/8/layout/vList3"/>
    <dgm:cxn modelId="{832FB670-AD2B-4A5E-A784-34B194B15A0E}" type="presParOf" srcId="{45E3B99C-D2C3-45B0-977E-8E8B3E8A38CE}" destId="{98DF7BF5-39DE-42CB-8AA1-19D440FEA1AF}" srcOrd="4" destOrd="0" presId="urn:microsoft.com/office/officeart/2005/8/layout/vList3"/>
    <dgm:cxn modelId="{FAF5ADC3-3084-458F-9410-A52CCAA843A9}" type="presParOf" srcId="{98DF7BF5-39DE-42CB-8AA1-19D440FEA1AF}" destId="{29C2A748-E99D-4450-AAEB-843391547D19}" srcOrd="0" destOrd="0" presId="urn:microsoft.com/office/officeart/2005/8/layout/vList3"/>
    <dgm:cxn modelId="{FEBE1FC5-8D90-4D4D-A113-2ED37181CFB2}" type="presParOf" srcId="{98DF7BF5-39DE-42CB-8AA1-19D440FEA1AF}" destId="{C0AC40BF-8868-4B58-BD96-D82D59B159C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62E14D-2BAA-47CF-9196-1E47C6F319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BE"/>
        </a:p>
      </dgm:t>
    </dgm:pt>
    <dgm:pt modelId="{57AD7C51-4644-4760-A32B-B692C45644D8}">
      <dgm:prSet phldrT="[Text]"/>
      <dgm:spPr/>
      <dgm:t>
        <a:bodyPr/>
        <a:lstStyle/>
        <a:p>
          <a:r>
            <a:rPr lang="en-US" dirty="0" smtClean="0"/>
            <a:t>Responsibilities of a </a:t>
          </a:r>
          <a:r>
            <a:rPr lang="en-US" dirty="0" err="1" smtClean="0"/>
            <a:t>DPO</a:t>
          </a:r>
          <a:endParaRPr lang="fr-BE" dirty="0"/>
        </a:p>
      </dgm:t>
    </dgm:pt>
    <dgm:pt modelId="{1C93F16E-076E-40F9-8EF3-19E049B207E1}" type="parTrans" cxnId="{5F2E1BF2-D47B-4778-BBCC-EF14ED713F7E}">
      <dgm:prSet/>
      <dgm:spPr/>
      <dgm:t>
        <a:bodyPr/>
        <a:lstStyle/>
        <a:p>
          <a:endParaRPr lang="fr-BE"/>
        </a:p>
      </dgm:t>
    </dgm:pt>
    <dgm:pt modelId="{CDFFB87A-7B72-4FE0-889B-58682D62ED1E}" type="sibTrans" cxnId="{5F2E1BF2-D47B-4778-BBCC-EF14ED713F7E}">
      <dgm:prSet/>
      <dgm:spPr/>
      <dgm:t>
        <a:bodyPr/>
        <a:lstStyle/>
        <a:p>
          <a:endParaRPr lang="fr-BE"/>
        </a:p>
      </dgm:t>
    </dgm:pt>
    <dgm:pt modelId="{44D6517C-FF16-4400-8D57-7C9D1D5FF016}">
      <dgm:prSet phldrT="[Text]"/>
      <dgm:spPr/>
      <dgm:t>
        <a:bodyPr/>
        <a:lstStyle/>
        <a:p>
          <a:r>
            <a:rPr lang="en-GB" dirty="0" smtClean="0"/>
            <a:t>Monitor compliance with </a:t>
          </a:r>
          <a:r>
            <a:rPr lang="en-GB" dirty="0" err="1" smtClean="0"/>
            <a:t>GDPR</a:t>
          </a:r>
          <a:endParaRPr lang="fr-BE" dirty="0"/>
        </a:p>
      </dgm:t>
    </dgm:pt>
    <dgm:pt modelId="{711B877C-03C2-4651-9733-DADDD3C2F45F}" type="parTrans" cxnId="{EFBCA35F-6712-4771-B187-F02E7EB6F1C6}">
      <dgm:prSet/>
      <dgm:spPr/>
      <dgm:t>
        <a:bodyPr/>
        <a:lstStyle/>
        <a:p>
          <a:endParaRPr lang="fr-BE"/>
        </a:p>
      </dgm:t>
    </dgm:pt>
    <dgm:pt modelId="{A23D03E3-1014-4CBD-A9B2-BB61C67138EC}" type="sibTrans" cxnId="{EFBCA35F-6712-4771-B187-F02E7EB6F1C6}">
      <dgm:prSet/>
      <dgm:spPr/>
      <dgm:t>
        <a:bodyPr/>
        <a:lstStyle/>
        <a:p>
          <a:endParaRPr lang="fr-BE"/>
        </a:p>
      </dgm:t>
    </dgm:pt>
    <dgm:pt modelId="{0D6E8228-9CC2-425A-B2B9-278A53CE515E}">
      <dgm:prSet/>
      <dgm:spPr/>
      <dgm:t>
        <a:bodyPr/>
        <a:lstStyle/>
        <a:p>
          <a:r>
            <a:rPr lang="en-US" dirty="0" smtClean="0"/>
            <a:t>Rights of a DP</a:t>
          </a:r>
          <a:r>
            <a:rPr kumimoji="0" lang="en-US" b="0" i="0" u="none" strike="noStrike" cap="none" spc="0" normalizeH="0" baseline="0" noProof="0" dirty="0" smtClean="0">
              <a:ln>
                <a:noFill/>
              </a:ln>
              <a:solidFill>
                <a:schemeClr val="bg1"/>
              </a:solidFill>
              <a:effectLst/>
              <a:uLnTx/>
              <a:uFillTx/>
              <a:latin typeface="+mn-lt"/>
              <a:ea typeface="+mn-ea"/>
              <a:cs typeface="+mn-cs"/>
            </a:rPr>
            <a:t>O</a:t>
          </a:r>
        </a:p>
      </dgm:t>
    </dgm:pt>
    <dgm:pt modelId="{61E5A8F0-659A-45FA-BB7B-04DF06CCFDE6}" type="parTrans" cxnId="{E2337426-DF73-48B6-AE31-1FC498E7D3D6}">
      <dgm:prSet/>
      <dgm:spPr/>
      <dgm:t>
        <a:bodyPr/>
        <a:lstStyle/>
        <a:p>
          <a:endParaRPr lang="fr-BE"/>
        </a:p>
      </dgm:t>
    </dgm:pt>
    <dgm:pt modelId="{DCDFF653-F080-463F-9298-7C8DB78975CD}" type="sibTrans" cxnId="{E2337426-DF73-48B6-AE31-1FC498E7D3D6}">
      <dgm:prSet/>
      <dgm:spPr/>
      <dgm:t>
        <a:bodyPr/>
        <a:lstStyle/>
        <a:p>
          <a:endParaRPr lang="fr-BE"/>
        </a:p>
      </dgm:t>
    </dgm:pt>
    <dgm:pt modelId="{60CEDE77-0BFB-4DAB-B7F2-38ECDA768E8D}">
      <dgm:prSet/>
      <dgm:spPr/>
      <dgm:t>
        <a:bodyPr/>
        <a:lstStyle/>
        <a:p>
          <a:r>
            <a:rPr lang="en-GB" dirty="0" smtClean="0"/>
            <a:t>Assist with the production of </a:t>
          </a:r>
          <a:r>
            <a:rPr lang="en-GB" dirty="0" err="1" smtClean="0"/>
            <a:t>DPIAs</a:t>
          </a:r>
          <a:endParaRPr lang="en-GB" dirty="0" smtClean="0"/>
        </a:p>
      </dgm:t>
    </dgm:pt>
    <dgm:pt modelId="{4F944133-6B03-440C-A038-D075C2DB5D0D}" type="parTrans" cxnId="{C1ACA7CA-82BF-4454-987D-41B2C8979C82}">
      <dgm:prSet/>
      <dgm:spPr/>
      <dgm:t>
        <a:bodyPr/>
        <a:lstStyle/>
        <a:p>
          <a:endParaRPr lang="fr-BE"/>
        </a:p>
      </dgm:t>
    </dgm:pt>
    <dgm:pt modelId="{16D9121A-CA69-47DD-B7DF-9207D12038B6}" type="sibTrans" cxnId="{C1ACA7CA-82BF-4454-987D-41B2C8979C82}">
      <dgm:prSet/>
      <dgm:spPr/>
      <dgm:t>
        <a:bodyPr/>
        <a:lstStyle/>
        <a:p>
          <a:endParaRPr lang="fr-BE"/>
        </a:p>
      </dgm:t>
    </dgm:pt>
    <dgm:pt modelId="{225A69FB-5027-4443-A43E-F79AC66BD430}">
      <dgm:prSet/>
      <dgm:spPr/>
      <dgm:t>
        <a:bodyPr/>
        <a:lstStyle/>
        <a:p>
          <a:r>
            <a:rPr lang="en-GB" dirty="0" smtClean="0"/>
            <a:t>Attention to high risk processing</a:t>
          </a:r>
        </a:p>
      </dgm:t>
    </dgm:pt>
    <dgm:pt modelId="{F273E1F9-BBFD-4A9A-A102-83F89CE9821D}" type="parTrans" cxnId="{9AF52859-4088-489C-8645-67AF4E431AD9}">
      <dgm:prSet/>
      <dgm:spPr/>
      <dgm:t>
        <a:bodyPr/>
        <a:lstStyle/>
        <a:p>
          <a:endParaRPr lang="fr-BE"/>
        </a:p>
      </dgm:t>
    </dgm:pt>
    <dgm:pt modelId="{123BE5C7-DF2A-4475-9725-C54A9DABEAD0}" type="sibTrans" cxnId="{9AF52859-4088-489C-8645-67AF4E431AD9}">
      <dgm:prSet/>
      <dgm:spPr/>
      <dgm:t>
        <a:bodyPr/>
        <a:lstStyle/>
        <a:p>
          <a:endParaRPr lang="fr-BE"/>
        </a:p>
      </dgm:t>
    </dgm:pt>
    <dgm:pt modelId="{2FECF68A-CAAD-4220-8C0F-90F0816DE23F}">
      <dgm:prSet/>
      <dgm:spPr/>
      <dgm:t>
        <a:bodyPr/>
        <a:lstStyle/>
        <a:p>
          <a:r>
            <a:rPr lang="en-GB" dirty="0" smtClean="0"/>
            <a:t>Available for data subject concerns</a:t>
          </a:r>
        </a:p>
      </dgm:t>
    </dgm:pt>
    <dgm:pt modelId="{8D6F64C7-1C45-481F-BEC5-6D6544F3B95B}" type="parTrans" cxnId="{C667BAAC-343D-470A-9621-CAC973812E68}">
      <dgm:prSet/>
      <dgm:spPr/>
      <dgm:t>
        <a:bodyPr/>
        <a:lstStyle/>
        <a:p>
          <a:endParaRPr lang="fr-BE"/>
        </a:p>
      </dgm:t>
    </dgm:pt>
    <dgm:pt modelId="{2DA46BFD-755A-4A62-9F87-3127616CA55B}" type="sibTrans" cxnId="{C667BAAC-343D-470A-9621-CAC973812E68}">
      <dgm:prSet/>
      <dgm:spPr/>
      <dgm:t>
        <a:bodyPr/>
        <a:lstStyle/>
        <a:p>
          <a:endParaRPr lang="fr-BE"/>
        </a:p>
      </dgm:t>
    </dgm:pt>
    <dgm:pt modelId="{6F30C43D-5074-4C0A-A903-9E2745AD1F1A}">
      <dgm:prSet/>
      <dgm:spPr/>
      <dgm:t>
        <a:bodyPr/>
        <a:lstStyle/>
        <a:p>
          <a:r>
            <a:rPr lang="en-GB" dirty="0" smtClean="0"/>
            <a:t>Cooperate with </a:t>
          </a:r>
          <a:r>
            <a:rPr lang="en-GB" dirty="0" err="1" smtClean="0"/>
            <a:t>DPAs</a:t>
          </a:r>
          <a:endParaRPr lang="en-GB" dirty="0" smtClean="0"/>
        </a:p>
      </dgm:t>
    </dgm:pt>
    <dgm:pt modelId="{57C69687-F31E-470B-8DBD-F6B2F53EE0DF}" type="parTrans" cxnId="{43964C74-0924-4CDD-AA29-AD5D8AABE45C}">
      <dgm:prSet/>
      <dgm:spPr/>
      <dgm:t>
        <a:bodyPr/>
        <a:lstStyle/>
        <a:p>
          <a:endParaRPr lang="fr-BE"/>
        </a:p>
      </dgm:t>
    </dgm:pt>
    <dgm:pt modelId="{9354899B-1BC8-43D8-BDF6-A64BFDA48AB2}" type="sibTrans" cxnId="{43964C74-0924-4CDD-AA29-AD5D8AABE45C}">
      <dgm:prSet/>
      <dgm:spPr/>
      <dgm:t>
        <a:bodyPr/>
        <a:lstStyle/>
        <a:p>
          <a:endParaRPr lang="fr-BE"/>
        </a:p>
      </dgm:t>
    </dgm:pt>
    <dgm:pt modelId="{8DFADF85-ED04-4051-B694-78BEC14CE70D}">
      <dgm:prSet/>
      <dgm:spPr/>
      <dgm:t>
        <a:bodyPr/>
        <a:lstStyle/>
        <a:p>
          <a:r>
            <a:rPr lang="en-US" dirty="0" smtClean="0"/>
            <a:t>Sufficient funding and access</a:t>
          </a:r>
          <a:endParaRPr lang="fr-BE" dirty="0"/>
        </a:p>
      </dgm:t>
    </dgm:pt>
    <dgm:pt modelId="{DF82464D-C69A-47B5-8385-14302F801E7B}" type="parTrans" cxnId="{53C17FDA-7365-4E5E-A8D2-1A510A40C56E}">
      <dgm:prSet/>
      <dgm:spPr/>
      <dgm:t>
        <a:bodyPr/>
        <a:lstStyle/>
        <a:p>
          <a:endParaRPr lang="fr-BE"/>
        </a:p>
      </dgm:t>
    </dgm:pt>
    <dgm:pt modelId="{1D4AD7AD-1513-4833-84E6-D0245F03E99E}" type="sibTrans" cxnId="{53C17FDA-7365-4E5E-A8D2-1A510A40C56E}">
      <dgm:prSet/>
      <dgm:spPr/>
      <dgm:t>
        <a:bodyPr/>
        <a:lstStyle/>
        <a:p>
          <a:endParaRPr lang="fr-BE"/>
        </a:p>
      </dgm:t>
    </dgm:pt>
    <dgm:pt modelId="{706251DE-1A0C-4E46-9739-6418DA711062}">
      <dgm:prSet/>
      <dgm:spPr/>
      <dgm:t>
        <a:bodyPr/>
        <a:lstStyle/>
        <a:p>
          <a:r>
            <a:rPr lang="en-US" dirty="0" smtClean="0"/>
            <a:t>Certain degree of autonomy</a:t>
          </a:r>
          <a:endParaRPr lang="en-GB" dirty="0" smtClean="0"/>
        </a:p>
      </dgm:t>
    </dgm:pt>
    <dgm:pt modelId="{1E1F85E8-EFE4-4492-943F-BC26CDDBD6F3}" type="parTrans" cxnId="{59DEDBB8-27C2-4F3D-9BA2-8CC4C908D086}">
      <dgm:prSet/>
      <dgm:spPr/>
      <dgm:t>
        <a:bodyPr/>
        <a:lstStyle/>
        <a:p>
          <a:endParaRPr lang="fr-BE"/>
        </a:p>
      </dgm:t>
    </dgm:pt>
    <dgm:pt modelId="{E4206B6C-BC94-482F-BEF3-DD93F956A394}" type="sibTrans" cxnId="{59DEDBB8-27C2-4F3D-9BA2-8CC4C908D086}">
      <dgm:prSet/>
      <dgm:spPr/>
      <dgm:t>
        <a:bodyPr/>
        <a:lstStyle/>
        <a:p>
          <a:endParaRPr lang="fr-BE"/>
        </a:p>
      </dgm:t>
    </dgm:pt>
    <dgm:pt modelId="{1C065C99-CDB9-48D0-9D47-40DBAA3BFD62}">
      <dgm:prSet/>
      <dgm:spPr/>
      <dgm:t>
        <a:bodyPr/>
        <a:lstStyle/>
        <a:p>
          <a:r>
            <a:rPr lang="en-US" dirty="0" smtClean="0"/>
            <a:t>Protected from unfair dismissal/termination</a:t>
          </a:r>
        </a:p>
      </dgm:t>
    </dgm:pt>
    <dgm:pt modelId="{E766181B-781E-4220-9B95-01A9DF9EE394}" type="parTrans" cxnId="{3F66ECD0-256E-4DE0-A8D4-6DACB1A3016D}">
      <dgm:prSet/>
      <dgm:spPr/>
      <dgm:t>
        <a:bodyPr/>
        <a:lstStyle/>
        <a:p>
          <a:endParaRPr lang="fr-BE"/>
        </a:p>
      </dgm:t>
    </dgm:pt>
    <dgm:pt modelId="{64A267FF-7643-4499-A795-D158B8F4C278}" type="sibTrans" cxnId="{3F66ECD0-256E-4DE0-A8D4-6DACB1A3016D}">
      <dgm:prSet/>
      <dgm:spPr/>
      <dgm:t>
        <a:bodyPr/>
        <a:lstStyle/>
        <a:p>
          <a:endParaRPr lang="fr-BE"/>
        </a:p>
      </dgm:t>
    </dgm:pt>
    <dgm:pt modelId="{38F21C01-B3D8-40E2-9895-45847D3D29EC}">
      <dgm:prSet/>
      <dgm:spPr/>
      <dgm:t>
        <a:bodyPr/>
        <a:lstStyle/>
        <a:p>
          <a:r>
            <a:rPr lang="en-US" dirty="0" smtClean="0"/>
            <a:t>Business must involve the </a:t>
          </a:r>
          <a:r>
            <a:rPr lang="en-US" dirty="0" err="1" smtClean="0"/>
            <a:t>DPO</a:t>
          </a:r>
          <a:r>
            <a:rPr lang="en-US" dirty="0" smtClean="0"/>
            <a:t> from the outset in all related issues</a:t>
          </a:r>
        </a:p>
      </dgm:t>
    </dgm:pt>
    <dgm:pt modelId="{64EF9E4F-8D36-4746-A606-CB0E32A7F01C}" type="parTrans" cxnId="{39E87681-5BC0-40F9-9F73-3AF8D7114197}">
      <dgm:prSet/>
      <dgm:spPr/>
      <dgm:t>
        <a:bodyPr/>
        <a:lstStyle/>
        <a:p>
          <a:endParaRPr lang="fr-BE"/>
        </a:p>
      </dgm:t>
    </dgm:pt>
    <dgm:pt modelId="{6DC0B334-5A25-479D-95AF-C3D969C62627}" type="sibTrans" cxnId="{39E87681-5BC0-40F9-9F73-3AF8D7114197}">
      <dgm:prSet/>
      <dgm:spPr/>
      <dgm:t>
        <a:bodyPr/>
        <a:lstStyle/>
        <a:p>
          <a:endParaRPr lang="fr-BE"/>
        </a:p>
      </dgm:t>
    </dgm:pt>
    <dgm:pt modelId="{61D636A2-A473-4866-A5B0-39AF1D178983}" type="pres">
      <dgm:prSet presAssocID="{AA62E14D-2BAA-47CF-9196-1E47C6F31992}" presName="Name0" presStyleCnt="0">
        <dgm:presLayoutVars>
          <dgm:dir/>
          <dgm:animLvl val="lvl"/>
          <dgm:resizeHandles val="exact"/>
        </dgm:presLayoutVars>
      </dgm:prSet>
      <dgm:spPr/>
      <dgm:t>
        <a:bodyPr/>
        <a:lstStyle/>
        <a:p>
          <a:endParaRPr lang="fr-BE"/>
        </a:p>
      </dgm:t>
    </dgm:pt>
    <dgm:pt modelId="{A1A569AA-AAA9-4839-BAD7-AC0184F52459}" type="pres">
      <dgm:prSet presAssocID="{57AD7C51-4644-4760-A32B-B692C45644D8}" presName="composite" presStyleCnt="0"/>
      <dgm:spPr/>
    </dgm:pt>
    <dgm:pt modelId="{F183F53E-A919-4BAB-B99B-2530B05110D0}" type="pres">
      <dgm:prSet presAssocID="{57AD7C51-4644-4760-A32B-B692C45644D8}" presName="parTx" presStyleLbl="alignNode1" presStyleIdx="0" presStyleCnt="2" custLinFactNeighborY="-3944">
        <dgm:presLayoutVars>
          <dgm:chMax val="0"/>
          <dgm:chPref val="0"/>
          <dgm:bulletEnabled val="1"/>
        </dgm:presLayoutVars>
      </dgm:prSet>
      <dgm:spPr/>
      <dgm:t>
        <a:bodyPr/>
        <a:lstStyle/>
        <a:p>
          <a:endParaRPr lang="fr-BE"/>
        </a:p>
      </dgm:t>
    </dgm:pt>
    <dgm:pt modelId="{CBED1804-9D79-4389-AE93-A8DDC0ED7C9C}" type="pres">
      <dgm:prSet presAssocID="{57AD7C51-4644-4760-A32B-B692C45644D8}" presName="desTx" presStyleLbl="alignAccFollowNode1" presStyleIdx="0" presStyleCnt="2">
        <dgm:presLayoutVars>
          <dgm:bulletEnabled val="1"/>
        </dgm:presLayoutVars>
      </dgm:prSet>
      <dgm:spPr/>
      <dgm:t>
        <a:bodyPr/>
        <a:lstStyle/>
        <a:p>
          <a:endParaRPr lang="fr-BE"/>
        </a:p>
      </dgm:t>
    </dgm:pt>
    <dgm:pt modelId="{1F9787F5-EC82-4835-82EB-6C931D5677F2}" type="pres">
      <dgm:prSet presAssocID="{CDFFB87A-7B72-4FE0-889B-58682D62ED1E}" presName="space" presStyleCnt="0"/>
      <dgm:spPr/>
    </dgm:pt>
    <dgm:pt modelId="{0AB31484-1A63-4E5F-AB86-414D8FC69AE9}" type="pres">
      <dgm:prSet presAssocID="{0D6E8228-9CC2-425A-B2B9-278A53CE515E}" presName="composite" presStyleCnt="0"/>
      <dgm:spPr/>
    </dgm:pt>
    <dgm:pt modelId="{0728483C-C60D-4388-AAB6-ADFB53488EC6}" type="pres">
      <dgm:prSet presAssocID="{0D6E8228-9CC2-425A-B2B9-278A53CE515E}" presName="parTx" presStyleLbl="alignNode1" presStyleIdx="1" presStyleCnt="2" custScaleX="100095" custLinFactNeighborX="207" custLinFactNeighborY="-1172">
        <dgm:presLayoutVars>
          <dgm:chMax val="0"/>
          <dgm:chPref val="0"/>
          <dgm:bulletEnabled val="1"/>
        </dgm:presLayoutVars>
      </dgm:prSet>
      <dgm:spPr/>
      <dgm:t>
        <a:bodyPr/>
        <a:lstStyle/>
        <a:p>
          <a:endParaRPr lang="fr-BE"/>
        </a:p>
      </dgm:t>
    </dgm:pt>
    <dgm:pt modelId="{1B57F398-460F-44A9-B216-F29F12D480DF}" type="pres">
      <dgm:prSet presAssocID="{0D6E8228-9CC2-425A-B2B9-278A53CE515E}" presName="desTx" presStyleLbl="alignAccFollowNode1" presStyleIdx="1" presStyleCnt="2" custLinFactNeighborX="1963" custLinFactNeighborY="-157">
        <dgm:presLayoutVars>
          <dgm:bulletEnabled val="1"/>
        </dgm:presLayoutVars>
      </dgm:prSet>
      <dgm:spPr/>
      <dgm:t>
        <a:bodyPr/>
        <a:lstStyle/>
        <a:p>
          <a:endParaRPr lang="fr-BE"/>
        </a:p>
      </dgm:t>
    </dgm:pt>
  </dgm:ptLst>
  <dgm:cxnLst>
    <dgm:cxn modelId="{3F66ECD0-256E-4DE0-A8D4-6DACB1A3016D}" srcId="{0D6E8228-9CC2-425A-B2B9-278A53CE515E}" destId="{1C065C99-CDB9-48D0-9D47-40DBAA3BFD62}" srcOrd="2" destOrd="0" parTransId="{E766181B-781E-4220-9B95-01A9DF9EE394}" sibTransId="{64A267FF-7643-4499-A795-D158B8F4C278}"/>
    <dgm:cxn modelId="{39E87681-5BC0-40F9-9F73-3AF8D7114197}" srcId="{0D6E8228-9CC2-425A-B2B9-278A53CE515E}" destId="{38F21C01-B3D8-40E2-9895-45847D3D29EC}" srcOrd="3" destOrd="0" parTransId="{64EF9E4F-8D36-4746-A606-CB0E32A7F01C}" sibTransId="{6DC0B334-5A25-479D-95AF-C3D969C62627}"/>
    <dgm:cxn modelId="{C667BAAC-343D-470A-9621-CAC973812E68}" srcId="{57AD7C51-4644-4760-A32B-B692C45644D8}" destId="{2FECF68A-CAAD-4220-8C0F-90F0816DE23F}" srcOrd="3" destOrd="0" parTransId="{8D6F64C7-1C45-481F-BEC5-6D6544F3B95B}" sibTransId="{2DA46BFD-755A-4A62-9F87-3127616CA55B}"/>
    <dgm:cxn modelId="{F1B36AE6-6076-49E3-876E-2CB5AEF646BC}" type="presOf" srcId="{8DFADF85-ED04-4051-B694-78BEC14CE70D}" destId="{1B57F398-460F-44A9-B216-F29F12D480DF}" srcOrd="0" destOrd="0" presId="urn:microsoft.com/office/officeart/2005/8/layout/hList1"/>
    <dgm:cxn modelId="{59DEDBB8-27C2-4F3D-9BA2-8CC4C908D086}" srcId="{0D6E8228-9CC2-425A-B2B9-278A53CE515E}" destId="{706251DE-1A0C-4E46-9739-6418DA711062}" srcOrd="1" destOrd="0" parTransId="{1E1F85E8-EFE4-4492-943F-BC26CDDBD6F3}" sibTransId="{E4206B6C-BC94-482F-BEF3-DD93F956A394}"/>
    <dgm:cxn modelId="{42AE285B-43C2-4327-BE05-62F322FB9EE4}" type="presOf" srcId="{38F21C01-B3D8-40E2-9895-45847D3D29EC}" destId="{1B57F398-460F-44A9-B216-F29F12D480DF}" srcOrd="0" destOrd="3" presId="urn:microsoft.com/office/officeart/2005/8/layout/hList1"/>
    <dgm:cxn modelId="{307A1F36-458C-4617-9B8E-79923D7AAA9C}" type="presOf" srcId="{60CEDE77-0BFB-4DAB-B7F2-38ECDA768E8D}" destId="{CBED1804-9D79-4389-AE93-A8DDC0ED7C9C}" srcOrd="0" destOrd="1" presId="urn:microsoft.com/office/officeart/2005/8/layout/hList1"/>
    <dgm:cxn modelId="{462BC61F-107E-4757-9626-8E8205EED05D}" type="presOf" srcId="{44D6517C-FF16-4400-8D57-7C9D1D5FF016}" destId="{CBED1804-9D79-4389-AE93-A8DDC0ED7C9C}" srcOrd="0" destOrd="0" presId="urn:microsoft.com/office/officeart/2005/8/layout/hList1"/>
    <dgm:cxn modelId="{7ECE8A7B-AD72-4070-91B2-035CF53879C6}" type="presOf" srcId="{0D6E8228-9CC2-425A-B2B9-278A53CE515E}" destId="{0728483C-C60D-4388-AAB6-ADFB53488EC6}" srcOrd="0" destOrd="0" presId="urn:microsoft.com/office/officeart/2005/8/layout/hList1"/>
    <dgm:cxn modelId="{236428F6-48E8-4C53-8A38-D388222C74EE}" type="presOf" srcId="{1C065C99-CDB9-48D0-9D47-40DBAA3BFD62}" destId="{1B57F398-460F-44A9-B216-F29F12D480DF}" srcOrd="0" destOrd="2" presId="urn:microsoft.com/office/officeart/2005/8/layout/hList1"/>
    <dgm:cxn modelId="{43964C74-0924-4CDD-AA29-AD5D8AABE45C}" srcId="{57AD7C51-4644-4760-A32B-B692C45644D8}" destId="{6F30C43D-5074-4C0A-A903-9E2745AD1F1A}" srcOrd="4" destOrd="0" parTransId="{57C69687-F31E-470B-8DBD-F6B2F53EE0DF}" sibTransId="{9354899B-1BC8-43D8-BDF6-A64BFDA48AB2}"/>
    <dgm:cxn modelId="{53C17FDA-7365-4E5E-A8D2-1A510A40C56E}" srcId="{0D6E8228-9CC2-425A-B2B9-278A53CE515E}" destId="{8DFADF85-ED04-4051-B694-78BEC14CE70D}" srcOrd="0" destOrd="0" parTransId="{DF82464D-C69A-47B5-8385-14302F801E7B}" sibTransId="{1D4AD7AD-1513-4833-84E6-D0245F03E99E}"/>
    <dgm:cxn modelId="{2B08CDFE-EA5E-46CA-A700-8FA93C313DB5}" type="presOf" srcId="{6F30C43D-5074-4C0A-A903-9E2745AD1F1A}" destId="{CBED1804-9D79-4389-AE93-A8DDC0ED7C9C}" srcOrd="0" destOrd="4" presId="urn:microsoft.com/office/officeart/2005/8/layout/hList1"/>
    <dgm:cxn modelId="{C1ACA7CA-82BF-4454-987D-41B2C8979C82}" srcId="{57AD7C51-4644-4760-A32B-B692C45644D8}" destId="{60CEDE77-0BFB-4DAB-B7F2-38ECDA768E8D}" srcOrd="1" destOrd="0" parTransId="{4F944133-6B03-440C-A038-D075C2DB5D0D}" sibTransId="{16D9121A-CA69-47DD-B7DF-9207D12038B6}"/>
    <dgm:cxn modelId="{34BC986C-0A35-4AEF-A6AC-CFE3D9F5A79F}" type="presOf" srcId="{706251DE-1A0C-4E46-9739-6418DA711062}" destId="{1B57F398-460F-44A9-B216-F29F12D480DF}" srcOrd="0" destOrd="1" presId="urn:microsoft.com/office/officeart/2005/8/layout/hList1"/>
    <dgm:cxn modelId="{F5F226B7-D39D-4965-9617-7BFE3413BEEE}" type="presOf" srcId="{2FECF68A-CAAD-4220-8C0F-90F0816DE23F}" destId="{CBED1804-9D79-4389-AE93-A8DDC0ED7C9C}" srcOrd="0" destOrd="3" presId="urn:microsoft.com/office/officeart/2005/8/layout/hList1"/>
    <dgm:cxn modelId="{9AF52859-4088-489C-8645-67AF4E431AD9}" srcId="{57AD7C51-4644-4760-A32B-B692C45644D8}" destId="{225A69FB-5027-4443-A43E-F79AC66BD430}" srcOrd="2" destOrd="0" parTransId="{F273E1F9-BBFD-4A9A-A102-83F89CE9821D}" sibTransId="{123BE5C7-DF2A-4475-9725-C54A9DABEAD0}"/>
    <dgm:cxn modelId="{7F53680D-8229-4511-979E-722405667566}" type="presOf" srcId="{AA62E14D-2BAA-47CF-9196-1E47C6F31992}" destId="{61D636A2-A473-4866-A5B0-39AF1D178983}" srcOrd="0" destOrd="0" presId="urn:microsoft.com/office/officeart/2005/8/layout/hList1"/>
    <dgm:cxn modelId="{5F2E1BF2-D47B-4778-BBCC-EF14ED713F7E}" srcId="{AA62E14D-2BAA-47CF-9196-1E47C6F31992}" destId="{57AD7C51-4644-4760-A32B-B692C45644D8}" srcOrd="0" destOrd="0" parTransId="{1C93F16E-076E-40F9-8EF3-19E049B207E1}" sibTransId="{CDFFB87A-7B72-4FE0-889B-58682D62ED1E}"/>
    <dgm:cxn modelId="{677AE9D5-EFEB-4651-A9DA-BD8692BF9ECB}" type="presOf" srcId="{57AD7C51-4644-4760-A32B-B692C45644D8}" destId="{F183F53E-A919-4BAB-B99B-2530B05110D0}" srcOrd="0" destOrd="0" presId="urn:microsoft.com/office/officeart/2005/8/layout/hList1"/>
    <dgm:cxn modelId="{E2337426-DF73-48B6-AE31-1FC498E7D3D6}" srcId="{AA62E14D-2BAA-47CF-9196-1E47C6F31992}" destId="{0D6E8228-9CC2-425A-B2B9-278A53CE515E}" srcOrd="1" destOrd="0" parTransId="{61E5A8F0-659A-45FA-BB7B-04DF06CCFDE6}" sibTransId="{DCDFF653-F080-463F-9298-7C8DB78975CD}"/>
    <dgm:cxn modelId="{16E1742F-4F5E-4F9D-9947-ECFEEBA8EE43}" type="presOf" srcId="{225A69FB-5027-4443-A43E-F79AC66BD430}" destId="{CBED1804-9D79-4389-AE93-A8DDC0ED7C9C}" srcOrd="0" destOrd="2" presId="urn:microsoft.com/office/officeart/2005/8/layout/hList1"/>
    <dgm:cxn modelId="{EFBCA35F-6712-4771-B187-F02E7EB6F1C6}" srcId="{57AD7C51-4644-4760-A32B-B692C45644D8}" destId="{44D6517C-FF16-4400-8D57-7C9D1D5FF016}" srcOrd="0" destOrd="0" parTransId="{711B877C-03C2-4651-9733-DADDD3C2F45F}" sibTransId="{A23D03E3-1014-4CBD-A9B2-BB61C67138EC}"/>
    <dgm:cxn modelId="{59F1D6E2-82F6-425D-8474-0EA8534EF9F7}" type="presParOf" srcId="{61D636A2-A473-4866-A5B0-39AF1D178983}" destId="{A1A569AA-AAA9-4839-BAD7-AC0184F52459}" srcOrd="0" destOrd="0" presId="urn:microsoft.com/office/officeart/2005/8/layout/hList1"/>
    <dgm:cxn modelId="{272276F1-1CC3-4601-A339-2C1706286EE2}" type="presParOf" srcId="{A1A569AA-AAA9-4839-BAD7-AC0184F52459}" destId="{F183F53E-A919-4BAB-B99B-2530B05110D0}" srcOrd="0" destOrd="0" presId="urn:microsoft.com/office/officeart/2005/8/layout/hList1"/>
    <dgm:cxn modelId="{24AA536F-F2A6-4892-8AB7-3743F55F8AEF}" type="presParOf" srcId="{A1A569AA-AAA9-4839-BAD7-AC0184F52459}" destId="{CBED1804-9D79-4389-AE93-A8DDC0ED7C9C}" srcOrd="1" destOrd="0" presId="urn:microsoft.com/office/officeart/2005/8/layout/hList1"/>
    <dgm:cxn modelId="{9FE24FA2-3EBB-46B9-8DA9-D9279B7E4AC5}" type="presParOf" srcId="{61D636A2-A473-4866-A5B0-39AF1D178983}" destId="{1F9787F5-EC82-4835-82EB-6C931D5677F2}" srcOrd="1" destOrd="0" presId="urn:microsoft.com/office/officeart/2005/8/layout/hList1"/>
    <dgm:cxn modelId="{4103D919-AACC-4564-91EA-75A4B51D6AA8}" type="presParOf" srcId="{61D636A2-A473-4866-A5B0-39AF1D178983}" destId="{0AB31484-1A63-4E5F-AB86-414D8FC69AE9}" srcOrd="2" destOrd="0" presId="urn:microsoft.com/office/officeart/2005/8/layout/hList1"/>
    <dgm:cxn modelId="{28FB76F6-9EB9-4F9D-A732-C86D0FC25700}" type="presParOf" srcId="{0AB31484-1A63-4E5F-AB86-414D8FC69AE9}" destId="{0728483C-C60D-4388-AAB6-ADFB53488EC6}" srcOrd="0" destOrd="0" presId="urn:microsoft.com/office/officeart/2005/8/layout/hList1"/>
    <dgm:cxn modelId="{F6E60961-0B94-449E-A4C5-15DD839F1D48}" type="presParOf" srcId="{0AB31484-1A63-4E5F-AB86-414D8FC69AE9}" destId="{1B57F398-460F-44A9-B216-F29F12D480D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2E14D-2BAA-47CF-9196-1E47C6F319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BE"/>
        </a:p>
      </dgm:t>
    </dgm:pt>
    <dgm:pt modelId="{57AD7C51-4644-4760-A32B-B692C45644D8}">
      <dgm:prSet phldrT="[Text]" custT="1"/>
      <dgm:spPr/>
      <dgm:t>
        <a:bodyPr/>
        <a:lstStyle/>
        <a:p>
          <a:r>
            <a:rPr lang="en-GB" sz="2400" dirty="0" smtClean="0"/>
            <a:t>Sanctions</a:t>
          </a:r>
          <a:endParaRPr lang="fr-BE" sz="2400" dirty="0"/>
        </a:p>
      </dgm:t>
    </dgm:pt>
    <dgm:pt modelId="{1C93F16E-076E-40F9-8EF3-19E049B207E1}" type="parTrans" cxnId="{5F2E1BF2-D47B-4778-BBCC-EF14ED713F7E}">
      <dgm:prSet/>
      <dgm:spPr/>
      <dgm:t>
        <a:bodyPr/>
        <a:lstStyle/>
        <a:p>
          <a:endParaRPr lang="fr-BE"/>
        </a:p>
      </dgm:t>
    </dgm:pt>
    <dgm:pt modelId="{CDFFB87A-7B72-4FE0-889B-58682D62ED1E}" type="sibTrans" cxnId="{5F2E1BF2-D47B-4778-BBCC-EF14ED713F7E}">
      <dgm:prSet/>
      <dgm:spPr/>
      <dgm:t>
        <a:bodyPr/>
        <a:lstStyle/>
        <a:p>
          <a:endParaRPr lang="fr-BE"/>
        </a:p>
      </dgm:t>
    </dgm:pt>
    <dgm:pt modelId="{8DFADF85-ED04-4051-B694-78BEC14CE70D}">
      <dgm:prSet custT="1"/>
      <dgm:spPr/>
      <dgm:t>
        <a:bodyPr/>
        <a:lstStyle/>
        <a:p>
          <a:r>
            <a:rPr lang="en-GB" sz="2000" dirty="0" err="1" smtClean="0"/>
            <a:t>DPAs</a:t>
          </a:r>
          <a:r>
            <a:rPr lang="en-GB" sz="2000" dirty="0" smtClean="0"/>
            <a:t> can:</a:t>
          </a:r>
          <a:endParaRPr lang="fr-BE" sz="2000" dirty="0"/>
        </a:p>
      </dgm:t>
    </dgm:pt>
    <dgm:pt modelId="{DF82464D-C69A-47B5-8385-14302F801E7B}" type="parTrans" cxnId="{53C17FDA-7365-4E5E-A8D2-1A510A40C56E}">
      <dgm:prSet/>
      <dgm:spPr/>
      <dgm:t>
        <a:bodyPr/>
        <a:lstStyle/>
        <a:p>
          <a:endParaRPr lang="fr-BE"/>
        </a:p>
      </dgm:t>
    </dgm:pt>
    <dgm:pt modelId="{1D4AD7AD-1513-4833-84E6-D0245F03E99E}" type="sibTrans" cxnId="{53C17FDA-7365-4E5E-A8D2-1A510A40C56E}">
      <dgm:prSet/>
      <dgm:spPr/>
      <dgm:t>
        <a:bodyPr/>
        <a:lstStyle/>
        <a:p>
          <a:endParaRPr lang="fr-BE"/>
        </a:p>
      </dgm:t>
    </dgm:pt>
    <dgm:pt modelId="{C06DC034-F69E-40A7-8D5D-88C30CECA06A}">
      <dgm:prSet custT="1"/>
      <dgm:spPr/>
      <dgm:t>
        <a:bodyPr/>
        <a:lstStyle/>
        <a:p>
          <a:r>
            <a:rPr lang="en-GB" sz="1800" dirty="0" smtClean="0"/>
            <a:t>Issue warnings and reprimands</a:t>
          </a:r>
        </a:p>
      </dgm:t>
    </dgm:pt>
    <dgm:pt modelId="{A687B510-9EA3-421C-A5F3-C3FCA19583A0}" type="parTrans" cxnId="{52361F44-7697-46F5-9472-67C47FE4BBE5}">
      <dgm:prSet/>
      <dgm:spPr/>
      <dgm:t>
        <a:bodyPr/>
        <a:lstStyle/>
        <a:p>
          <a:endParaRPr lang="fr-BE"/>
        </a:p>
      </dgm:t>
    </dgm:pt>
    <dgm:pt modelId="{7A3F3C41-CE9A-4071-89C9-CFEA89422BB8}" type="sibTrans" cxnId="{52361F44-7697-46F5-9472-67C47FE4BBE5}">
      <dgm:prSet/>
      <dgm:spPr/>
      <dgm:t>
        <a:bodyPr/>
        <a:lstStyle/>
        <a:p>
          <a:endParaRPr lang="fr-BE"/>
        </a:p>
      </dgm:t>
    </dgm:pt>
    <dgm:pt modelId="{5E1BA5D9-32BA-44BD-93FD-3CA5A7276368}">
      <dgm:prSet custT="1"/>
      <dgm:spPr/>
      <dgm:t>
        <a:bodyPr/>
        <a:lstStyle/>
        <a:p>
          <a:r>
            <a:rPr lang="en-GB" sz="1800" dirty="0" smtClean="0"/>
            <a:t>Order to comply with data subjects’ request</a:t>
          </a:r>
        </a:p>
      </dgm:t>
    </dgm:pt>
    <dgm:pt modelId="{8EC7C77D-97EA-46B2-ADCE-9A41624B1758}" type="parTrans" cxnId="{02EBD5EF-67EB-4F44-A0EF-C4ED5C0368D9}">
      <dgm:prSet/>
      <dgm:spPr/>
      <dgm:t>
        <a:bodyPr/>
        <a:lstStyle/>
        <a:p>
          <a:endParaRPr lang="fr-BE"/>
        </a:p>
      </dgm:t>
    </dgm:pt>
    <dgm:pt modelId="{23C659A0-7198-48A0-B3FC-4D205AAF556F}" type="sibTrans" cxnId="{02EBD5EF-67EB-4F44-A0EF-C4ED5C0368D9}">
      <dgm:prSet/>
      <dgm:spPr/>
      <dgm:t>
        <a:bodyPr/>
        <a:lstStyle/>
        <a:p>
          <a:endParaRPr lang="fr-BE"/>
        </a:p>
      </dgm:t>
    </dgm:pt>
    <dgm:pt modelId="{413335EC-BD78-4791-8BC3-2C36041496DA}">
      <dgm:prSet custT="1"/>
      <dgm:spPr/>
      <dgm:t>
        <a:bodyPr/>
        <a:lstStyle/>
        <a:p>
          <a:r>
            <a:rPr lang="en-GB" sz="1800" dirty="0" smtClean="0"/>
            <a:t>Order to bring processing into compliance</a:t>
          </a:r>
        </a:p>
      </dgm:t>
    </dgm:pt>
    <dgm:pt modelId="{F36CD2F0-7863-41B7-8817-9C9D4FC0CE21}" type="parTrans" cxnId="{ECD2C838-DE81-4283-ABE0-B506BE420EBD}">
      <dgm:prSet/>
      <dgm:spPr/>
      <dgm:t>
        <a:bodyPr/>
        <a:lstStyle/>
        <a:p>
          <a:endParaRPr lang="fr-BE"/>
        </a:p>
      </dgm:t>
    </dgm:pt>
    <dgm:pt modelId="{118B4895-2EE4-42F1-8169-868D79BECC5E}" type="sibTrans" cxnId="{ECD2C838-DE81-4283-ABE0-B506BE420EBD}">
      <dgm:prSet/>
      <dgm:spPr/>
      <dgm:t>
        <a:bodyPr/>
        <a:lstStyle/>
        <a:p>
          <a:endParaRPr lang="fr-BE"/>
        </a:p>
      </dgm:t>
    </dgm:pt>
    <dgm:pt modelId="{1C0E25BD-357B-40D7-9E48-DD58BCD69A81}">
      <dgm:prSet custT="1"/>
      <dgm:spPr/>
      <dgm:t>
        <a:bodyPr/>
        <a:lstStyle/>
        <a:p>
          <a:r>
            <a:rPr lang="en-GB" sz="1800" dirty="0" smtClean="0"/>
            <a:t>Issue temporary or permanent ban</a:t>
          </a:r>
        </a:p>
      </dgm:t>
    </dgm:pt>
    <dgm:pt modelId="{DB99EC2C-68B0-418B-8403-C425FB454258}" type="parTrans" cxnId="{A6CC20C9-A895-4963-9989-4A14327D6C90}">
      <dgm:prSet/>
      <dgm:spPr/>
      <dgm:t>
        <a:bodyPr/>
        <a:lstStyle/>
        <a:p>
          <a:endParaRPr lang="fr-BE"/>
        </a:p>
      </dgm:t>
    </dgm:pt>
    <dgm:pt modelId="{C7532E41-8CC1-4116-A479-CE684646CC1F}" type="sibTrans" cxnId="{A6CC20C9-A895-4963-9989-4A14327D6C90}">
      <dgm:prSet/>
      <dgm:spPr/>
      <dgm:t>
        <a:bodyPr/>
        <a:lstStyle/>
        <a:p>
          <a:endParaRPr lang="fr-BE"/>
        </a:p>
      </dgm:t>
    </dgm:pt>
    <dgm:pt modelId="{44D6517C-FF16-4400-8D57-7C9D1D5FF016}">
      <dgm:prSet phldrT="[Text]" custT="1"/>
      <dgm:spPr/>
      <dgm:t>
        <a:bodyPr/>
        <a:lstStyle/>
        <a:p>
          <a:r>
            <a:rPr lang="en-GB" sz="2000" dirty="0" smtClean="0"/>
            <a:t>Fines up to the greater of: </a:t>
          </a:r>
          <a:endParaRPr lang="fr-BE" sz="2000" dirty="0"/>
        </a:p>
      </dgm:t>
    </dgm:pt>
    <dgm:pt modelId="{A23D03E3-1014-4CBD-A9B2-BB61C67138EC}" type="sibTrans" cxnId="{EFBCA35F-6712-4771-B187-F02E7EB6F1C6}">
      <dgm:prSet/>
      <dgm:spPr/>
      <dgm:t>
        <a:bodyPr/>
        <a:lstStyle/>
        <a:p>
          <a:endParaRPr lang="fr-BE"/>
        </a:p>
      </dgm:t>
    </dgm:pt>
    <dgm:pt modelId="{711B877C-03C2-4651-9733-DADDD3C2F45F}" type="parTrans" cxnId="{EFBCA35F-6712-4771-B187-F02E7EB6F1C6}">
      <dgm:prSet/>
      <dgm:spPr/>
      <dgm:t>
        <a:bodyPr/>
        <a:lstStyle/>
        <a:p>
          <a:endParaRPr lang="fr-BE"/>
        </a:p>
      </dgm:t>
    </dgm:pt>
    <dgm:pt modelId="{6564DE94-30C6-45CE-B918-489D384D1392}">
      <dgm:prSet custT="1"/>
      <dgm:spPr/>
      <dgm:t>
        <a:bodyPr/>
        <a:lstStyle/>
        <a:p>
          <a:r>
            <a:rPr lang="en-GB" sz="1800" dirty="0" smtClean="0"/>
            <a:t>4% annual worldwide turnover</a:t>
          </a:r>
        </a:p>
      </dgm:t>
    </dgm:pt>
    <dgm:pt modelId="{70F1EA7F-0AC7-46BD-B43F-E43B0CE0A472}" type="sibTrans" cxnId="{7BB35DD4-EED7-4F3F-A6A7-15B7903E2A54}">
      <dgm:prSet/>
      <dgm:spPr/>
      <dgm:t>
        <a:bodyPr/>
        <a:lstStyle/>
        <a:p>
          <a:endParaRPr lang="fr-BE"/>
        </a:p>
      </dgm:t>
    </dgm:pt>
    <dgm:pt modelId="{69ACF42F-77F4-4166-8FC6-C9FC7F88C21D}" type="parTrans" cxnId="{7BB35DD4-EED7-4F3F-A6A7-15B7903E2A54}">
      <dgm:prSet/>
      <dgm:spPr/>
      <dgm:t>
        <a:bodyPr/>
        <a:lstStyle/>
        <a:p>
          <a:endParaRPr lang="fr-BE"/>
        </a:p>
      </dgm:t>
    </dgm:pt>
    <dgm:pt modelId="{4B712ED5-EDA7-42FD-90E9-C89112BC85C4}">
      <dgm:prSet custT="1"/>
      <dgm:spPr/>
      <dgm:t>
        <a:bodyPr/>
        <a:lstStyle/>
        <a:p>
          <a:r>
            <a:rPr lang="en-GB" sz="1800" dirty="0" smtClean="0"/>
            <a:t>20 million or</a:t>
          </a:r>
        </a:p>
      </dgm:t>
    </dgm:pt>
    <dgm:pt modelId="{40361712-01CD-4895-8B1F-1BC568E52580}" type="sibTrans" cxnId="{EBB3576F-E256-4A9F-90E4-475488358138}">
      <dgm:prSet/>
      <dgm:spPr/>
      <dgm:t>
        <a:bodyPr/>
        <a:lstStyle/>
        <a:p>
          <a:endParaRPr lang="fr-BE"/>
        </a:p>
      </dgm:t>
    </dgm:pt>
    <dgm:pt modelId="{20CE22BD-7021-4DFD-B70D-0981E091A92D}" type="parTrans" cxnId="{EBB3576F-E256-4A9F-90E4-475488358138}">
      <dgm:prSet/>
      <dgm:spPr/>
      <dgm:t>
        <a:bodyPr/>
        <a:lstStyle/>
        <a:p>
          <a:endParaRPr lang="fr-BE"/>
        </a:p>
      </dgm:t>
    </dgm:pt>
    <dgm:pt modelId="{0D6E8228-9CC2-425A-B2B9-278A53CE515E}">
      <dgm:prSet custT="1"/>
      <dgm:spPr/>
      <dgm:t>
        <a:bodyPr/>
        <a:lstStyle/>
        <a:p>
          <a:r>
            <a:rPr lang="en-US" sz="2400" dirty="0" err="1" smtClean="0"/>
            <a:t>DPAs</a:t>
          </a:r>
          <a:r>
            <a:rPr lang="en-US" sz="2400" dirty="0" smtClean="0"/>
            <a:t>’ powers</a:t>
          </a:r>
          <a:endParaRPr kumimoji="0" lang="en-US" sz="2400" b="0" i="0" u="none" strike="noStrike" cap="none" spc="0" normalizeH="0" baseline="0" noProof="0" dirty="0" smtClean="0">
            <a:ln>
              <a:noFill/>
            </a:ln>
            <a:solidFill>
              <a:schemeClr val="bg1"/>
            </a:solidFill>
            <a:effectLst/>
            <a:uLnTx/>
            <a:uFillTx/>
            <a:latin typeface="+mn-lt"/>
            <a:ea typeface="+mn-ea"/>
            <a:cs typeface="+mn-cs"/>
          </a:endParaRPr>
        </a:p>
      </dgm:t>
    </dgm:pt>
    <dgm:pt modelId="{DCDFF653-F080-463F-9298-7C8DB78975CD}" type="sibTrans" cxnId="{E2337426-DF73-48B6-AE31-1FC498E7D3D6}">
      <dgm:prSet/>
      <dgm:spPr/>
      <dgm:t>
        <a:bodyPr/>
        <a:lstStyle/>
        <a:p>
          <a:endParaRPr lang="fr-BE"/>
        </a:p>
      </dgm:t>
    </dgm:pt>
    <dgm:pt modelId="{61E5A8F0-659A-45FA-BB7B-04DF06CCFDE6}" type="parTrans" cxnId="{E2337426-DF73-48B6-AE31-1FC498E7D3D6}">
      <dgm:prSet/>
      <dgm:spPr/>
      <dgm:t>
        <a:bodyPr/>
        <a:lstStyle/>
        <a:p>
          <a:endParaRPr lang="fr-BE"/>
        </a:p>
      </dgm:t>
    </dgm:pt>
    <dgm:pt modelId="{7A2754D1-D154-40D0-9C9B-ED7B3BFDB585}">
      <dgm:prSet phldrT="[Text]"/>
      <dgm:spPr/>
      <dgm:t>
        <a:bodyPr/>
        <a:lstStyle/>
        <a:p>
          <a:endParaRPr lang="fr-BE" sz="2400" dirty="0"/>
        </a:p>
      </dgm:t>
    </dgm:pt>
    <dgm:pt modelId="{6AEFB7F9-44E6-4E09-B4C9-6A12A3163FBD}" type="sibTrans" cxnId="{B31C53D9-A672-4621-A26C-CE31939D6FFD}">
      <dgm:prSet/>
      <dgm:spPr/>
      <dgm:t>
        <a:bodyPr/>
        <a:lstStyle/>
        <a:p>
          <a:endParaRPr lang="fr-BE"/>
        </a:p>
      </dgm:t>
    </dgm:pt>
    <dgm:pt modelId="{15E98D92-7AD1-4E7A-BA15-0A4F4E691DCC}" type="parTrans" cxnId="{B31C53D9-A672-4621-A26C-CE31939D6FFD}">
      <dgm:prSet/>
      <dgm:spPr/>
      <dgm:t>
        <a:bodyPr/>
        <a:lstStyle/>
        <a:p>
          <a:endParaRPr lang="fr-BE"/>
        </a:p>
      </dgm:t>
    </dgm:pt>
    <dgm:pt modelId="{96B9C08C-23FF-456B-AE95-280A20D004D6}">
      <dgm:prSet custT="1"/>
      <dgm:spPr/>
      <dgm:t>
        <a:bodyPr/>
        <a:lstStyle/>
        <a:p>
          <a:r>
            <a:rPr lang="en-GB" sz="1800" dirty="0" smtClean="0"/>
            <a:t>…. with a number of variations depending on the nature of the infraction </a:t>
          </a:r>
        </a:p>
      </dgm:t>
    </dgm:pt>
    <dgm:pt modelId="{C3966160-2462-42BC-931C-1BF2B05EFFD9}" type="parTrans" cxnId="{36D5A1B0-96F4-4087-AE7A-1211064E338A}">
      <dgm:prSet/>
      <dgm:spPr/>
      <dgm:t>
        <a:bodyPr/>
        <a:lstStyle/>
        <a:p>
          <a:endParaRPr lang="en-US"/>
        </a:p>
      </dgm:t>
    </dgm:pt>
    <dgm:pt modelId="{20ABD05F-70A5-4A77-9229-E70F1C228184}" type="sibTrans" cxnId="{36D5A1B0-96F4-4087-AE7A-1211064E338A}">
      <dgm:prSet/>
      <dgm:spPr/>
      <dgm:t>
        <a:bodyPr/>
        <a:lstStyle/>
        <a:p>
          <a:endParaRPr lang="en-US"/>
        </a:p>
      </dgm:t>
    </dgm:pt>
    <dgm:pt modelId="{61D636A2-A473-4866-A5B0-39AF1D178983}" type="pres">
      <dgm:prSet presAssocID="{AA62E14D-2BAA-47CF-9196-1E47C6F31992}" presName="Name0" presStyleCnt="0">
        <dgm:presLayoutVars>
          <dgm:dir/>
          <dgm:animLvl val="lvl"/>
          <dgm:resizeHandles val="exact"/>
        </dgm:presLayoutVars>
      </dgm:prSet>
      <dgm:spPr/>
      <dgm:t>
        <a:bodyPr/>
        <a:lstStyle/>
        <a:p>
          <a:endParaRPr lang="fr-BE"/>
        </a:p>
      </dgm:t>
    </dgm:pt>
    <dgm:pt modelId="{A1A569AA-AAA9-4839-BAD7-AC0184F52459}" type="pres">
      <dgm:prSet presAssocID="{57AD7C51-4644-4760-A32B-B692C45644D8}" presName="composite" presStyleCnt="0"/>
      <dgm:spPr/>
    </dgm:pt>
    <dgm:pt modelId="{F183F53E-A919-4BAB-B99B-2530B05110D0}" type="pres">
      <dgm:prSet presAssocID="{57AD7C51-4644-4760-A32B-B692C45644D8}" presName="parTx" presStyleLbl="alignNode1" presStyleIdx="0" presStyleCnt="2" custLinFactNeighborX="384" custLinFactNeighborY="-3574">
        <dgm:presLayoutVars>
          <dgm:chMax val="0"/>
          <dgm:chPref val="0"/>
          <dgm:bulletEnabled val="1"/>
        </dgm:presLayoutVars>
      </dgm:prSet>
      <dgm:spPr/>
      <dgm:t>
        <a:bodyPr/>
        <a:lstStyle/>
        <a:p>
          <a:endParaRPr lang="fr-BE"/>
        </a:p>
      </dgm:t>
    </dgm:pt>
    <dgm:pt modelId="{CBED1804-9D79-4389-AE93-A8DDC0ED7C9C}" type="pres">
      <dgm:prSet presAssocID="{57AD7C51-4644-4760-A32B-B692C45644D8}" presName="desTx" presStyleLbl="alignAccFollowNode1" presStyleIdx="0" presStyleCnt="2" custLinFactNeighborX="159" custLinFactNeighborY="-1401">
        <dgm:presLayoutVars>
          <dgm:bulletEnabled val="1"/>
        </dgm:presLayoutVars>
      </dgm:prSet>
      <dgm:spPr/>
      <dgm:t>
        <a:bodyPr/>
        <a:lstStyle/>
        <a:p>
          <a:endParaRPr lang="fr-BE"/>
        </a:p>
      </dgm:t>
    </dgm:pt>
    <dgm:pt modelId="{1F9787F5-EC82-4835-82EB-6C931D5677F2}" type="pres">
      <dgm:prSet presAssocID="{CDFFB87A-7B72-4FE0-889B-58682D62ED1E}" presName="space" presStyleCnt="0"/>
      <dgm:spPr/>
    </dgm:pt>
    <dgm:pt modelId="{0AB31484-1A63-4E5F-AB86-414D8FC69AE9}" type="pres">
      <dgm:prSet presAssocID="{0D6E8228-9CC2-425A-B2B9-278A53CE515E}" presName="composite" presStyleCnt="0"/>
      <dgm:spPr/>
    </dgm:pt>
    <dgm:pt modelId="{0728483C-C60D-4388-AAB6-ADFB53488EC6}" type="pres">
      <dgm:prSet presAssocID="{0D6E8228-9CC2-425A-B2B9-278A53CE515E}" presName="parTx" presStyleLbl="alignNode1" presStyleIdx="1" presStyleCnt="2" custScaleX="100095" custLinFactNeighborX="-4658" custLinFactNeighborY="-3413">
        <dgm:presLayoutVars>
          <dgm:chMax val="0"/>
          <dgm:chPref val="0"/>
          <dgm:bulletEnabled val="1"/>
        </dgm:presLayoutVars>
      </dgm:prSet>
      <dgm:spPr/>
      <dgm:t>
        <a:bodyPr/>
        <a:lstStyle/>
        <a:p>
          <a:endParaRPr lang="fr-BE"/>
        </a:p>
      </dgm:t>
    </dgm:pt>
    <dgm:pt modelId="{1B57F398-460F-44A9-B216-F29F12D480DF}" type="pres">
      <dgm:prSet presAssocID="{0D6E8228-9CC2-425A-B2B9-278A53CE515E}" presName="desTx" presStyleLbl="alignAccFollowNode1" presStyleIdx="1" presStyleCnt="2" custLinFactNeighborX="-4610" custLinFactNeighborY="302">
        <dgm:presLayoutVars>
          <dgm:bulletEnabled val="1"/>
        </dgm:presLayoutVars>
      </dgm:prSet>
      <dgm:spPr/>
      <dgm:t>
        <a:bodyPr/>
        <a:lstStyle/>
        <a:p>
          <a:endParaRPr lang="fr-BE"/>
        </a:p>
      </dgm:t>
    </dgm:pt>
  </dgm:ptLst>
  <dgm:cxnLst>
    <dgm:cxn modelId="{A61EF55E-DF10-4D10-9940-1815D0449FFB}" type="presOf" srcId="{AA62E14D-2BAA-47CF-9196-1E47C6F31992}" destId="{61D636A2-A473-4866-A5B0-39AF1D178983}" srcOrd="0" destOrd="0" presId="urn:microsoft.com/office/officeart/2005/8/layout/hList1"/>
    <dgm:cxn modelId="{A6CC20C9-A895-4963-9989-4A14327D6C90}" srcId="{8DFADF85-ED04-4051-B694-78BEC14CE70D}" destId="{1C0E25BD-357B-40D7-9E48-DD58BCD69A81}" srcOrd="3" destOrd="0" parTransId="{DB99EC2C-68B0-418B-8403-C425FB454258}" sibTransId="{C7532E41-8CC1-4116-A479-CE684646CC1F}"/>
    <dgm:cxn modelId="{269FF214-CB50-45F8-9EEC-B4E4740B085B}" type="presOf" srcId="{1C0E25BD-357B-40D7-9E48-DD58BCD69A81}" destId="{1B57F398-460F-44A9-B216-F29F12D480DF}" srcOrd="0" destOrd="4" presId="urn:microsoft.com/office/officeart/2005/8/layout/hList1"/>
    <dgm:cxn modelId="{36D5A1B0-96F4-4087-AE7A-1211064E338A}" srcId="{44D6517C-FF16-4400-8D57-7C9D1D5FF016}" destId="{96B9C08C-23FF-456B-AE95-280A20D004D6}" srcOrd="2" destOrd="0" parTransId="{C3966160-2462-42BC-931C-1BF2B05EFFD9}" sibTransId="{20ABD05F-70A5-4A77-9229-E70F1C228184}"/>
    <dgm:cxn modelId="{EBB3576F-E256-4A9F-90E4-475488358138}" srcId="{44D6517C-FF16-4400-8D57-7C9D1D5FF016}" destId="{4B712ED5-EDA7-42FD-90E9-C89112BC85C4}" srcOrd="0" destOrd="0" parTransId="{20CE22BD-7021-4DFD-B70D-0981E091A92D}" sibTransId="{40361712-01CD-4895-8B1F-1BC568E52580}"/>
    <dgm:cxn modelId="{AE71F78F-6D33-4287-9A31-8DB260AA25EA}" type="presOf" srcId="{0D6E8228-9CC2-425A-B2B9-278A53CE515E}" destId="{0728483C-C60D-4388-AAB6-ADFB53488EC6}" srcOrd="0" destOrd="0" presId="urn:microsoft.com/office/officeart/2005/8/layout/hList1"/>
    <dgm:cxn modelId="{2DDCD31B-2389-47C4-882A-31889914ED0D}" type="presOf" srcId="{4B712ED5-EDA7-42FD-90E9-C89112BC85C4}" destId="{CBED1804-9D79-4389-AE93-A8DDC0ED7C9C}" srcOrd="0" destOrd="1" presId="urn:microsoft.com/office/officeart/2005/8/layout/hList1"/>
    <dgm:cxn modelId="{ED3E60AD-3A7F-4660-BC54-C7FE17E32037}" type="presOf" srcId="{C06DC034-F69E-40A7-8D5D-88C30CECA06A}" destId="{1B57F398-460F-44A9-B216-F29F12D480DF}" srcOrd="0" destOrd="1" presId="urn:microsoft.com/office/officeart/2005/8/layout/hList1"/>
    <dgm:cxn modelId="{F639A36B-012F-47C1-BD1D-5F56B5A1A05D}" type="presOf" srcId="{413335EC-BD78-4791-8BC3-2C36041496DA}" destId="{1B57F398-460F-44A9-B216-F29F12D480DF}" srcOrd="0" destOrd="3" presId="urn:microsoft.com/office/officeart/2005/8/layout/hList1"/>
    <dgm:cxn modelId="{53C17FDA-7365-4E5E-A8D2-1A510A40C56E}" srcId="{0D6E8228-9CC2-425A-B2B9-278A53CE515E}" destId="{8DFADF85-ED04-4051-B694-78BEC14CE70D}" srcOrd="0" destOrd="0" parTransId="{DF82464D-C69A-47B5-8385-14302F801E7B}" sibTransId="{1D4AD7AD-1513-4833-84E6-D0245F03E99E}"/>
    <dgm:cxn modelId="{ECD2C838-DE81-4283-ABE0-B506BE420EBD}" srcId="{8DFADF85-ED04-4051-B694-78BEC14CE70D}" destId="{413335EC-BD78-4791-8BC3-2C36041496DA}" srcOrd="2" destOrd="0" parTransId="{F36CD2F0-7863-41B7-8817-9C9D4FC0CE21}" sibTransId="{118B4895-2EE4-42F1-8169-868D79BECC5E}"/>
    <dgm:cxn modelId="{7BB35DD4-EED7-4F3F-A6A7-15B7903E2A54}" srcId="{44D6517C-FF16-4400-8D57-7C9D1D5FF016}" destId="{6564DE94-30C6-45CE-B918-489D384D1392}" srcOrd="1" destOrd="0" parTransId="{69ACF42F-77F4-4166-8FC6-C9FC7F88C21D}" sibTransId="{70F1EA7F-0AC7-46BD-B43F-E43B0CE0A472}"/>
    <dgm:cxn modelId="{BAF54E88-DC09-46C9-B25B-1551600689AC}" type="presOf" srcId="{96B9C08C-23FF-456B-AE95-280A20D004D6}" destId="{CBED1804-9D79-4389-AE93-A8DDC0ED7C9C}" srcOrd="0" destOrd="3" presId="urn:microsoft.com/office/officeart/2005/8/layout/hList1"/>
    <dgm:cxn modelId="{2B62FDF6-CF36-4B4B-B43D-E40AC072F1F3}" type="presOf" srcId="{7A2754D1-D154-40D0-9C9B-ED7B3BFDB585}" destId="{CBED1804-9D79-4389-AE93-A8DDC0ED7C9C}" srcOrd="0" destOrd="4" presId="urn:microsoft.com/office/officeart/2005/8/layout/hList1"/>
    <dgm:cxn modelId="{06088EAC-E5EF-411F-903F-18A6E1A5396B}" type="presOf" srcId="{57AD7C51-4644-4760-A32B-B692C45644D8}" destId="{F183F53E-A919-4BAB-B99B-2530B05110D0}" srcOrd="0" destOrd="0" presId="urn:microsoft.com/office/officeart/2005/8/layout/hList1"/>
    <dgm:cxn modelId="{B31C53D9-A672-4621-A26C-CE31939D6FFD}" srcId="{57AD7C51-4644-4760-A32B-B692C45644D8}" destId="{7A2754D1-D154-40D0-9C9B-ED7B3BFDB585}" srcOrd="1" destOrd="0" parTransId="{15E98D92-7AD1-4E7A-BA15-0A4F4E691DCC}" sibTransId="{6AEFB7F9-44E6-4E09-B4C9-6A12A3163FBD}"/>
    <dgm:cxn modelId="{21ADC8A8-9469-48C6-AB42-3775383EFFD0}" type="presOf" srcId="{44D6517C-FF16-4400-8D57-7C9D1D5FF016}" destId="{CBED1804-9D79-4389-AE93-A8DDC0ED7C9C}" srcOrd="0" destOrd="0" presId="urn:microsoft.com/office/officeart/2005/8/layout/hList1"/>
    <dgm:cxn modelId="{02EBD5EF-67EB-4F44-A0EF-C4ED5C0368D9}" srcId="{8DFADF85-ED04-4051-B694-78BEC14CE70D}" destId="{5E1BA5D9-32BA-44BD-93FD-3CA5A7276368}" srcOrd="1" destOrd="0" parTransId="{8EC7C77D-97EA-46B2-ADCE-9A41624B1758}" sibTransId="{23C659A0-7198-48A0-B3FC-4D205AAF556F}"/>
    <dgm:cxn modelId="{5F2E1BF2-D47B-4778-BBCC-EF14ED713F7E}" srcId="{AA62E14D-2BAA-47CF-9196-1E47C6F31992}" destId="{57AD7C51-4644-4760-A32B-B692C45644D8}" srcOrd="0" destOrd="0" parTransId="{1C93F16E-076E-40F9-8EF3-19E049B207E1}" sibTransId="{CDFFB87A-7B72-4FE0-889B-58682D62ED1E}"/>
    <dgm:cxn modelId="{EA312C08-18F6-428A-9204-40F1C86A409A}" type="presOf" srcId="{6564DE94-30C6-45CE-B918-489D384D1392}" destId="{CBED1804-9D79-4389-AE93-A8DDC0ED7C9C}" srcOrd="0" destOrd="2" presId="urn:microsoft.com/office/officeart/2005/8/layout/hList1"/>
    <dgm:cxn modelId="{771C5AD1-5788-47E4-A4EC-C568CE4E33EF}" type="presOf" srcId="{5E1BA5D9-32BA-44BD-93FD-3CA5A7276368}" destId="{1B57F398-460F-44A9-B216-F29F12D480DF}" srcOrd="0" destOrd="2" presId="urn:microsoft.com/office/officeart/2005/8/layout/hList1"/>
    <dgm:cxn modelId="{E2337426-DF73-48B6-AE31-1FC498E7D3D6}" srcId="{AA62E14D-2BAA-47CF-9196-1E47C6F31992}" destId="{0D6E8228-9CC2-425A-B2B9-278A53CE515E}" srcOrd="1" destOrd="0" parTransId="{61E5A8F0-659A-45FA-BB7B-04DF06CCFDE6}" sibTransId="{DCDFF653-F080-463F-9298-7C8DB78975CD}"/>
    <dgm:cxn modelId="{F378AAC7-8C26-4EDD-89FD-992DC98286E4}" type="presOf" srcId="{8DFADF85-ED04-4051-B694-78BEC14CE70D}" destId="{1B57F398-460F-44A9-B216-F29F12D480DF}" srcOrd="0" destOrd="0" presId="urn:microsoft.com/office/officeart/2005/8/layout/hList1"/>
    <dgm:cxn modelId="{EFBCA35F-6712-4771-B187-F02E7EB6F1C6}" srcId="{57AD7C51-4644-4760-A32B-B692C45644D8}" destId="{44D6517C-FF16-4400-8D57-7C9D1D5FF016}" srcOrd="0" destOrd="0" parTransId="{711B877C-03C2-4651-9733-DADDD3C2F45F}" sibTransId="{A23D03E3-1014-4CBD-A9B2-BB61C67138EC}"/>
    <dgm:cxn modelId="{52361F44-7697-46F5-9472-67C47FE4BBE5}" srcId="{8DFADF85-ED04-4051-B694-78BEC14CE70D}" destId="{C06DC034-F69E-40A7-8D5D-88C30CECA06A}" srcOrd="0" destOrd="0" parTransId="{A687B510-9EA3-421C-A5F3-C3FCA19583A0}" sibTransId="{7A3F3C41-CE9A-4071-89C9-CFEA89422BB8}"/>
    <dgm:cxn modelId="{2FDE0251-53E9-405D-B9C2-EEDF437619EC}" type="presParOf" srcId="{61D636A2-A473-4866-A5B0-39AF1D178983}" destId="{A1A569AA-AAA9-4839-BAD7-AC0184F52459}" srcOrd="0" destOrd="0" presId="urn:microsoft.com/office/officeart/2005/8/layout/hList1"/>
    <dgm:cxn modelId="{D7BF8D5C-70F9-455A-B702-053840C79A14}" type="presParOf" srcId="{A1A569AA-AAA9-4839-BAD7-AC0184F52459}" destId="{F183F53E-A919-4BAB-B99B-2530B05110D0}" srcOrd="0" destOrd="0" presId="urn:microsoft.com/office/officeart/2005/8/layout/hList1"/>
    <dgm:cxn modelId="{FB325E95-C181-4B4A-8A21-527A062A9F7A}" type="presParOf" srcId="{A1A569AA-AAA9-4839-BAD7-AC0184F52459}" destId="{CBED1804-9D79-4389-AE93-A8DDC0ED7C9C}" srcOrd="1" destOrd="0" presId="urn:microsoft.com/office/officeart/2005/8/layout/hList1"/>
    <dgm:cxn modelId="{8E81CFFA-7613-437A-AA3F-91A0EC602E1B}" type="presParOf" srcId="{61D636A2-A473-4866-A5B0-39AF1D178983}" destId="{1F9787F5-EC82-4835-82EB-6C931D5677F2}" srcOrd="1" destOrd="0" presId="urn:microsoft.com/office/officeart/2005/8/layout/hList1"/>
    <dgm:cxn modelId="{0793D3E0-D519-43F9-AF0C-ECBA4E82759B}" type="presParOf" srcId="{61D636A2-A473-4866-A5B0-39AF1D178983}" destId="{0AB31484-1A63-4E5F-AB86-414D8FC69AE9}" srcOrd="2" destOrd="0" presId="urn:microsoft.com/office/officeart/2005/8/layout/hList1"/>
    <dgm:cxn modelId="{BD6B9DEF-0CAE-45A6-A251-93EFA4A22BD8}" type="presParOf" srcId="{0AB31484-1A63-4E5F-AB86-414D8FC69AE9}" destId="{0728483C-C60D-4388-AAB6-ADFB53488EC6}" srcOrd="0" destOrd="0" presId="urn:microsoft.com/office/officeart/2005/8/layout/hList1"/>
    <dgm:cxn modelId="{65CE8108-B571-4700-BDB4-64D8FAD97749}" type="presParOf" srcId="{0AB31484-1A63-4E5F-AB86-414D8FC69AE9}" destId="{1B57F398-460F-44A9-B216-F29F12D480D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C91D41-C2F8-4004-845E-0394479B35C9}">
      <dsp:nvSpPr>
        <dsp:cNvPr id="0" name=""/>
        <dsp:cNvSpPr/>
      </dsp:nvSpPr>
      <dsp:spPr>
        <a:xfrm>
          <a:off x="0" y="25522"/>
          <a:ext cx="7989888"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noProof="0" dirty="0" smtClean="0"/>
            <a:t>8 core Data Protection principles</a:t>
          </a:r>
          <a:endParaRPr lang="en-US" sz="2600" kern="1200" noProof="0" dirty="0"/>
        </a:p>
      </dsp:txBody>
      <dsp:txXfrm>
        <a:off x="0" y="25522"/>
        <a:ext cx="7989888" cy="623610"/>
      </dsp:txXfrm>
    </dsp:sp>
    <dsp:sp modelId="{615ED294-0042-493B-BECD-F7BA36168705}">
      <dsp:nvSpPr>
        <dsp:cNvPr id="0" name=""/>
        <dsp:cNvSpPr/>
      </dsp:nvSpPr>
      <dsp:spPr>
        <a:xfrm>
          <a:off x="0" y="649132"/>
          <a:ext cx="7989888"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noProof="0" smtClean="0"/>
            <a:t>Transparency</a:t>
          </a:r>
          <a:endParaRPr lang="en-US" sz="2000" kern="1200" noProof="0"/>
        </a:p>
        <a:p>
          <a:pPr marL="228600" lvl="1" indent="-228600" algn="l" defTabSz="889000">
            <a:lnSpc>
              <a:spcPct val="90000"/>
            </a:lnSpc>
            <a:spcBef>
              <a:spcPct val="0"/>
            </a:spcBef>
            <a:spcAft>
              <a:spcPct val="20000"/>
            </a:spcAft>
            <a:buChar char="••"/>
          </a:pPr>
          <a:r>
            <a:rPr lang="en-US" sz="2000" kern="1200" noProof="0" smtClean="0"/>
            <a:t>Lawfulness</a:t>
          </a:r>
          <a:endParaRPr lang="en-US" sz="2000" kern="1200" noProof="0"/>
        </a:p>
        <a:p>
          <a:pPr marL="228600" lvl="1" indent="-228600" algn="l" defTabSz="889000">
            <a:lnSpc>
              <a:spcPct val="90000"/>
            </a:lnSpc>
            <a:spcBef>
              <a:spcPct val="0"/>
            </a:spcBef>
            <a:spcAft>
              <a:spcPct val="20000"/>
            </a:spcAft>
            <a:buChar char="••"/>
          </a:pPr>
          <a:r>
            <a:rPr lang="en-US" sz="2000" kern="1200" noProof="0" smtClean="0"/>
            <a:t>Security</a:t>
          </a:r>
          <a:endParaRPr lang="en-US" sz="2000" kern="1200" noProof="0"/>
        </a:p>
        <a:p>
          <a:pPr marL="228600" lvl="1" indent="-228600" algn="l" defTabSz="889000">
            <a:lnSpc>
              <a:spcPct val="90000"/>
            </a:lnSpc>
            <a:spcBef>
              <a:spcPct val="0"/>
            </a:spcBef>
            <a:spcAft>
              <a:spcPct val="20000"/>
            </a:spcAft>
            <a:buChar char="••"/>
          </a:pPr>
          <a:r>
            <a:rPr lang="en-US" sz="2000" kern="1200" noProof="0" smtClean="0"/>
            <a:t>Quality</a:t>
          </a:r>
          <a:endParaRPr lang="en-US" sz="2000" kern="1200" noProof="0"/>
        </a:p>
        <a:p>
          <a:pPr marL="228600" lvl="1" indent="-228600" algn="l" defTabSz="889000">
            <a:lnSpc>
              <a:spcPct val="90000"/>
            </a:lnSpc>
            <a:spcBef>
              <a:spcPct val="0"/>
            </a:spcBef>
            <a:spcAft>
              <a:spcPct val="20000"/>
            </a:spcAft>
            <a:buChar char="••"/>
          </a:pPr>
          <a:r>
            <a:rPr lang="en-US" sz="2000" kern="1200" noProof="0" smtClean="0"/>
            <a:t>Limited purposes</a:t>
          </a:r>
          <a:endParaRPr lang="en-US" sz="2000" kern="1200" noProof="0"/>
        </a:p>
        <a:p>
          <a:pPr marL="228600" lvl="1" indent="-228600" algn="l" defTabSz="889000">
            <a:lnSpc>
              <a:spcPct val="90000"/>
            </a:lnSpc>
            <a:spcBef>
              <a:spcPct val="0"/>
            </a:spcBef>
            <a:spcAft>
              <a:spcPct val="20000"/>
            </a:spcAft>
            <a:buChar char="••"/>
          </a:pPr>
          <a:r>
            <a:rPr lang="en-US" sz="2000" kern="1200" noProof="0" smtClean="0"/>
            <a:t>Data minimisation</a:t>
          </a:r>
          <a:endParaRPr lang="en-US" sz="2000" kern="1200" noProof="0"/>
        </a:p>
        <a:p>
          <a:pPr marL="228600" lvl="1" indent="-228600" algn="l" defTabSz="889000">
            <a:lnSpc>
              <a:spcPct val="90000"/>
            </a:lnSpc>
            <a:spcBef>
              <a:spcPct val="0"/>
            </a:spcBef>
            <a:spcAft>
              <a:spcPct val="20000"/>
            </a:spcAft>
            <a:buChar char="••"/>
          </a:pPr>
          <a:r>
            <a:rPr lang="en-US" sz="2000" kern="1200" noProof="0" smtClean="0"/>
            <a:t>Integrity</a:t>
          </a:r>
          <a:endParaRPr lang="en-US" sz="2000" kern="1200" noProof="0"/>
        </a:p>
        <a:p>
          <a:pPr marL="228600" lvl="1" indent="-228600" algn="l" defTabSz="889000">
            <a:lnSpc>
              <a:spcPct val="90000"/>
            </a:lnSpc>
            <a:spcBef>
              <a:spcPct val="0"/>
            </a:spcBef>
            <a:spcAft>
              <a:spcPct val="20000"/>
            </a:spcAft>
            <a:buChar char="••"/>
          </a:pPr>
          <a:r>
            <a:rPr lang="en-US" sz="2000" kern="1200" noProof="0" dirty="0" smtClean="0"/>
            <a:t>Fairness</a:t>
          </a:r>
          <a:endParaRPr lang="en-US" sz="2000" kern="1200" noProof="0" dirty="0"/>
        </a:p>
      </dsp:txBody>
      <dsp:txXfrm>
        <a:off x="0" y="649132"/>
        <a:ext cx="7989888" cy="27448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83F53E-A919-4BAB-B99B-2530B05110D0}">
      <dsp:nvSpPr>
        <dsp:cNvPr id="0" name=""/>
        <dsp:cNvSpPr/>
      </dsp:nvSpPr>
      <dsp:spPr>
        <a:xfrm>
          <a:off x="15001" y="0"/>
          <a:ext cx="333749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kern="1200" dirty="0" smtClean="0"/>
            <a:t>Sanctions</a:t>
          </a:r>
          <a:endParaRPr lang="fr-BE" sz="2400" kern="1200" dirty="0"/>
        </a:p>
      </dsp:txBody>
      <dsp:txXfrm>
        <a:off x="15001" y="0"/>
        <a:ext cx="3337493" cy="748800"/>
      </dsp:txXfrm>
    </dsp:sp>
    <dsp:sp modelId="{CBED1804-9D79-4389-AE93-A8DDC0ED7C9C}">
      <dsp:nvSpPr>
        <dsp:cNvPr id="0" name=""/>
        <dsp:cNvSpPr/>
      </dsp:nvSpPr>
      <dsp:spPr>
        <a:xfrm>
          <a:off x="7491" y="732940"/>
          <a:ext cx="3337493" cy="27299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Fines up to the greater of: </a:t>
          </a:r>
          <a:endParaRPr lang="fr-BE" sz="2000" kern="1200" dirty="0"/>
        </a:p>
        <a:p>
          <a:pPr marL="342900" lvl="2" indent="-171450" algn="l" defTabSz="800100">
            <a:lnSpc>
              <a:spcPct val="90000"/>
            </a:lnSpc>
            <a:spcBef>
              <a:spcPct val="0"/>
            </a:spcBef>
            <a:spcAft>
              <a:spcPct val="15000"/>
            </a:spcAft>
            <a:buChar char="••"/>
          </a:pPr>
          <a:r>
            <a:rPr lang="en-GB" sz="1800" kern="1200" dirty="0" smtClean="0"/>
            <a:t>20 million or</a:t>
          </a:r>
        </a:p>
        <a:p>
          <a:pPr marL="342900" lvl="2" indent="-171450" algn="l" defTabSz="800100">
            <a:lnSpc>
              <a:spcPct val="90000"/>
            </a:lnSpc>
            <a:spcBef>
              <a:spcPct val="0"/>
            </a:spcBef>
            <a:spcAft>
              <a:spcPct val="15000"/>
            </a:spcAft>
            <a:buChar char="••"/>
          </a:pPr>
          <a:r>
            <a:rPr lang="en-GB" sz="1800" kern="1200" dirty="0" smtClean="0"/>
            <a:t>4% annual worldwide turnover</a:t>
          </a:r>
        </a:p>
        <a:p>
          <a:pPr marL="342900" lvl="2" indent="-171450" algn="l" defTabSz="800100">
            <a:lnSpc>
              <a:spcPct val="90000"/>
            </a:lnSpc>
            <a:spcBef>
              <a:spcPct val="0"/>
            </a:spcBef>
            <a:spcAft>
              <a:spcPct val="15000"/>
            </a:spcAft>
            <a:buChar char="••"/>
          </a:pPr>
          <a:r>
            <a:rPr lang="en-GB" sz="1800" kern="1200" dirty="0" smtClean="0"/>
            <a:t>…. with a number of variations depending on the nature of the infraction </a:t>
          </a:r>
        </a:p>
        <a:p>
          <a:pPr marL="228600" lvl="1" indent="-228600" algn="l" defTabSz="1066800">
            <a:lnSpc>
              <a:spcPct val="90000"/>
            </a:lnSpc>
            <a:spcBef>
              <a:spcPct val="0"/>
            </a:spcBef>
            <a:spcAft>
              <a:spcPct val="15000"/>
            </a:spcAft>
            <a:buChar char="••"/>
          </a:pPr>
          <a:endParaRPr lang="fr-BE" sz="2400" kern="1200" dirty="0"/>
        </a:p>
      </dsp:txBody>
      <dsp:txXfrm>
        <a:off x="7491" y="732940"/>
        <a:ext cx="3337493" cy="2729902"/>
      </dsp:txXfrm>
    </dsp:sp>
    <dsp:sp modelId="{0728483C-C60D-4388-AAB6-ADFB53488EC6}">
      <dsp:nvSpPr>
        <dsp:cNvPr id="0" name=""/>
        <dsp:cNvSpPr/>
      </dsp:nvSpPr>
      <dsp:spPr>
        <a:xfrm>
          <a:off x="3651466" y="0"/>
          <a:ext cx="334066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err="1" smtClean="0"/>
            <a:t>DPAs</a:t>
          </a:r>
          <a:r>
            <a:rPr lang="en-US" sz="2400" kern="1200" dirty="0" smtClean="0"/>
            <a:t>’ powers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dsp:txBody>
      <dsp:txXfrm>
        <a:off x="3651466" y="0"/>
        <a:ext cx="3340663" cy="748800"/>
      </dsp:txXfrm>
    </dsp:sp>
    <dsp:sp modelId="{1B57F398-460F-44A9-B216-F29F12D480DF}">
      <dsp:nvSpPr>
        <dsp:cNvPr id="0" name=""/>
        <dsp:cNvSpPr/>
      </dsp:nvSpPr>
      <dsp:spPr>
        <a:xfrm>
          <a:off x="3654654" y="779430"/>
          <a:ext cx="3337493" cy="27299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err="1" smtClean="0"/>
            <a:t>DPAs</a:t>
          </a:r>
          <a:r>
            <a:rPr lang="en-GB" sz="2000" kern="1200" dirty="0" smtClean="0"/>
            <a:t> can:</a:t>
          </a:r>
          <a:endParaRPr lang="fr-BE" sz="2000" kern="1200" dirty="0"/>
        </a:p>
        <a:p>
          <a:pPr marL="342900" lvl="2" indent="-171450" algn="l" defTabSz="800100">
            <a:lnSpc>
              <a:spcPct val="90000"/>
            </a:lnSpc>
            <a:spcBef>
              <a:spcPct val="0"/>
            </a:spcBef>
            <a:spcAft>
              <a:spcPct val="15000"/>
            </a:spcAft>
            <a:buChar char="••"/>
          </a:pPr>
          <a:r>
            <a:rPr lang="en-GB" sz="1800" kern="1200" dirty="0" smtClean="0"/>
            <a:t>Issue warnings and reprimands</a:t>
          </a:r>
        </a:p>
        <a:p>
          <a:pPr marL="342900" lvl="2" indent="-171450" algn="l" defTabSz="800100">
            <a:lnSpc>
              <a:spcPct val="90000"/>
            </a:lnSpc>
            <a:spcBef>
              <a:spcPct val="0"/>
            </a:spcBef>
            <a:spcAft>
              <a:spcPct val="15000"/>
            </a:spcAft>
            <a:buChar char="••"/>
          </a:pPr>
          <a:r>
            <a:rPr lang="en-GB" sz="1800" kern="1200" dirty="0" smtClean="0"/>
            <a:t>Order to comply with data subjects’ request</a:t>
          </a:r>
        </a:p>
        <a:p>
          <a:pPr marL="342900" lvl="2" indent="-171450" algn="l" defTabSz="800100">
            <a:lnSpc>
              <a:spcPct val="90000"/>
            </a:lnSpc>
            <a:spcBef>
              <a:spcPct val="0"/>
            </a:spcBef>
            <a:spcAft>
              <a:spcPct val="15000"/>
            </a:spcAft>
            <a:buChar char="••"/>
          </a:pPr>
          <a:r>
            <a:rPr lang="en-GB" sz="1800" kern="1200" dirty="0" smtClean="0"/>
            <a:t>Order to bring processing into compliance</a:t>
          </a:r>
        </a:p>
        <a:p>
          <a:pPr marL="342900" lvl="2" indent="-171450" algn="l" defTabSz="800100">
            <a:lnSpc>
              <a:spcPct val="90000"/>
            </a:lnSpc>
            <a:spcBef>
              <a:spcPct val="0"/>
            </a:spcBef>
            <a:spcAft>
              <a:spcPct val="15000"/>
            </a:spcAft>
            <a:buChar char="••"/>
          </a:pPr>
          <a:r>
            <a:rPr lang="en-GB" sz="1800" kern="1200" dirty="0" smtClean="0"/>
            <a:t>Issue temporary or permanent ban</a:t>
          </a:r>
        </a:p>
      </dsp:txBody>
      <dsp:txXfrm>
        <a:off x="3654654" y="779430"/>
        <a:ext cx="3337493" cy="27299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76C1EA6-6234-41BD-8B4C-B6DB4E247827}" type="datetimeFigureOut">
              <a:rPr lang="en-US" smtClean="0"/>
              <a:pPr/>
              <a:t>11/9/2017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D38E000-4023-4AA5-8A71-5C5BE5785A0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1DD5747-D80E-49A6-9522-B047FF2386C3}" type="datetimeFigureOut">
              <a:rPr lang="en-US" smtClean="0"/>
              <a:pPr/>
              <a:t>11/9/2017</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99E8BE8-1EED-42D9-8FE9-A5059C64D4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E99E8BE8-1EED-42D9-8FE9-A5059C64D408}"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a:fillRect/>
          </a:stretch>
        </p:blipFill>
        <p:spPr>
          <a:xfrm>
            <a:off x="249383" y="2531404"/>
            <a:ext cx="8637676" cy="2375360"/>
          </a:xfrm>
          <a:prstGeom prst="rect">
            <a:avLst/>
          </a:prstGeom>
        </p:spPr>
      </p:pic>
      <p:pic>
        <p:nvPicPr>
          <p:cNvPr id="3" name="Picture 93" descr="mayer_brown_c"/>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459365" y="377825"/>
            <a:ext cx="3314700" cy="592138"/>
          </a:xfrm>
          <a:prstGeom prst="rect">
            <a:avLst/>
          </a:prstGeom>
          <a:noFill/>
        </p:spPr>
      </p:pic>
      <p:sp>
        <p:nvSpPr>
          <p:cNvPr id="9" name="Title 1"/>
          <p:cNvSpPr>
            <a:spLocks noGrp="1"/>
          </p:cNvSpPr>
          <p:nvPr>
            <p:ph type="ctrTitle"/>
          </p:nvPr>
        </p:nvSpPr>
        <p:spPr>
          <a:xfrm>
            <a:off x="644275" y="1091516"/>
            <a:ext cx="7989887" cy="1440087"/>
          </a:xfrm>
        </p:spPr>
        <p:txBody>
          <a:bodyPr lIns="0" tIns="0" rIns="0" bIns="0" anchor="t" anchorCtr="0">
            <a:noAutofit/>
          </a:bodyPr>
          <a:lstStyle>
            <a:lvl1pPr>
              <a:defRPr sz="4000">
                <a:solidFill>
                  <a:schemeClr val="tx1"/>
                </a:solidFill>
              </a:defRPr>
            </a:lvl1pPr>
          </a:lstStyle>
          <a:p>
            <a:r>
              <a:rPr lang="en-US" smtClean="0"/>
              <a:t>Click to edit Master 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 name="Slide Number Placeholder 3"/>
          <p:cNvSpPr>
            <a:spLocks noGrp="1"/>
          </p:cNvSpPr>
          <p:nvPr>
            <p:ph type="sldNum" sz="quarter" idx="12"/>
          </p:nvPr>
        </p:nvSpPr>
        <p:spPr/>
        <p:txBody>
          <a:bodyPr/>
          <a:lstStyle/>
          <a:p>
            <a:fld id="{626BF80B-33B5-4627-8985-D9082B3086CC}" type="slidenum">
              <a:rPr lang="en-US" smtClean="0"/>
              <a:pPr/>
              <a:t>‹#›</a:t>
            </a:fld>
            <a:endParaRPr lang="en-US"/>
          </a:p>
        </p:txBody>
      </p:sp>
      <p:sp>
        <p:nvSpPr>
          <p:cNvPr id="7" name="Content Placeholder 2"/>
          <p:cNvSpPr>
            <a:spLocks noGrp="1"/>
          </p:cNvSpPr>
          <p:nvPr>
            <p:ph idx="1"/>
          </p:nvPr>
        </p:nvSpPr>
        <p:spPr>
          <a:xfrm>
            <a:off x="576264" y="1197864"/>
            <a:ext cx="7989887" cy="3207188"/>
          </a:xfrm>
        </p:spPr>
        <p:txBody>
          <a:bodyPr/>
          <a:lstStyle>
            <a:lvl1pPr>
              <a:lnSpc>
                <a:spcPct val="100000"/>
              </a:lnSpc>
              <a:spcAft>
                <a:spcPts val="600"/>
              </a:spcAft>
              <a:buClr>
                <a:schemeClr val="accent6">
                  <a:lumMod val="75000"/>
                </a:schemeClr>
              </a:buClr>
              <a:buSzPct val="85000"/>
              <a:buFontTx/>
              <a:buNone/>
              <a:defRPr/>
            </a:lvl1pPr>
            <a:lvl2pPr marL="396875" indent="-165100">
              <a:spcAft>
                <a:spcPts val="600"/>
              </a:spcAft>
              <a:buClr>
                <a:schemeClr val="accent6">
                  <a:lumMod val="75000"/>
                </a:schemeClr>
              </a:buClr>
              <a:buSzPct val="120000"/>
              <a:buFont typeface="Calibri" pitchFamily="34" charset="0"/>
              <a:buChar char="›"/>
              <a:defRPr/>
            </a:lvl2pPr>
            <a:lvl3pPr marL="569913" indent="-173038">
              <a:spcBef>
                <a:spcPts val="300"/>
              </a:spcBef>
              <a:spcAft>
                <a:spcPts val="600"/>
              </a:spcAft>
              <a:buClr>
                <a:schemeClr val="accent6">
                  <a:lumMod val="75000"/>
                </a:schemeClr>
              </a:buClr>
              <a:buSzPct val="85000"/>
              <a:tabLst>
                <a:tab pos="974725" algn="l"/>
              </a:tabLst>
              <a:defRPr/>
            </a:lvl3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626BF80B-33B5-4627-8985-D9082B3086C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089" y="204787"/>
            <a:ext cx="8271108" cy="871538"/>
          </a:xfrm>
        </p:spPr>
        <p:txBody>
          <a:bodyPr anchor="t" anchorCtr="0"/>
          <a:lstStyle>
            <a:lvl1pPr algn="l">
              <a:defRPr sz="2600" b="0"/>
            </a:lvl1pPr>
          </a:lstStyle>
          <a:p>
            <a:r>
              <a:rPr lang="en-US" smtClean="0"/>
              <a:t>Click to edit Master title style</a:t>
            </a:r>
            <a:endParaRPr dirty="0"/>
          </a:p>
        </p:txBody>
      </p:sp>
      <p:sp>
        <p:nvSpPr>
          <p:cNvPr id="3" name="Content Placeholder 2"/>
          <p:cNvSpPr>
            <a:spLocks noGrp="1"/>
          </p:cNvSpPr>
          <p:nvPr>
            <p:ph idx="1"/>
          </p:nvPr>
        </p:nvSpPr>
        <p:spPr>
          <a:xfrm>
            <a:off x="3650104" y="1197865"/>
            <a:ext cx="5164111" cy="3194254"/>
          </a:xfrm>
        </p:spPr>
        <p:txBody>
          <a:bodyPr/>
          <a:lstStyle>
            <a:lvl1pPr>
              <a:defRPr sz="2600"/>
            </a:lvl1pPr>
            <a:lvl2pPr>
              <a:defRPr sz="22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573089" y="1197865"/>
            <a:ext cx="2892425" cy="31942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454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 name="Title 1"/>
          <p:cNvSpPr>
            <a:spLocks noGrp="1"/>
          </p:cNvSpPr>
          <p:nvPr>
            <p:ph type="title"/>
          </p:nvPr>
        </p:nvSpPr>
        <p:spPr>
          <a:xfrm>
            <a:off x="2166079" y="3485213"/>
            <a:ext cx="4856814" cy="540291"/>
          </a:xfrm>
        </p:spPr>
        <p:txBody>
          <a:bodyPr anchor="b"/>
          <a:lstStyle>
            <a:lvl1pPr algn="l">
              <a:defRPr sz="2600" b="0">
                <a:solidFill>
                  <a:schemeClr val="accent1"/>
                </a:solidFill>
              </a:defRPr>
            </a:lvl1pPr>
          </a:lstStyle>
          <a:p>
            <a:r>
              <a:rPr lang="en-US" smtClean="0"/>
              <a:t>Click to edit Master title style</a:t>
            </a:r>
            <a:endParaRPr dirty="0"/>
          </a:p>
        </p:txBody>
      </p:sp>
      <p:sp>
        <p:nvSpPr>
          <p:cNvPr id="3" name="Picture Placeholder 2"/>
          <p:cNvSpPr>
            <a:spLocks noGrp="1"/>
          </p:cNvSpPr>
          <p:nvPr>
            <p:ph type="pic" idx="1"/>
          </p:nvPr>
        </p:nvSpPr>
        <p:spPr>
          <a:xfrm>
            <a:off x="2143593" y="748102"/>
            <a:ext cx="4856814" cy="2731958"/>
          </a:xfrm>
          <a:effectLst>
            <a:outerShdw blurRad="76200" dir="13500000" sy="23000" kx="1200000" algn="br" rotWithShape="0">
              <a:prstClr val="black">
                <a:alpha val="2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2166078" y="4025503"/>
            <a:ext cx="4864309"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53762" y="1197864"/>
            <a:ext cx="7812389" cy="3201749"/>
          </a:xfrm>
        </p:spPr>
        <p:txBody>
          <a:bodyPr vert="eaVert"/>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1"/>
            <a:ext cx="9144000" cy="454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 name="Vertical Title 1"/>
          <p:cNvSpPr>
            <a:spLocks noGrp="1"/>
          </p:cNvSpPr>
          <p:nvPr>
            <p:ph type="title" orient="vert"/>
          </p:nvPr>
        </p:nvSpPr>
        <p:spPr>
          <a:xfrm>
            <a:off x="6629400" y="205979"/>
            <a:ext cx="2057400" cy="4186139"/>
          </a:xfrm>
        </p:spPr>
        <p:txBody>
          <a:bodyPr vert="eaVert"/>
          <a:lstStyle>
            <a:lvl1pPr>
              <a:defRPr>
                <a:solidFill>
                  <a:srgbClr val="1B3664"/>
                </a:solidFill>
              </a:defRPr>
            </a:lvl1pPr>
          </a:lstStyle>
          <a:p>
            <a:r>
              <a:rPr lang="en-US" dirty="0" smtClean="0"/>
              <a:t>Click to edit Master title style</a:t>
            </a:r>
            <a:endParaRPr dirty="0"/>
          </a:p>
        </p:txBody>
      </p:sp>
      <p:sp>
        <p:nvSpPr>
          <p:cNvPr id="3" name="Vertical Text Placeholder 2"/>
          <p:cNvSpPr>
            <a:spLocks noGrp="1"/>
          </p:cNvSpPr>
          <p:nvPr>
            <p:ph type="body" orient="vert" idx="1"/>
          </p:nvPr>
        </p:nvSpPr>
        <p:spPr>
          <a:xfrm>
            <a:off x="741404" y="205979"/>
            <a:ext cx="5735595" cy="4193634"/>
          </a:xfrm>
        </p:spPr>
        <p:txBody>
          <a:bodyPr vert="eaVert"/>
          <a:lstStyle>
            <a:lvl1pPr>
              <a:buClr>
                <a:srgbClr val="1B3664"/>
              </a:buClr>
              <a:defRPr/>
            </a:lvl1pPr>
            <a:lvl2pPr>
              <a:buClr>
                <a:srgbClr val="1B3664"/>
              </a:buClr>
              <a:defRPr/>
            </a:lvl2pPr>
            <a:lvl3pPr>
              <a:buClr>
                <a:srgbClr val="1B3664"/>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10" name="Freeform 17"/>
          <p:cNvSpPr>
            <a:spLocks noChangeAspect="1"/>
          </p:cNvSpPr>
          <p:nvPr/>
        </p:nvSpPr>
        <p:spPr>
          <a:xfrm>
            <a:off x="284156" y="2567008"/>
            <a:ext cx="8574088" cy="2405042"/>
          </a:xfrm>
          <a:custGeom>
            <a:avLst/>
            <a:gdLst/>
            <a:ahLst/>
            <a:cxnLst>
              <a:cxn ang="0">
                <a:pos x="0" y="0"/>
              </a:cxn>
              <a:cxn ang="0">
                <a:pos x="0" y="6369"/>
              </a:cxn>
              <a:cxn ang="0">
                <a:pos x="17027" y="6369"/>
              </a:cxn>
              <a:cxn ang="0">
                <a:pos x="17027" y="0"/>
              </a:cxn>
              <a:cxn ang="0">
                <a:pos x="2561" y="0"/>
              </a:cxn>
              <a:cxn ang="0">
                <a:pos x="1847" y="789"/>
              </a:cxn>
              <a:cxn ang="0">
                <a:pos x="1091" y="3"/>
              </a:cxn>
              <a:cxn ang="0">
                <a:pos x="1091" y="3"/>
              </a:cxn>
              <a:cxn ang="0">
                <a:pos x="0" y="0"/>
              </a:cxn>
            </a:cxnLst>
            <a:rect l="0" t="0" r="r" b="b"/>
            <a:pathLst>
              <a:path w="17027" h="6369">
                <a:moveTo>
                  <a:pt x="0" y="0"/>
                </a:moveTo>
                <a:lnTo>
                  <a:pt x="0" y="6369"/>
                </a:lnTo>
                <a:lnTo>
                  <a:pt x="17027" y="6369"/>
                </a:lnTo>
                <a:lnTo>
                  <a:pt x="17027" y="0"/>
                </a:lnTo>
                <a:lnTo>
                  <a:pt x="2561" y="0"/>
                </a:lnTo>
                <a:cubicBezTo>
                  <a:pt x="2290" y="230"/>
                  <a:pt x="2050" y="495"/>
                  <a:pt x="1847" y="789"/>
                </a:cubicBezTo>
                <a:cubicBezTo>
                  <a:pt x="1629" y="496"/>
                  <a:pt x="1375" y="232"/>
                  <a:pt x="1091" y="3"/>
                </a:cubicBezTo>
                <a:lnTo>
                  <a:pt x="1091" y="3"/>
                </a:lnTo>
                <a:lnTo>
                  <a:pt x="0" y="0"/>
                </a:lnTo>
                <a:close/>
              </a:path>
            </a:pathLst>
          </a:custGeom>
          <a:solidFill>
            <a:schemeClr val="accent1"/>
          </a:solidFill>
          <a:ln w="6" cap="rnd">
            <a:noFill/>
            <a:prstDash val="solid"/>
            <a:round/>
          </a:ln>
        </p:spPr>
        <p:txBody>
          <a:bodyPr vert="horz" wrap="square" lIns="0" tIns="0" rIns="0" bIns="0" anchor="t" anchorCtr="0" compatLnSpc="1">
            <a:prstTxWarp prst="textNoShape">
              <a:avLst/>
            </a:prstTxWarp>
          </a:bodyPr>
          <a:lstStyle/>
          <a:p>
            <a:endParaRPr dirty="0"/>
          </a:p>
        </p:txBody>
      </p:sp>
      <p:sp>
        <p:nvSpPr>
          <p:cNvPr id="2" name="Title 1"/>
          <p:cNvSpPr>
            <a:spLocks noGrp="1"/>
          </p:cNvSpPr>
          <p:nvPr>
            <p:ph type="ctrTitle"/>
          </p:nvPr>
        </p:nvSpPr>
        <p:spPr>
          <a:xfrm>
            <a:off x="576263" y="1328737"/>
            <a:ext cx="7989887" cy="1117854"/>
          </a:xfrm>
        </p:spPr>
        <p:txBody>
          <a:bodyPr lIns="0" tIns="0" rIns="0" bIns="0" anchor="t" anchorCtr="0">
            <a:noAutofit/>
          </a:bodyPr>
          <a:lstStyle>
            <a:lvl1pPr>
              <a:defRPr sz="4200">
                <a:solidFill>
                  <a:schemeClr val="tx1"/>
                </a:solidFill>
              </a:defRPr>
            </a:lvl1pPr>
          </a:lstStyle>
          <a:p>
            <a:r>
              <a:rPr lang="en-US" smtClean="0"/>
              <a:t>Click to edit Master title style</a:t>
            </a:r>
          </a:p>
        </p:txBody>
      </p:sp>
      <p:sp>
        <p:nvSpPr>
          <p:cNvPr id="3" name="Subtitle 2"/>
          <p:cNvSpPr>
            <a:spLocks noGrp="1"/>
          </p:cNvSpPr>
          <p:nvPr>
            <p:ph type="subTitle" idx="1"/>
          </p:nvPr>
        </p:nvSpPr>
        <p:spPr>
          <a:xfrm>
            <a:off x="577057" y="3086100"/>
            <a:ext cx="7989887" cy="685800"/>
          </a:xfrm>
        </p:spPr>
        <p:txBody>
          <a:bodyPr lIns="0" tIns="0" r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sp>
        <p:nvSpPr>
          <p:cNvPr id="7" name="Footer Placeholder 3"/>
          <p:cNvSpPr txBox="1">
            <a:spLocks noGrp="1"/>
          </p:cNvSpPr>
          <p:nvPr/>
        </p:nvSpPr>
        <p:spPr>
          <a:xfrm>
            <a:off x="557213" y="4699000"/>
            <a:ext cx="7993062" cy="206375"/>
          </a:xfrm>
          <a:prstGeom prst="rect">
            <a:avLst/>
          </a:prstGeom>
          <a:noFill/>
          <a:ln w="9525">
            <a:noFill/>
            <a:miter lim="800000"/>
          </a:ln>
        </p:spPr>
        <p:txBody>
          <a:bodyPr lIns="0" tIns="0" rIns="0" bIns="0"/>
          <a:lstStyle/>
          <a:p>
            <a:pPr algn="l"/>
            <a:r>
              <a:rPr sz="600" dirty="0">
                <a:solidFill>
                  <a:schemeClr val="bg1"/>
                </a:solidFill>
                <a:latin typeface="Calibri" pitchFamily="34" charset="0"/>
              </a:rPr>
              <a:t>Mayer Brown is a global legal services provider comprising legal practices that are separate entities (the "Mayer Brown Practices"). The Mayer Brown Practices are: Mayer Brown LLP and Mayer Brown Europe-Brussels LLP both limited liability partnerships established in Illinois USA; Mayer Brown International LLP, a limited liability partnership incorporated in England and Wales (authorized and regulated by the Solicitors Regulation Authority and registered in England and Wales number OC 303359); Mayer Brown, a SELAS established in France; Mayer Brown JSM, a Hong Kong partnership and its associated entities in Asia; and Tauil &amp; Chequer Advogados, a Brazilian law partnership with which Mayer Brown is associated. "Mayer Brown" and the Mayer Brown logo are the trademarks of the Mayer Brown Practices in their respective jurisdictions.</a:t>
            </a:r>
          </a:p>
        </p:txBody>
      </p:sp>
      <p:pic>
        <p:nvPicPr>
          <p:cNvPr id="6" name="Picture 93" descr="mayer_brown_c"/>
          <p:cNvPicPr>
            <a:picLocks noChangeAspect="1" noChangeArrowheads="1"/>
          </p:cNvPicPr>
          <p:nvPr/>
        </p:nvPicPr>
        <p:blipFill>
          <a:blip r:embed="rId2" cstate="print"/>
          <a:stretch/>
        </p:blipFill>
        <p:spPr>
          <a:xfrm>
            <a:off x="376238" y="283369"/>
            <a:ext cx="3314700" cy="444104"/>
          </a:xfrm>
          <a:prstGeom prst="rect">
            <a:avLst/>
          </a:prstGeom>
          <a:noFill/>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a:fillRect/>
          </a:stretch>
        </p:blipFill>
        <p:spPr>
          <a:xfrm>
            <a:off x="249383" y="2531404"/>
            <a:ext cx="8637676" cy="2375360"/>
          </a:xfrm>
          <a:prstGeom prst="rect">
            <a:avLst/>
          </a:prstGeom>
        </p:spPr>
      </p:pic>
      <p:pic>
        <p:nvPicPr>
          <p:cNvPr id="3" name="Picture 93" descr="mayer_brown_c"/>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054787" y="837869"/>
            <a:ext cx="4684427" cy="836826"/>
          </a:xfrm>
          <a:prstGeom prst="rect">
            <a:avLst/>
          </a:prstGeom>
          <a:noFill/>
        </p:spPr>
      </p:pic>
      <p:sp>
        <p:nvSpPr>
          <p:cNvPr id="5" name="Footer Placeholder 3"/>
          <p:cNvSpPr txBox="1">
            <a:spLocks noGrp="1"/>
          </p:cNvSpPr>
          <p:nvPr userDrawn="1"/>
        </p:nvSpPr>
        <p:spPr bwMode="auto">
          <a:xfrm>
            <a:off x="604980" y="4419374"/>
            <a:ext cx="7993062" cy="275167"/>
          </a:xfrm>
          <a:prstGeom prst="rect">
            <a:avLst/>
          </a:prstGeom>
          <a:noFill/>
          <a:ln w="9525">
            <a:noFill/>
            <a:miter lim="800000"/>
            <a:headEnd/>
            <a:tailEnd/>
          </a:ln>
        </p:spPr>
        <p:txBody>
          <a:bodyPr lIns="0" tIns="0" rIns="0" bIns="0"/>
          <a:lstStyle/>
          <a:p>
            <a:pPr algn="l"/>
            <a:r>
              <a:rPr sz="550" dirty="0">
                <a:solidFill>
                  <a:schemeClr val="bg1"/>
                </a:solidFill>
                <a:latin typeface="Calibri" pitchFamily="34" charset="0"/>
              </a:rPr>
              <a:t>Mayer Brown is a global legal services provider comprising legal practices that are separate entities (the "Mayer Brown Practices"). The Mayer Brown Practices are: Mayer Brown LLP and Mayer Brown Europe-Brussels </a:t>
            </a:r>
            <a:r>
              <a:rPr sz="550" dirty="0" smtClean="0">
                <a:solidFill>
                  <a:schemeClr val="bg1"/>
                </a:solidFill>
                <a:latin typeface="Calibri" pitchFamily="34" charset="0"/>
              </a:rPr>
              <a:t>LLP</a:t>
            </a:r>
            <a:r>
              <a:rPr lang="en-US" sz="550" dirty="0" smtClean="0">
                <a:solidFill>
                  <a:schemeClr val="bg1"/>
                </a:solidFill>
                <a:latin typeface="Calibri" pitchFamily="34" charset="0"/>
              </a:rPr>
              <a:t>,</a:t>
            </a:r>
            <a:r>
              <a:rPr sz="550" dirty="0" smtClean="0">
                <a:solidFill>
                  <a:schemeClr val="bg1"/>
                </a:solidFill>
                <a:latin typeface="Calibri" pitchFamily="34" charset="0"/>
              </a:rPr>
              <a:t> </a:t>
            </a:r>
            <a:r>
              <a:rPr sz="550" dirty="0">
                <a:solidFill>
                  <a:schemeClr val="bg1"/>
                </a:solidFill>
                <a:latin typeface="Calibri" pitchFamily="34" charset="0"/>
              </a:rPr>
              <a:t>both limited liability partnerships established in Illinois USA; Mayer Brown International LLP, a limited liability partnership incorporated in England and Wales (authorized and regulated by the Solicitors Regulation Authority and registered in England and Wales number OC 303359); Mayer Brown, a </a:t>
            </a:r>
            <a:r>
              <a:rPr sz="550" dirty="0" err="1">
                <a:solidFill>
                  <a:schemeClr val="bg1"/>
                </a:solidFill>
                <a:latin typeface="Calibri" pitchFamily="34" charset="0"/>
              </a:rPr>
              <a:t>SELAS</a:t>
            </a:r>
            <a:r>
              <a:rPr sz="550" dirty="0">
                <a:solidFill>
                  <a:schemeClr val="bg1"/>
                </a:solidFill>
                <a:latin typeface="Calibri" pitchFamily="34" charset="0"/>
              </a:rPr>
              <a:t> established in France; </a:t>
            </a:r>
            <a:r>
              <a:rPr lang="en-US" sz="550" dirty="0" smtClean="0">
                <a:solidFill>
                  <a:schemeClr val="bg1"/>
                </a:solidFill>
                <a:latin typeface="Calibri" pitchFamily="34" charset="0"/>
              </a:rPr>
              <a:t>Mayer Brown Mexico, S.C., a </a:t>
            </a:r>
            <a:r>
              <a:rPr lang="en-US" sz="550" dirty="0" err="1" smtClean="0">
                <a:solidFill>
                  <a:schemeClr val="bg1"/>
                </a:solidFill>
                <a:latin typeface="Calibri" pitchFamily="34" charset="0"/>
              </a:rPr>
              <a:t>sociedad</a:t>
            </a:r>
            <a:r>
              <a:rPr lang="en-US" sz="550" dirty="0" smtClean="0">
                <a:solidFill>
                  <a:schemeClr val="bg1"/>
                </a:solidFill>
                <a:latin typeface="Calibri" pitchFamily="34" charset="0"/>
              </a:rPr>
              <a:t> civil formed under the laws of the State of Durango, Mexico; </a:t>
            </a:r>
            <a:r>
              <a:rPr sz="550" dirty="0" smtClean="0">
                <a:solidFill>
                  <a:schemeClr val="bg1"/>
                </a:solidFill>
                <a:latin typeface="Calibri" pitchFamily="34" charset="0"/>
              </a:rPr>
              <a:t>Mayer </a:t>
            </a:r>
            <a:r>
              <a:rPr sz="550" dirty="0">
                <a:solidFill>
                  <a:schemeClr val="bg1"/>
                </a:solidFill>
                <a:latin typeface="Calibri" pitchFamily="34" charset="0"/>
              </a:rPr>
              <a:t>Brown </a:t>
            </a:r>
            <a:r>
              <a:rPr sz="550" dirty="0" err="1">
                <a:solidFill>
                  <a:schemeClr val="bg1"/>
                </a:solidFill>
                <a:latin typeface="Calibri" pitchFamily="34" charset="0"/>
              </a:rPr>
              <a:t>JSM</a:t>
            </a:r>
            <a:r>
              <a:rPr sz="550" dirty="0">
                <a:solidFill>
                  <a:schemeClr val="bg1"/>
                </a:solidFill>
                <a:latin typeface="Calibri" pitchFamily="34" charset="0"/>
              </a:rPr>
              <a:t>, a Hong Kong partnership and its associated </a:t>
            </a:r>
            <a:r>
              <a:rPr lang="en-US" sz="550" dirty="0" smtClean="0">
                <a:solidFill>
                  <a:schemeClr val="bg1"/>
                </a:solidFill>
                <a:latin typeface="Calibri" pitchFamily="34" charset="0"/>
              </a:rPr>
              <a:t>legal</a:t>
            </a:r>
            <a:r>
              <a:rPr lang="en-US" sz="550" baseline="0" dirty="0" smtClean="0">
                <a:solidFill>
                  <a:schemeClr val="bg1"/>
                </a:solidFill>
                <a:latin typeface="Calibri" pitchFamily="34" charset="0"/>
              </a:rPr>
              <a:t> practices</a:t>
            </a:r>
            <a:r>
              <a:rPr sz="550" dirty="0" smtClean="0">
                <a:solidFill>
                  <a:schemeClr val="bg1"/>
                </a:solidFill>
                <a:latin typeface="Calibri" pitchFamily="34" charset="0"/>
              </a:rPr>
              <a:t> </a:t>
            </a:r>
            <a:r>
              <a:rPr sz="550" dirty="0">
                <a:solidFill>
                  <a:schemeClr val="bg1"/>
                </a:solidFill>
                <a:latin typeface="Calibri" pitchFamily="34" charset="0"/>
              </a:rPr>
              <a:t>in Asia; and </a:t>
            </a:r>
            <a:r>
              <a:rPr sz="550" dirty="0" err="1">
                <a:solidFill>
                  <a:schemeClr val="bg1"/>
                </a:solidFill>
                <a:latin typeface="Calibri" pitchFamily="34" charset="0"/>
              </a:rPr>
              <a:t>Tauil</a:t>
            </a:r>
            <a:r>
              <a:rPr sz="550" dirty="0">
                <a:solidFill>
                  <a:schemeClr val="bg1"/>
                </a:solidFill>
                <a:latin typeface="Calibri" pitchFamily="34" charset="0"/>
              </a:rPr>
              <a:t> &amp; </a:t>
            </a:r>
            <a:r>
              <a:rPr sz="550" dirty="0" err="1">
                <a:solidFill>
                  <a:schemeClr val="bg1"/>
                </a:solidFill>
                <a:latin typeface="Calibri" pitchFamily="34" charset="0"/>
              </a:rPr>
              <a:t>Chequer</a:t>
            </a:r>
            <a:r>
              <a:rPr sz="550" dirty="0">
                <a:solidFill>
                  <a:schemeClr val="bg1"/>
                </a:solidFill>
                <a:latin typeface="Calibri" pitchFamily="34" charset="0"/>
              </a:rPr>
              <a:t> </a:t>
            </a:r>
            <a:r>
              <a:rPr sz="550" dirty="0" err="1">
                <a:solidFill>
                  <a:schemeClr val="bg1"/>
                </a:solidFill>
                <a:latin typeface="Calibri" pitchFamily="34" charset="0"/>
              </a:rPr>
              <a:t>Advogados</a:t>
            </a:r>
            <a:r>
              <a:rPr sz="550" dirty="0">
                <a:solidFill>
                  <a:schemeClr val="bg1"/>
                </a:solidFill>
                <a:latin typeface="Calibri" pitchFamily="34" charset="0"/>
              </a:rPr>
              <a:t>, a Brazilian law partnership with which Mayer Brown is associated. </a:t>
            </a:r>
            <a:r>
              <a:rPr lang="en-US" sz="550" dirty="0" smtClean="0">
                <a:solidFill>
                  <a:schemeClr val="bg1"/>
                </a:solidFill>
                <a:latin typeface="Calibri" pitchFamily="34" charset="0"/>
              </a:rPr>
              <a:t>Mayer Brown Consulting (Singapore) </a:t>
            </a:r>
            <a:r>
              <a:rPr lang="en-US" sz="550" dirty="0" err="1" smtClean="0">
                <a:solidFill>
                  <a:schemeClr val="bg1"/>
                </a:solidFill>
                <a:latin typeface="Calibri" pitchFamily="34" charset="0"/>
              </a:rPr>
              <a:t>Pte.</a:t>
            </a:r>
            <a:r>
              <a:rPr lang="en-US" sz="550" dirty="0" smtClean="0">
                <a:solidFill>
                  <a:schemeClr val="bg1"/>
                </a:solidFill>
                <a:latin typeface="Calibri" pitchFamily="34" charset="0"/>
              </a:rPr>
              <a:t> Ltd and its subsidiary, which are affiliated with Mayer Brown, provide customs and trade advisory and consultancy services, not legal services. </a:t>
            </a:r>
            <a:r>
              <a:rPr sz="550" dirty="0" smtClean="0">
                <a:solidFill>
                  <a:schemeClr val="bg1"/>
                </a:solidFill>
                <a:latin typeface="Calibri" pitchFamily="34" charset="0"/>
              </a:rPr>
              <a:t>"</a:t>
            </a:r>
            <a:r>
              <a:rPr sz="550" dirty="0">
                <a:solidFill>
                  <a:schemeClr val="bg1"/>
                </a:solidFill>
                <a:latin typeface="Calibri" pitchFamily="34" charset="0"/>
              </a:rPr>
              <a:t>Mayer Brown" and the Mayer Brown logo are the trademarks of the Mayer Brown Practices in their respective jurisdictions.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GPM-2014_Plenary Session Title Page.jpg"/>
          <p:cNvPicPr>
            <a:picLocks noChangeAspect="1"/>
          </p:cNvPicPr>
          <p:nvPr userDrawn="1"/>
        </p:nvPicPr>
        <p:blipFill>
          <a:blip r:embed="rId2" cstate="print"/>
          <a:stretch>
            <a:fillRect/>
          </a:stretch>
        </p:blipFill>
        <p:spPr>
          <a:xfrm>
            <a:off x="1354" y="761"/>
            <a:ext cx="9141291" cy="5141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943" y="171450"/>
            <a:ext cx="6472237" cy="606029"/>
          </a:xfrm>
        </p:spPr>
        <p:txBody>
          <a:bodyPr/>
          <a:lstStyle>
            <a:lvl1pPr>
              <a:defRPr sz="1800"/>
            </a:lvl1pPr>
          </a:lstStyle>
          <a:p>
            <a:r>
              <a:rPr lang="en-US" dirty="0" smtClean="0"/>
              <a:t>Click to edit Master title style</a:t>
            </a:r>
            <a:endParaRPr dirty="0"/>
          </a:p>
        </p:txBody>
      </p:sp>
      <p:sp>
        <p:nvSpPr>
          <p:cNvPr id="3" name="Content Placeholder 2"/>
          <p:cNvSpPr>
            <a:spLocks noGrp="1"/>
          </p:cNvSpPr>
          <p:nvPr>
            <p:ph idx="1"/>
          </p:nvPr>
        </p:nvSpPr>
        <p:spPr>
          <a:xfrm>
            <a:off x="301944" y="1197864"/>
            <a:ext cx="7989887" cy="3419856"/>
          </a:xfrm>
        </p:spPr>
        <p:txBody>
          <a:bodyPr/>
          <a:lstStyle>
            <a:lvl1pPr>
              <a:lnSpc>
                <a:spcPct val="100000"/>
              </a:lnSpc>
              <a:spcAft>
                <a:spcPts val="600"/>
              </a:spcAft>
              <a:buClr>
                <a:srgbClr val="1B3664"/>
              </a:buClr>
              <a:buSzPct val="85000"/>
              <a:buFont typeface="Arial" pitchFamily="34" charset="0"/>
              <a:buChar char="•"/>
              <a:defRPr/>
            </a:lvl1pPr>
            <a:lvl2pPr marL="396875" indent="-165100">
              <a:spcAft>
                <a:spcPts val="600"/>
              </a:spcAft>
              <a:buClr>
                <a:srgbClr val="1B3664"/>
              </a:buClr>
              <a:buSzPct val="120000"/>
              <a:buFont typeface="Calibri" pitchFamily="34" charset="0"/>
              <a:buChar char="›"/>
              <a:defRPr/>
            </a:lvl2pPr>
            <a:lvl3pPr marL="569913" indent="-173038">
              <a:spcBef>
                <a:spcPts val="300"/>
              </a:spcBef>
              <a:spcAft>
                <a:spcPts val="600"/>
              </a:spcAft>
              <a:buClr>
                <a:srgbClr val="1B3664"/>
              </a:buClr>
              <a:buSzPct val="85000"/>
              <a:tabLst>
                <a:tab pos="974725" algn="l"/>
              </a:tabLs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defRPr>
                <a:solidFill>
                  <a:srgbClr val="1B3664"/>
                </a:solidFill>
              </a:defRPr>
            </a:lvl1pPr>
          </a:lstStyle>
          <a:p>
            <a:fld id="{626BF80B-33B5-4627-8985-D9082B3086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156210"/>
            <a:ext cx="7989887" cy="606029"/>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2000"/>
            </a:lvl1pPr>
          </a:lstStyle>
          <a:p>
            <a:r>
              <a:rPr lang="en-US" dirty="0" smtClean="0"/>
              <a:t>Doing Business in a Connected World</a:t>
            </a:r>
            <a:br>
              <a:rPr lang="en-US" dirty="0" smtClean="0"/>
            </a:br>
            <a:endParaRPr dirty="0"/>
          </a:p>
        </p:txBody>
      </p:sp>
      <p:sp>
        <p:nvSpPr>
          <p:cNvPr id="3" name="Content Placeholder 2"/>
          <p:cNvSpPr>
            <a:spLocks noGrp="1"/>
          </p:cNvSpPr>
          <p:nvPr>
            <p:ph idx="1"/>
          </p:nvPr>
        </p:nvSpPr>
        <p:spPr>
          <a:xfrm>
            <a:off x="576264" y="1197864"/>
            <a:ext cx="7989887" cy="3207188"/>
          </a:xfrm>
        </p:spPr>
        <p:txBody>
          <a:bodyPr/>
          <a:lstStyle>
            <a:lvl1pPr>
              <a:lnSpc>
                <a:spcPct val="100000"/>
              </a:lnSpc>
              <a:spcAft>
                <a:spcPts val="600"/>
              </a:spcAft>
              <a:buClr>
                <a:srgbClr val="1B3664"/>
              </a:buClr>
              <a:buSzPct val="85000"/>
              <a:buFont typeface="Arial" pitchFamily="34" charset="0"/>
              <a:buChar char="•"/>
              <a:defRPr/>
            </a:lvl1pPr>
            <a:lvl2pPr marL="396875" indent="-165100">
              <a:spcAft>
                <a:spcPts val="600"/>
              </a:spcAft>
              <a:buClr>
                <a:srgbClr val="1B3664"/>
              </a:buClr>
              <a:buSzPct val="120000"/>
              <a:buFont typeface="Calibri" pitchFamily="34" charset="0"/>
              <a:buChar char="›"/>
              <a:defRPr/>
            </a:lvl2pPr>
            <a:lvl3pPr marL="569913" indent="-173038">
              <a:spcBef>
                <a:spcPts val="300"/>
              </a:spcBef>
              <a:spcAft>
                <a:spcPts val="600"/>
              </a:spcAft>
              <a:buClr>
                <a:srgbClr val="1B3664"/>
              </a:buClr>
              <a:buSzPct val="85000"/>
              <a:tabLst>
                <a:tab pos="974725" algn="l"/>
              </a:tabLs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lvl1pPr>
              <a:defRPr>
                <a:solidFill>
                  <a:srgbClr val="1B3664"/>
                </a:solidFill>
              </a:defRPr>
            </a:lvl1pPr>
          </a:lstStyle>
          <a:p>
            <a:fld id="{626BF80B-33B5-4627-8985-D9082B3086CC}" type="slidenum">
              <a:rPr lang="en-US" smtClean="0"/>
              <a:pPr/>
              <a:t>‹#›</a:t>
            </a:fld>
            <a:endParaRPr lang="en-US" dirty="0"/>
          </a:p>
        </p:txBody>
      </p:sp>
      <p:sp>
        <p:nvSpPr>
          <p:cNvPr id="7" name="Rectangle 6"/>
          <p:cNvSpPr/>
          <p:nvPr userDrawn="1"/>
        </p:nvSpPr>
        <p:spPr>
          <a:xfrm>
            <a:off x="495300" y="410825"/>
            <a:ext cx="6446520" cy="461665"/>
          </a:xfrm>
          <a:prstGeom prst="rect">
            <a:avLst/>
          </a:prstGeom>
        </p:spPr>
        <p:txBody>
          <a:bodyPr wrap="square">
            <a:spAutoFit/>
          </a:bodyPr>
          <a:lstStyle/>
          <a:p>
            <a:r>
              <a:rPr lang="en-US" sz="1200" dirty="0" smtClean="0">
                <a:solidFill>
                  <a:schemeClr val="bg1">
                    <a:lumMod val="95000"/>
                  </a:schemeClr>
                </a:solidFill>
                <a:latin typeface="Calibri Light" pitchFamily="34" charset="0"/>
              </a:rPr>
              <a:t>The Impact of </a:t>
            </a:r>
            <a:r>
              <a:rPr lang="en-US" sz="1200" dirty="0" err="1" smtClean="0">
                <a:solidFill>
                  <a:schemeClr val="bg1">
                    <a:lumMod val="95000"/>
                  </a:schemeClr>
                </a:solidFill>
                <a:latin typeface="Calibri Light" pitchFamily="34" charset="0"/>
              </a:rPr>
              <a:t>Cybersecurity</a:t>
            </a:r>
            <a:r>
              <a:rPr lang="en-US" sz="1200" dirty="0" smtClean="0">
                <a:solidFill>
                  <a:schemeClr val="bg1">
                    <a:lumMod val="95000"/>
                  </a:schemeClr>
                </a:solidFill>
                <a:latin typeface="Calibri Light" pitchFamily="34" charset="0"/>
              </a:rPr>
              <a:t>, Data Privacy and Social Media</a:t>
            </a:r>
            <a:br>
              <a:rPr lang="en-US" sz="1200" dirty="0" smtClean="0">
                <a:solidFill>
                  <a:schemeClr val="bg1">
                    <a:lumMod val="95000"/>
                  </a:schemeClr>
                </a:solidFill>
                <a:latin typeface="Calibri Light" pitchFamily="34" charset="0"/>
              </a:rPr>
            </a:br>
            <a:endParaRPr lang="en-US" sz="1200" dirty="0">
              <a:solidFill>
                <a:schemeClr val="bg1">
                  <a:lumMod val="95000"/>
                </a:schemeClr>
              </a:solidFill>
              <a:latin typeface="Calibri Ligh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GPM-2014_Plenary Session Title Page.jpg"/>
          <p:cNvPicPr>
            <a:picLocks noChangeAspect="1"/>
          </p:cNvPicPr>
          <p:nvPr userDrawn="1"/>
        </p:nvPicPr>
        <p:blipFill>
          <a:blip r:embed="rId2" cstate="print"/>
          <a:stretch>
            <a:fillRect/>
          </a:stretch>
        </p:blipFill>
        <p:spPr>
          <a:xfrm>
            <a:off x="1354" y="1524"/>
            <a:ext cx="9141291" cy="5141976"/>
          </a:xfrm>
          <a:prstGeom prst="rect">
            <a:avLst/>
          </a:prstGeom>
        </p:spPr>
      </p:pic>
      <p:sp>
        <p:nvSpPr>
          <p:cNvPr id="8" name="Rectangle 7"/>
          <p:cNvSpPr/>
          <p:nvPr userDrawn="1"/>
        </p:nvSpPr>
        <p:spPr>
          <a:xfrm>
            <a:off x="0" y="2675383"/>
            <a:ext cx="9144000" cy="2072640"/>
          </a:xfrm>
          <a:prstGeom prst="rect">
            <a:avLst/>
          </a:prstGeom>
          <a:solidFill>
            <a:srgbClr val="1B36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 name="Title 1"/>
          <p:cNvSpPr>
            <a:spLocks noGrp="1"/>
          </p:cNvSpPr>
          <p:nvPr>
            <p:ph type="title" hasCustomPrompt="1"/>
          </p:nvPr>
        </p:nvSpPr>
        <p:spPr>
          <a:xfrm>
            <a:off x="472288" y="3143684"/>
            <a:ext cx="7994650" cy="1021556"/>
          </a:xfrm>
        </p:spPr>
        <p:txBody>
          <a:bodyPr anchor="t"/>
          <a:lstStyle>
            <a:lvl1pPr algn="l">
              <a:defRPr sz="4000" b="0" cap="none">
                <a:solidFill>
                  <a:schemeClr val="bg1"/>
                </a:solidFill>
                <a:latin typeface="+mj-lt"/>
              </a:defRPr>
            </a:lvl1pPr>
          </a:lstStyle>
          <a:p>
            <a:r>
              <a:rPr lang="en-US" dirty="0" smtClean="0"/>
              <a:t>Section Header</a:t>
            </a:r>
            <a:endParaRPr lang="en-US" dirty="0"/>
          </a:p>
        </p:txBody>
      </p:sp>
      <p:sp>
        <p:nvSpPr>
          <p:cNvPr id="3" name="Text Placeholder 2"/>
          <p:cNvSpPr>
            <a:spLocks noGrp="1"/>
          </p:cNvSpPr>
          <p:nvPr>
            <p:ph type="body" idx="1" hasCustomPrompt="1"/>
          </p:nvPr>
        </p:nvSpPr>
        <p:spPr>
          <a:xfrm>
            <a:off x="466568" y="3646160"/>
            <a:ext cx="7643069" cy="568490"/>
          </a:xfrm>
        </p:spPr>
        <p:txBody>
          <a:bodyPr anchor="b"/>
          <a:lstStyle>
            <a:lvl1pPr marL="0" indent="0">
              <a:buNone/>
              <a:defRPr sz="2600" baseline="0">
                <a:solidFill>
                  <a:schemeClr val="bg1"/>
                </a:solidFill>
                <a:latin typeface="Calibri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This is a section slide subhead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sz="half" idx="1"/>
          </p:nvPr>
        </p:nvSpPr>
        <p:spPr>
          <a:xfrm>
            <a:off x="573088" y="1197864"/>
            <a:ext cx="3922712" cy="3201749"/>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197864"/>
            <a:ext cx="3919538" cy="3207895"/>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3088" y="1197864"/>
            <a:ext cx="3924300" cy="479822"/>
          </a:xfrm>
        </p:spPr>
        <p:txBody>
          <a:bodyPr anchor="t" anchorCtr="0"/>
          <a:lstStyle>
            <a:lvl1pPr marL="0" indent="0">
              <a:spcAft>
                <a:spcPts val="0"/>
              </a:spcAft>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3088" y="1903750"/>
            <a:ext cx="3924300" cy="2359973"/>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197864"/>
            <a:ext cx="3922713" cy="479822"/>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96257"/>
            <a:ext cx="3922713" cy="2367468"/>
          </a:xfrm>
        </p:spPr>
        <p:txBody>
          <a:bodyPr/>
          <a:lstStyle>
            <a:lvl1pPr>
              <a:defRPr sz="2600"/>
            </a:lvl1pPr>
            <a:lvl2pPr>
              <a:defRPr sz="22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626BF80B-33B5-4627-8985-D9082B3086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GPM-2014_Plenary Session Header..jpg"/>
          <p:cNvPicPr>
            <a:picLocks noChangeAspect="1"/>
          </p:cNvPicPr>
          <p:nvPr/>
        </p:nvPicPr>
        <p:blipFill>
          <a:blip r:embed="rId18" cstate="print"/>
          <a:stretch>
            <a:fillRect/>
          </a:stretch>
        </p:blipFill>
        <p:spPr>
          <a:xfrm>
            <a:off x="0" y="381"/>
            <a:ext cx="9143999" cy="1032509"/>
          </a:xfrm>
          <a:prstGeom prst="rect">
            <a:avLst/>
          </a:prstGeom>
        </p:spPr>
      </p:pic>
      <p:sp>
        <p:nvSpPr>
          <p:cNvPr id="2" name="Title Placeholder 1"/>
          <p:cNvSpPr>
            <a:spLocks noGrp="1"/>
          </p:cNvSpPr>
          <p:nvPr>
            <p:ph type="title"/>
          </p:nvPr>
        </p:nvSpPr>
        <p:spPr>
          <a:xfrm>
            <a:off x="576263" y="171450"/>
            <a:ext cx="7989887" cy="606029"/>
          </a:xfrm>
          <a:prstGeom prst="rect">
            <a:avLst/>
          </a:prstGeom>
        </p:spPr>
        <p:txBody>
          <a:bodyPr vert="horz" lIns="0" tIns="0" rIns="0" bIns="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76264" y="1197864"/>
            <a:ext cx="7989887" cy="32017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107600" y="4724411"/>
            <a:ext cx="914400" cy="116586"/>
          </a:xfrm>
          <a:prstGeom prst="rect">
            <a:avLst/>
          </a:prstGeom>
        </p:spPr>
        <p:txBody>
          <a:bodyPr vert="horz" lIns="91440" tIns="45720" rIns="91440" bIns="45720" rtlCol="0" anchor="ctr"/>
          <a:lstStyle>
            <a:lvl1pPr algn="ctr">
              <a:defRPr sz="1000">
                <a:solidFill>
                  <a:schemeClr val="tx1"/>
                </a:solidFill>
              </a:defRPr>
            </a:lvl1pPr>
          </a:lstStyle>
          <a:p>
            <a:fld id="{626BF80B-33B5-4627-8985-D9082B3086CC}" type="slidenum">
              <a:rPr lang="en-US" smtClean="0"/>
              <a:pPr/>
              <a:t>‹#›</a:t>
            </a:fld>
            <a:endParaRPr lang="en-US" dirty="0"/>
          </a:p>
        </p:txBody>
      </p:sp>
      <p:pic>
        <p:nvPicPr>
          <p:cNvPr id="9" name="Picture 8" descr="mayer_brown_c.jpg"/>
          <p:cNvPicPr>
            <a:picLocks noChangeAspect="1"/>
          </p:cNvPicPr>
          <p:nvPr/>
        </p:nvPicPr>
        <p:blipFill>
          <a:blip r:embed="rId19" cstate="print">
            <a:clrChange>
              <a:clrFrom>
                <a:srgbClr val="FFFFFF"/>
              </a:clrFrom>
              <a:clrTo>
                <a:srgbClr val="FFFFFF">
                  <a:alpha val="0"/>
                </a:srgbClr>
              </a:clrTo>
            </a:clrChange>
          </a:blip>
          <a:stretch>
            <a:fillRect/>
          </a:stretch>
        </p:blipFill>
        <p:spPr>
          <a:xfrm>
            <a:off x="6256800" y="4494716"/>
            <a:ext cx="2714532" cy="500757"/>
          </a:xfrm>
          <a:prstGeom prst="rect">
            <a:avLst/>
          </a:prstGeom>
        </p:spPr>
      </p:pic>
    </p:spTree>
  </p:cSld>
  <p:clrMap bg1="lt1" tx1="dk1" bg2="lt2" tx2="dk2" accent1="accent1" accent2="accent2" accent3="accent3" accent4="accent4" accent5="accent5" accent6="accent6" hlink="hlink" folHlink="folHlink"/>
  <p:sldLayoutIdLst>
    <p:sldLayoutId id="2147485295" r:id="rId1"/>
    <p:sldLayoutId id="2147485308" r:id="rId2"/>
    <p:sldLayoutId id="2147485307" r:id="rId3"/>
    <p:sldLayoutId id="2147485296" r:id="rId4"/>
    <p:sldLayoutId id="2147485309" r:id="rId5"/>
    <p:sldLayoutId id="2147485297" r:id="rId6"/>
    <p:sldLayoutId id="2147485298" r:id="rId7"/>
    <p:sldLayoutId id="2147485299" r:id="rId8"/>
    <p:sldLayoutId id="2147485300" r:id="rId9"/>
    <p:sldLayoutId id="2147485301" r:id="rId10"/>
    <p:sldLayoutId id="2147485306" r:id="rId11"/>
    <p:sldLayoutId id="2147485302" r:id="rId12"/>
    <p:sldLayoutId id="2147485303" r:id="rId13"/>
    <p:sldLayoutId id="2147485304" r:id="rId14"/>
    <p:sldLayoutId id="2147485305" r:id="rId15"/>
    <p:sldLayoutId id="2147485310" r:id="rId16"/>
  </p:sldLayoutIdLst>
  <p:hf hdr="0" dt="0"/>
  <p:txStyles>
    <p:titleStyle>
      <a:lvl1pPr algn="l" defTabSz="914400" rtl="0" eaLnBrk="1" latinLnBrk="0" hangingPunct="1">
        <a:spcBef>
          <a:spcPct val="0"/>
        </a:spcBef>
        <a:buNone/>
        <a:defRPr sz="2600" kern="1200">
          <a:solidFill>
            <a:schemeClr val="bg1"/>
          </a:solidFill>
          <a:latin typeface="+mj-lt"/>
          <a:ea typeface="+mj-ea"/>
          <a:cs typeface="+mj-cs"/>
        </a:defRPr>
      </a:lvl1pPr>
    </p:titleStyle>
    <p:bodyStyle>
      <a:lvl1pPr marL="182563" indent="-182563" algn="l" defTabSz="914400" rtl="0" eaLnBrk="1" latinLnBrk="0" hangingPunct="1">
        <a:spcBef>
          <a:spcPts val="0"/>
        </a:spcBef>
        <a:spcAft>
          <a:spcPts val="600"/>
        </a:spcAft>
        <a:buClr>
          <a:srgbClr val="1B3664"/>
        </a:buClr>
        <a:buSzPct val="85000"/>
        <a:buFont typeface="Arial" pitchFamily="34" charset="0"/>
        <a:buChar char="•"/>
        <a:defRPr sz="1400" kern="1200">
          <a:solidFill>
            <a:schemeClr val="tx1"/>
          </a:solidFill>
          <a:latin typeface="+mn-lt"/>
          <a:ea typeface="+mn-ea"/>
          <a:cs typeface="+mn-cs"/>
        </a:defRPr>
      </a:lvl1pPr>
      <a:lvl2pPr marL="396875" indent="-165100" algn="l" defTabSz="914400" rtl="0" eaLnBrk="1" latinLnBrk="0" hangingPunct="1">
        <a:spcBef>
          <a:spcPts val="0"/>
        </a:spcBef>
        <a:spcAft>
          <a:spcPts val="600"/>
        </a:spcAft>
        <a:buClr>
          <a:srgbClr val="1B3664"/>
        </a:buClr>
        <a:buSzPct val="120000"/>
        <a:buFont typeface="Calibri" pitchFamily="34" charset="0"/>
        <a:buChar char="›"/>
        <a:defRPr sz="1200" kern="1200">
          <a:solidFill>
            <a:schemeClr val="tx1"/>
          </a:solidFill>
          <a:latin typeface="+mn-lt"/>
          <a:ea typeface="+mn-ea"/>
          <a:cs typeface="+mn-cs"/>
        </a:defRPr>
      </a:lvl2pPr>
      <a:lvl3pPr marL="569913" indent="-173038" algn="l" defTabSz="914400" rtl="0" eaLnBrk="1" latinLnBrk="0" hangingPunct="1">
        <a:spcBef>
          <a:spcPts val="300"/>
        </a:spcBef>
        <a:spcAft>
          <a:spcPts val="600"/>
        </a:spcAft>
        <a:buClr>
          <a:srgbClr val="1B3664"/>
        </a:buClr>
        <a:buSzPct val="90000"/>
        <a:buFont typeface="Arial" pitchFamily="34" charset="0"/>
        <a:buChar char="•"/>
        <a:defRPr sz="1050" kern="1200">
          <a:solidFill>
            <a:schemeClr val="tx1"/>
          </a:solidFill>
          <a:latin typeface="+mn-lt"/>
          <a:ea typeface="+mn-ea"/>
          <a:cs typeface="+mn-cs"/>
        </a:defRPr>
      </a:lvl3pPr>
      <a:lvl4pPr marL="1645920" indent="-274320" algn="l" defTabSz="914400" rtl="0" eaLnBrk="1" latinLnBrk="0" hangingPunct="1">
        <a:spcBef>
          <a:spcPts val="0"/>
        </a:spcBef>
        <a:spcAft>
          <a:spcPts val="1200"/>
        </a:spcAft>
        <a:buClr>
          <a:schemeClr val="accent1"/>
        </a:buClr>
        <a:buFont typeface="Arial" pitchFamily="34" charset="0"/>
        <a:buChar char="–"/>
        <a:defRPr sz="1800" kern="1200">
          <a:solidFill>
            <a:schemeClr val="tx1"/>
          </a:solidFill>
          <a:latin typeface="+mn-lt"/>
          <a:ea typeface="+mn-ea"/>
          <a:cs typeface="+mn-cs"/>
        </a:defRPr>
      </a:lvl4pPr>
      <a:lvl5pPr marL="2011680" indent="-182880" algn="l" defTabSz="914400" rtl="0" eaLnBrk="1" latinLnBrk="0" hangingPunct="1">
        <a:spcBef>
          <a:spcPts val="0"/>
        </a:spcBef>
        <a:spcAft>
          <a:spcPts val="1200"/>
        </a:spcAft>
        <a:buClr>
          <a:schemeClr val="accent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cid:image003.jpg@01D2C5BC.FA57D770"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hotelnewsnow.com/Articles/150812/Four-Seasons-compromised-by-third-party-data-breach" TargetMode="External"/><Relationship Id="rId2" Type="http://schemas.openxmlformats.org/officeDocument/2006/relationships/hyperlink" Target="http://hotelnewsnow.com/Articles/149652/Hard-Rock-hit-by-guest-data-breach" TargetMode="External"/><Relationship Id="rId1" Type="http://schemas.openxmlformats.org/officeDocument/2006/relationships/slideLayout" Target="../slideLayouts/slideLayout4.xml"/><Relationship Id="rId5" Type="http://schemas.openxmlformats.org/officeDocument/2006/relationships/hyperlink" Target="http://hotelnewsnow.com/Articles/151119/Loews-Hotels-also-affected-by-Sabre-data-breach" TargetMode="External"/><Relationship Id="rId4" Type="http://schemas.openxmlformats.org/officeDocument/2006/relationships/hyperlink" Target="http://hotelnewsnow.com/Articles/151039/Third-party-data-breach-reaches-Trump-Hotel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reachlevelindex.com/"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ctrTitle"/>
          </p:nvPr>
        </p:nvSpPr>
        <p:spPr>
          <a:xfrm>
            <a:off x="350875" y="1017088"/>
            <a:ext cx="8283288" cy="1440087"/>
          </a:xfrm>
        </p:spPr>
        <p:txBody>
          <a:bodyPr/>
          <a:lstStyle/>
          <a:p>
            <a:pPr lvl="0" algn="ctr">
              <a:defRPr/>
            </a:pPr>
            <a:r>
              <a:rPr lang="en-US" sz="2000" dirty="0" smtClean="0">
                <a:solidFill>
                  <a:srgbClr val="414042"/>
                </a:solidFill>
              </a:rPr>
              <a:t/>
            </a:r>
            <a:br>
              <a:rPr lang="en-US" sz="2000" dirty="0" smtClean="0">
                <a:solidFill>
                  <a:srgbClr val="414042"/>
                </a:solidFill>
              </a:rPr>
            </a:br>
            <a:r>
              <a:rPr lang="en-US" sz="2600" dirty="0" smtClean="0">
                <a:solidFill>
                  <a:srgbClr val="414042"/>
                </a:solidFill>
              </a:rPr>
              <a:t/>
            </a:r>
            <a:br>
              <a:rPr lang="en-US" sz="2600" dirty="0" smtClean="0">
                <a:solidFill>
                  <a:srgbClr val="414042"/>
                </a:solidFill>
              </a:rPr>
            </a:br>
            <a:r>
              <a:rPr lang="en-US" sz="2600" dirty="0" smtClean="0">
                <a:solidFill>
                  <a:srgbClr val="414042"/>
                </a:solidFill>
              </a:rPr>
              <a:t>The General Data Protection Regulation – challenges for the hospitality sector</a:t>
            </a:r>
            <a:endParaRPr lang="en-US" sz="2600" i="1" dirty="0"/>
          </a:p>
        </p:txBody>
      </p:sp>
      <p:sp>
        <p:nvSpPr>
          <p:cNvPr id="4" name="Title 5"/>
          <p:cNvSpPr txBox="1">
            <a:spLocks/>
          </p:cNvSpPr>
          <p:nvPr/>
        </p:nvSpPr>
        <p:spPr>
          <a:xfrm>
            <a:off x="575873" y="3005377"/>
            <a:ext cx="7989887" cy="144008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 Box 22"/>
          <p:cNvSpPr txBox="1">
            <a:spLocks noChangeArrowheads="1"/>
          </p:cNvSpPr>
          <p:nvPr/>
        </p:nvSpPr>
        <p:spPr bwMode="auto">
          <a:xfrm>
            <a:off x="383708" y="3223854"/>
            <a:ext cx="3975100" cy="1041288"/>
          </a:xfrm>
          <a:prstGeom prst="rect">
            <a:avLst/>
          </a:prstGeom>
          <a:noFill/>
          <a:ln w="6350">
            <a:noFill/>
            <a:miter lim="800000"/>
            <a:headEnd/>
            <a:tailEnd/>
          </a:ln>
          <a:effectLst/>
        </p:spPr>
        <p:txBody>
          <a:bodyPr wrap="square" lIns="0" tIns="45709" rIns="0" bIns="45709">
            <a:spAutoFit/>
          </a:bodyPr>
          <a:lstStyle/>
          <a:p>
            <a:pPr>
              <a:lnSpc>
                <a:spcPts val="1600"/>
              </a:lnSpc>
              <a:spcAft>
                <a:spcPts val="600"/>
              </a:spcAft>
            </a:pPr>
            <a:r>
              <a:rPr lang="en-US" sz="1400" dirty="0" smtClean="0">
                <a:solidFill>
                  <a:schemeClr val="bg1"/>
                </a:solidFill>
                <a:latin typeface="Calibri" pitchFamily="34" charset="0"/>
              </a:rPr>
              <a:t>Charles-Albert Helleputte</a:t>
            </a:r>
          </a:p>
          <a:p>
            <a:pPr>
              <a:lnSpc>
                <a:spcPts val="1200"/>
              </a:lnSpc>
              <a:spcAft>
                <a:spcPts val="1200"/>
              </a:spcAft>
            </a:pPr>
            <a:r>
              <a:rPr lang="en-US" sz="1400" i="1" dirty="0" smtClean="0">
                <a:solidFill>
                  <a:schemeClr val="bg1"/>
                </a:solidFill>
                <a:latin typeface="Calibri" pitchFamily="34" charset="0"/>
              </a:rPr>
              <a:t>Partner, Brussels</a:t>
            </a:r>
          </a:p>
          <a:p>
            <a:pPr>
              <a:lnSpc>
                <a:spcPts val="1200"/>
              </a:lnSpc>
              <a:spcAft>
                <a:spcPts val="400"/>
              </a:spcAft>
            </a:pPr>
            <a:r>
              <a:rPr lang="en-US" sz="1400" dirty="0" smtClean="0">
                <a:solidFill>
                  <a:schemeClr val="bg1"/>
                </a:solidFill>
                <a:latin typeface="Calibri" pitchFamily="34" charset="0"/>
              </a:rPr>
              <a:t>+32 2 551 5982</a:t>
            </a:r>
          </a:p>
          <a:p>
            <a:pPr>
              <a:lnSpc>
                <a:spcPts val="1200"/>
              </a:lnSpc>
              <a:spcAft>
                <a:spcPts val="400"/>
              </a:spcAft>
            </a:pPr>
            <a:r>
              <a:rPr lang="en-US" sz="1400" dirty="0" smtClean="0">
                <a:solidFill>
                  <a:schemeClr val="bg1"/>
                </a:solidFill>
                <a:latin typeface="Calibri" pitchFamily="34" charset="0"/>
              </a:rPr>
              <a:t> chelleputte@mayerbrown.com </a:t>
            </a:r>
          </a:p>
        </p:txBody>
      </p:sp>
      <p:sp>
        <p:nvSpPr>
          <p:cNvPr id="6" name="Text Box 23"/>
          <p:cNvSpPr txBox="1">
            <a:spLocks noChangeArrowheads="1"/>
          </p:cNvSpPr>
          <p:nvPr/>
        </p:nvSpPr>
        <p:spPr bwMode="auto">
          <a:xfrm>
            <a:off x="6568079" y="2555137"/>
            <a:ext cx="2228850" cy="307113"/>
          </a:xfrm>
          <a:prstGeom prst="rect">
            <a:avLst/>
          </a:prstGeom>
          <a:noFill/>
          <a:ln w="6350">
            <a:noFill/>
            <a:miter lim="800000"/>
            <a:headEnd/>
            <a:tailEnd/>
          </a:ln>
          <a:effectLst/>
        </p:spPr>
        <p:txBody>
          <a:bodyPr lIns="91418" tIns="45709" rIns="91418" bIns="45709">
            <a:spAutoFit/>
          </a:bodyPr>
          <a:lstStyle/>
          <a:p>
            <a:pPr algn="r">
              <a:lnSpc>
                <a:spcPts val="1600"/>
              </a:lnSpc>
              <a:spcAft>
                <a:spcPts val="600"/>
              </a:spcAft>
            </a:pPr>
            <a:r>
              <a:rPr lang="en-US" dirty="0" smtClean="0">
                <a:solidFill>
                  <a:schemeClr val="bg1"/>
                </a:solidFill>
                <a:latin typeface="Calibri" pitchFamily="34" charset="0"/>
              </a:rPr>
              <a:t>8 November 2017</a:t>
            </a:r>
            <a:endParaRPr lang="en-US"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3" y="110490"/>
            <a:ext cx="6472237" cy="606029"/>
          </a:xfrm>
        </p:spPr>
        <p:txBody>
          <a:bodyPr/>
          <a:lstStyle/>
          <a:p>
            <a:r>
              <a:rPr lang="en-GB" sz="2200" dirty="0" smtClean="0"/>
              <a:t>The </a:t>
            </a:r>
            <a:r>
              <a:rPr lang="en-GB" sz="2200" dirty="0" err="1" smtClean="0"/>
              <a:t>GDPR</a:t>
            </a:r>
            <a:r>
              <a:rPr lang="en-GB" sz="2200" dirty="0" smtClean="0"/>
              <a:t>: extraterritorial scope</a:t>
            </a:r>
            <a:endParaRPr lang="en-GB"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10</a:t>
            </a:fld>
            <a:endParaRPr lang="en-US" dirty="0"/>
          </a:p>
        </p:txBody>
      </p:sp>
      <p:graphicFrame>
        <p:nvGraphicFramePr>
          <p:cNvPr id="6" name="Content Placeholder 3"/>
          <p:cNvGraphicFramePr>
            <a:graphicFrameLocks noGrp="1"/>
          </p:cNvGraphicFramePr>
          <p:nvPr>
            <p:ph idx="1"/>
          </p:nvPr>
        </p:nvGraphicFramePr>
        <p:xfrm>
          <a:off x="680484" y="893135"/>
          <a:ext cx="7655442" cy="3732368"/>
        </p:xfrm>
        <a:graphic>
          <a:graphicData uri="http://schemas.openxmlformats.org/drawingml/2006/table">
            <a:tbl>
              <a:tblPr firstRow="1" bandRow="1">
                <a:tableStyleId>{5C22544A-7EE6-4342-B048-85BDC9FD1C3A}</a:tableStyleId>
              </a:tblPr>
              <a:tblGrid>
                <a:gridCol w="3827721"/>
                <a:gridCol w="3827721"/>
              </a:tblGrid>
              <a:tr h="599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bg1"/>
                          </a:solidFill>
                        </a:rPr>
                        <a:t>European</a:t>
                      </a:r>
                      <a:r>
                        <a:rPr lang="en-GB" sz="1800" b="0" baseline="0" dirty="0" smtClean="0">
                          <a:solidFill>
                            <a:schemeClr val="bg1"/>
                          </a:solidFill>
                        </a:rPr>
                        <a:t> Data Protection Directive 95/46 applies to:</a:t>
                      </a:r>
                      <a:endParaRPr lang="en-GB" sz="1800" b="0" dirty="0" smtClean="0">
                        <a:solidFill>
                          <a:schemeClr val="bg1"/>
                        </a:solidFill>
                      </a:endParaRPr>
                    </a:p>
                  </a:txBody>
                  <a:tcPr marL="113131" marR="1131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bg1"/>
                          </a:solidFill>
                        </a:rPr>
                        <a:t>General</a:t>
                      </a:r>
                      <a:r>
                        <a:rPr lang="en-GB" sz="1800" b="0" baseline="0" dirty="0" smtClean="0">
                          <a:solidFill>
                            <a:schemeClr val="bg1"/>
                          </a:solidFill>
                        </a:rPr>
                        <a:t> Data Protection Regulation 2016/679 applies to:</a:t>
                      </a:r>
                      <a:endParaRPr lang="en-GB" sz="1800" b="0" dirty="0" smtClean="0">
                        <a:solidFill>
                          <a:schemeClr val="bg1"/>
                        </a:solidFill>
                      </a:endParaRPr>
                    </a:p>
                  </a:txBody>
                  <a:tcPr marL="113131" marR="113131"/>
                </a:tc>
              </a:tr>
              <a:tr h="1082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A data controller where it is established in an EU Member State </a:t>
                      </a:r>
                      <a:r>
                        <a:rPr lang="en-GB" sz="1400" u="sng" kern="1200" dirty="0" smtClean="0">
                          <a:solidFill>
                            <a:schemeClr val="dk1"/>
                          </a:solidFill>
                          <a:latin typeface="+mn-lt"/>
                          <a:ea typeface="+mn-ea"/>
                          <a:cs typeface="+mn-cs"/>
                        </a:rPr>
                        <a:t>and</a:t>
                      </a:r>
                      <a:r>
                        <a:rPr lang="en-GB" sz="1400" kern="1200" dirty="0" smtClean="0">
                          <a:solidFill>
                            <a:schemeClr val="dk1"/>
                          </a:solidFill>
                          <a:latin typeface="+mn-lt"/>
                          <a:ea typeface="+mn-ea"/>
                          <a:cs typeface="+mn-cs"/>
                        </a:rPr>
                        <a:t> the data is processed in the context of that establishment</a:t>
                      </a:r>
                      <a:endParaRPr lang="en-GB" sz="1400" dirty="0" smtClean="0"/>
                    </a:p>
                  </a:txBody>
                  <a:tcPr marL="113131" marR="1131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The processing of personal data in the context of the activities of a data controller or data processor established in the EU, </a:t>
                      </a:r>
                      <a:r>
                        <a:rPr lang="en-GB" sz="1400" u="sng" dirty="0" smtClean="0"/>
                        <a:t>irrespective</a:t>
                      </a:r>
                      <a:r>
                        <a:rPr lang="en-GB" sz="1400" dirty="0" smtClean="0"/>
                        <a:t> of where the processing</a:t>
                      </a:r>
                      <a:r>
                        <a:rPr lang="en-GB" sz="1400" baseline="0" dirty="0" smtClean="0"/>
                        <a:t> takes place</a:t>
                      </a:r>
                      <a:endParaRPr lang="en-GB" sz="1400" dirty="0" smtClean="0"/>
                    </a:p>
                  </a:txBody>
                  <a:tcPr marL="113131" marR="113131"/>
                </a:tc>
              </a:tr>
              <a:tr h="2009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A data controller where it is</a:t>
                      </a:r>
                      <a:r>
                        <a:rPr lang="en-GB" sz="1400" kern="1200" baseline="0" dirty="0" smtClean="0">
                          <a:solidFill>
                            <a:schemeClr val="dk1"/>
                          </a:solidFill>
                          <a:latin typeface="+mn-lt"/>
                          <a:ea typeface="+mn-ea"/>
                          <a:cs typeface="+mn-cs"/>
                        </a:rPr>
                        <a:t> not </a:t>
                      </a:r>
                      <a:r>
                        <a:rPr lang="en-GB" sz="1400" kern="1200" dirty="0" smtClean="0">
                          <a:solidFill>
                            <a:schemeClr val="dk1"/>
                          </a:solidFill>
                          <a:latin typeface="+mn-lt"/>
                          <a:ea typeface="+mn-ea"/>
                          <a:cs typeface="+mn-cs"/>
                        </a:rPr>
                        <a:t>established in an EU Member State but is</a:t>
                      </a:r>
                      <a:r>
                        <a:rPr lang="en-GB" sz="1400" kern="1200" baseline="0" dirty="0" smtClean="0">
                          <a:solidFill>
                            <a:schemeClr val="dk1"/>
                          </a:solidFill>
                          <a:latin typeface="+mn-lt"/>
                          <a:ea typeface="+mn-ea"/>
                          <a:cs typeface="+mn-cs"/>
                        </a:rPr>
                        <a:t> using</a:t>
                      </a:r>
                      <a:r>
                        <a:rPr lang="en-GB" sz="1400" kern="1200" dirty="0" smtClean="0">
                          <a:solidFill>
                            <a:schemeClr val="dk1"/>
                          </a:solidFill>
                          <a:latin typeface="+mn-lt"/>
                          <a:ea typeface="+mn-ea"/>
                          <a:cs typeface="+mn-cs"/>
                        </a:rPr>
                        <a:t> equipment in an EU Member State for processing data otherwise than for the purposes of transit through that</a:t>
                      </a:r>
                      <a:r>
                        <a:rPr lang="en-GB" sz="1400" kern="1200" baseline="0" dirty="0" smtClean="0">
                          <a:solidFill>
                            <a:schemeClr val="dk1"/>
                          </a:solidFill>
                          <a:latin typeface="+mn-lt"/>
                          <a:ea typeface="+mn-ea"/>
                          <a:cs typeface="+mn-cs"/>
                        </a:rPr>
                        <a:t> Member State</a:t>
                      </a:r>
                      <a:endParaRPr lang="en-GB" sz="1400" dirty="0" smtClean="0"/>
                    </a:p>
                  </a:txBody>
                  <a:tcPr marL="113131" marR="113131"/>
                </a:tc>
                <a:tc>
                  <a:txBody>
                    <a:bodyPr/>
                    <a:lstStyle/>
                    <a:p>
                      <a:r>
                        <a:rPr lang="en-GB" sz="1400" dirty="0" smtClean="0"/>
                        <a:t>The processing of personal data of</a:t>
                      </a:r>
                      <a:r>
                        <a:rPr lang="en-GB" sz="1400" baseline="0" dirty="0" smtClean="0"/>
                        <a:t> data subjects who are in the EU by a data controller or data processor not established in the EU, where the processing activities are related to:</a:t>
                      </a:r>
                    </a:p>
                    <a:p>
                      <a:pPr marL="114300" indent="-114300">
                        <a:spcAft>
                          <a:spcPts val="600"/>
                        </a:spcAft>
                        <a:buFont typeface="Arial" pitchFamily="34" charset="0"/>
                        <a:buChar char="•"/>
                      </a:pPr>
                      <a:r>
                        <a:rPr lang="en-GB" sz="1400" baseline="0" dirty="0" smtClean="0"/>
                        <a:t>The offering of goods or services to those data subjects; or</a:t>
                      </a:r>
                    </a:p>
                    <a:p>
                      <a:pPr marL="114300" indent="-114300">
                        <a:spcAft>
                          <a:spcPts val="600"/>
                        </a:spcAft>
                        <a:buFont typeface="Arial" pitchFamily="34" charset="0"/>
                        <a:buChar char="•"/>
                      </a:pPr>
                      <a:r>
                        <a:rPr lang="en-GB" sz="1400" baseline="0" dirty="0" smtClean="0"/>
                        <a:t>The monitoring of their behaviour in the EU</a:t>
                      </a:r>
                      <a:endParaRPr lang="en-GB" sz="1400" dirty="0" smtClean="0"/>
                    </a:p>
                  </a:txBody>
                  <a:tcPr marL="113131" marR="113131"/>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75" y="128920"/>
            <a:ext cx="6472237" cy="606029"/>
          </a:xfrm>
        </p:spPr>
        <p:txBody>
          <a:bodyPr/>
          <a:lstStyle/>
          <a:p>
            <a:r>
              <a:rPr lang="en-GB" sz="2200" dirty="0" smtClean="0"/>
              <a:t>Assessing whether the </a:t>
            </a:r>
            <a:r>
              <a:rPr lang="en-GB" sz="2200" dirty="0" err="1" smtClean="0"/>
              <a:t>GDPR</a:t>
            </a:r>
            <a:r>
              <a:rPr lang="en-GB" sz="2200" dirty="0" smtClean="0"/>
              <a:t> applies to your organization</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11</a:t>
            </a:fld>
            <a:endParaRPr lang="en-US" dirty="0"/>
          </a:p>
        </p:txBody>
      </p:sp>
      <p:graphicFrame>
        <p:nvGraphicFramePr>
          <p:cNvPr id="5" name="Content Placeholder 3"/>
          <p:cNvGraphicFramePr>
            <a:graphicFrameLocks noGrp="1"/>
          </p:cNvGraphicFramePr>
          <p:nvPr>
            <p:ph idx="1"/>
          </p:nvPr>
        </p:nvGraphicFramePr>
        <p:xfrm>
          <a:off x="776174" y="931794"/>
          <a:ext cx="7474690" cy="3505200"/>
        </p:xfrm>
        <a:graphic>
          <a:graphicData uri="http://schemas.openxmlformats.org/drawingml/2006/table">
            <a:tbl>
              <a:tblPr firstRow="1" bandRow="1">
                <a:tableStyleId>{5C22544A-7EE6-4342-B048-85BDC9FD1C3A}</a:tableStyleId>
              </a:tblPr>
              <a:tblGrid>
                <a:gridCol w="3737345"/>
                <a:gridCol w="3737345"/>
              </a:tblGrid>
              <a:tr h="638275">
                <a:tc>
                  <a:txBody>
                    <a:bodyPr/>
                    <a:lstStyle/>
                    <a:p>
                      <a:pPr algn="ctr"/>
                      <a:r>
                        <a:rPr lang="en-GB" sz="1800" dirty="0" smtClean="0"/>
                        <a:t>Offering goods or service to EU individuals</a:t>
                      </a:r>
                      <a:endParaRPr lang="fr-BE" sz="1800" dirty="0"/>
                    </a:p>
                  </a:txBody>
                  <a:tcPr marL="113131" marR="1131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Monitoring individuals</a:t>
                      </a:r>
                      <a:endParaRPr lang="fr-BE"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smtClean="0">
                        <a:solidFill>
                          <a:schemeClr val="bg1"/>
                        </a:solidFill>
                      </a:endParaRPr>
                    </a:p>
                  </a:txBody>
                  <a:tcPr marL="113131" marR="113131"/>
                </a:tc>
              </a:tr>
              <a:tr h="1554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Factors to be considered</a:t>
                      </a:r>
                      <a:r>
                        <a:rPr lang="en-GB" sz="1600" baseline="0" dirty="0" smtClean="0"/>
                        <a:t> include: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aseline="0" dirty="0" smtClean="0"/>
                        <a:t> </a:t>
                      </a:r>
                      <a:r>
                        <a:rPr lang="en-GB" sz="1600" dirty="0" smtClean="0"/>
                        <a:t>Use of an EU language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 Use of EU currency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 References to EU users and customers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aseline="0" dirty="0" smtClean="0"/>
                        <a:t> </a:t>
                      </a:r>
                      <a:r>
                        <a:rPr lang="en-GB" sz="1600" dirty="0" smtClean="0"/>
                        <a:t>The </a:t>
                      </a:r>
                      <a:r>
                        <a:rPr lang="en-GB" sz="1600" u="none" dirty="0" smtClean="0">
                          <a:solidFill>
                            <a:schemeClr val="tx1"/>
                          </a:solidFill>
                        </a:rPr>
                        <a:t>international nature of the relevant activity</a:t>
                      </a:r>
                      <a:endParaRPr lang="en-GB" sz="1600" dirty="0" smtClean="0"/>
                    </a:p>
                  </a:txBody>
                  <a:tcPr marL="113131" marR="1131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E.g., tracking of individuals online to create profiles (used to take decisions to analyze/predict personal preferences, behaviors and attitudes).</a:t>
                      </a:r>
                      <a:endParaRPr lang="en-GB" sz="1600" dirty="0" smtClean="0"/>
                    </a:p>
                  </a:txBody>
                  <a:tcPr marL="113131" marR="113131"/>
                </a:tc>
              </a:tr>
              <a:tr h="13069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2"/>
                          </a:solidFill>
                          <a:latin typeface="+mn-lt"/>
                          <a:ea typeface="+mn-ea"/>
                          <a:cs typeface="+mn-cs"/>
                        </a:rPr>
                        <a:t>Example: US based hotel providing EU prices on its website, or providing description of itineraries from EU MS, or telephone numbers with an international code.</a:t>
                      </a:r>
                      <a:endParaRPr lang="fr-BE" sz="1600" kern="1200" dirty="0" smtClean="0">
                        <a:solidFill>
                          <a:schemeClr val="tx2"/>
                        </a:solidFill>
                        <a:latin typeface="+mn-lt"/>
                        <a:ea typeface="+mn-ea"/>
                        <a:cs typeface="+mn-cs"/>
                      </a:endParaRPr>
                    </a:p>
                  </a:txBody>
                  <a:tcPr marL="113131" marR="113131"/>
                </a:tc>
                <a:tc>
                  <a:txBody>
                    <a:bodyPr/>
                    <a:lstStyle/>
                    <a:p>
                      <a:pPr algn="l">
                        <a:buNone/>
                      </a:pPr>
                      <a:r>
                        <a:rPr lang="en-GB" sz="1600" dirty="0" smtClean="0">
                          <a:solidFill>
                            <a:schemeClr val="tx2"/>
                          </a:solidFill>
                        </a:rPr>
                        <a:t>Example: International chain using</a:t>
                      </a:r>
                      <a:r>
                        <a:rPr lang="en-GB" sz="1600" baseline="0" dirty="0" smtClean="0">
                          <a:solidFill>
                            <a:schemeClr val="tx2"/>
                          </a:solidFill>
                        </a:rPr>
                        <a:t> cookies to track individuals worldwide. </a:t>
                      </a:r>
                      <a:endParaRPr lang="fr-BE" sz="1600" dirty="0">
                        <a:solidFill>
                          <a:schemeClr val="tx2"/>
                        </a:solidFill>
                      </a:endParaRPr>
                    </a:p>
                  </a:txBody>
                  <a:tcPr marL="113131" marR="11313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Protection </a:t>
            </a:r>
            <a:r>
              <a:rPr lang="fr-BE" dirty="0" err="1" smtClean="0"/>
              <a:t>Principles</a:t>
            </a:r>
            <a:endParaRPr lang="en-US" dirty="0"/>
          </a:p>
        </p:txBody>
      </p:sp>
      <p:graphicFrame>
        <p:nvGraphicFramePr>
          <p:cNvPr id="5" name="Content Placeholder 4"/>
          <p:cNvGraphicFramePr>
            <a:graphicFrameLocks noGrp="1"/>
          </p:cNvGraphicFramePr>
          <p:nvPr>
            <p:ph idx="1"/>
          </p:nvPr>
        </p:nvGraphicFramePr>
        <p:xfrm>
          <a:off x="301625" y="1198563"/>
          <a:ext cx="7989888" cy="341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26BF80B-33B5-4627-8985-D9082B3086C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Legal basis for processing</a:t>
            </a:r>
            <a:endParaRPr lang="en-GB" sz="2200" dirty="0"/>
          </a:p>
        </p:txBody>
      </p:sp>
      <p:sp>
        <p:nvSpPr>
          <p:cNvPr id="3" name="Content Placeholder 2"/>
          <p:cNvSpPr>
            <a:spLocks noGrp="1"/>
          </p:cNvSpPr>
          <p:nvPr>
            <p:ph idx="1"/>
          </p:nvPr>
        </p:nvSpPr>
        <p:spPr>
          <a:xfrm>
            <a:off x="270046" y="1144701"/>
            <a:ext cx="7989887" cy="3419856"/>
          </a:xfrm>
        </p:spPr>
        <p:txBody>
          <a:bodyPr numCol="1"/>
          <a:lstStyle/>
          <a:p>
            <a:r>
              <a:rPr lang="en-US" sz="2400" dirty="0" smtClean="0"/>
              <a:t>Need to rely on specific legal grounds to process personal data:</a:t>
            </a:r>
          </a:p>
          <a:p>
            <a:pPr lvl="1"/>
            <a:endParaRPr lang="en-GB" sz="1600" dirty="0" smtClean="0"/>
          </a:p>
          <a:p>
            <a:pPr lvl="1"/>
            <a:endParaRPr lang="en-GB" sz="16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13</a:t>
            </a:fld>
            <a:endParaRPr lang="en-US" dirty="0"/>
          </a:p>
        </p:txBody>
      </p:sp>
      <p:sp>
        <p:nvSpPr>
          <p:cNvPr id="6" name="Content Placeholder 6"/>
          <p:cNvSpPr txBox="1">
            <a:spLocks/>
          </p:cNvSpPr>
          <p:nvPr/>
        </p:nvSpPr>
        <p:spPr>
          <a:xfrm>
            <a:off x="453321" y="1804727"/>
            <a:ext cx="3922712" cy="2692850"/>
          </a:xfrm>
          <a:prstGeom prst="rect">
            <a:avLst/>
          </a:prstGeom>
        </p:spPr>
        <p:txBody>
          <a:bodyPr vert="horz" lIns="0" tIns="0" rIns="0" bIns="0" rtlCol="0">
            <a:noAutofit/>
          </a:bodyPr>
          <a:lstStyle/>
          <a:p>
            <a:pPr marL="182563" indent="-182563">
              <a:spcAft>
                <a:spcPts val="600"/>
              </a:spcAft>
              <a:buClr>
                <a:srgbClr val="1B3664"/>
              </a:buClr>
              <a:buSzPct val="85000"/>
              <a:buFont typeface="Arial" pitchFamily="34" charset="0"/>
              <a:buChar char="•"/>
              <a:defRPr/>
            </a:pPr>
            <a:r>
              <a:rPr kumimoji="0" lang="en-GB" sz="2200" b="0" i="0" u="none" strike="noStrike" kern="1200" cap="none" spc="0" normalizeH="0" baseline="0" noProof="0" dirty="0" smtClean="0">
                <a:ln>
                  <a:noFill/>
                </a:ln>
                <a:effectLst/>
                <a:uLnTx/>
                <a:uFillTx/>
                <a:latin typeface="+mn-lt"/>
                <a:ea typeface="+mn-ea"/>
                <a:cs typeface="+mn-cs"/>
              </a:rPr>
              <a:t>Consent </a:t>
            </a:r>
          </a:p>
          <a:p>
            <a:pPr marL="182563" indent="-182563">
              <a:spcAft>
                <a:spcPts val="600"/>
              </a:spcAft>
              <a:buClr>
                <a:srgbClr val="1B3664"/>
              </a:buClr>
              <a:buSzPct val="85000"/>
              <a:buFont typeface="Arial" pitchFamily="34" charset="0"/>
              <a:buChar char="•"/>
              <a:defRPr/>
            </a:pPr>
            <a:r>
              <a:rPr kumimoji="0" lang="en-GB" sz="2200" b="0" i="0" u="none" strike="noStrike" kern="1200" cap="none" spc="0" normalizeH="0" baseline="0" noProof="0" dirty="0" smtClean="0">
                <a:ln>
                  <a:noFill/>
                </a:ln>
                <a:effectLst/>
                <a:uLnTx/>
                <a:uFillTx/>
                <a:latin typeface="+mn-lt"/>
                <a:ea typeface="+mn-ea"/>
                <a:cs typeface="+mn-cs"/>
              </a:rPr>
              <a:t>Contractual necessity</a:t>
            </a:r>
          </a:p>
          <a:p>
            <a:pPr marL="182563" indent="-182563">
              <a:spcAft>
                <a:spcPts val="600"/>
              </a:spcAft>
              <a:buClr>
                <a:srgbClr val="1B3664"/>
              </a:buClr>
              <a:buSzPct val="85000"/>
              <a:buFont typeface="Arial" pitchFamily="34" charset="0"/>
              <a:buChar char="•"/>
              <a:defRPr/>
            </a:pPr>
            <a:r>
              <a:rPr kumimoji="0" lang="en-GB" sz="2200" b="0" i="0" u="none" strike="noStrike" kern="1200" cap="none" spc="0" normalizeH="0" baseline="0" noProof="0" dirty="0" smtClean="0">
                <a:ln>
                  <a:noFill/>
                </a:ln>
                <a:effectLst/>
                <a:uLnTx/>
                <a:uFillTx/>
                <a:latin typeface="+mn-lt"/>
                <a:ea typeface="+mn-ea"/>
                <a:cs typeface="+mn-cs"/>
              </a:rPr>
              <a:t>Legitimate interest</a:t>
            </a:r>
          </a:p>
          <a:p>
            <a:pPr marL="182563" indent="-182563">
              <a:spcAft>
                <a:spcPts val="600"/>
              </a:spcAft>
              <a:buClr>
                <a:srgbClr val="1B3664"/>
              </a:buClr>
              <a:buSzPct val="85000"/>
              <a:buFont typeface="Arial" pitchFamily="34" charset="0"/>
              <a:buChar char="•"/>
              <a:defRPr/>
            </a:pPr>
            <a:r>
              <a:rPr lang="en-GB" sz="2200" dirty="0" smtClean="0"/>
              <a:t>Vital interest</a:t>
            </a:r>
          </a:p>
          <a:p>
            <a:pPr marL="182563" indent="-182563">
              <a:spcAft>
                <a:spcPts val="600"/>
              </a:spcAft>
              <a:buClr>
                <a:srgbClr val="1B3664"/>
              </a:buClr>
              <a:buSzPct val="85000"/>
              <a:buFont typeface="Arial" pitchFamily="34" charset="0"/>
              <a:buChar char="•"/>
              <a:defRPr/>
            </a:pPr>
            <a:r>
              <a:rPr lang="en-GB" sz="2200" dirty="0" smtClean="0"/>
              <a:t>Public interest</a:t>
            </a:r>
          </a:p>
          <a:p>
            <a:pPr marL="182563" indent="-182563">
              <a:spcAft>
                <a:spcPts val="600"/>
              </a:spcAft>
              <a:buClr>
                <a:srgbClr val="1B3664"/>
              </a:buClr>
              <a:buSzPct val="85000"/>
              <a:buFont typeface="Arial" pitchFamily="34" charset="0"/>
              <a:buChar char="•"/>
              <a:defRPr/>
            </a:pPr>
            <a:r>
              <a:rPr lang="en-GB" sz="2200" dirty="0" smtClean="0"/>
              <a:t>Compliance with legal obligations</a:t>
            </a:r>
            <a:endParaRPr lang="fr-BE" sz="2200" dirty="0" smtClean="0"/>
          </a:p>
          <a:p>
            <a:pPr marL="182563" marR="0" lvl="0" indent="-182563" algn="l" defTabSz="914400" rtl="0" eaLnBrk="1" fontAlgn="auto" latinLnBrk="0" hangingPunct="1">
              <a:lnSpc>
                <a:spcPct val="100000"/>
              </a:lnSpc>
              <a:spcBef>
                <a:spcPts val="0"/>
              </a:spcBef>
              <a:spcAft>
                <a:spcPts val="600"/>
              </a:spcAft>
              <a:buClr>
                <a:srgbClr val="1B3664"/>
              </a:buClr>
              <a:buSzPct val="85000"/>
              <a:buFont typeface="Wingdings" pitchFamily="2" charset="2"/>
              <a:buChar char="Ø"/>
              <a:tabLst/>
              <a:defRPr/>
            </a:pPr>
            <a:endParaRPr kumimoji="0" lang="fr-BE" sz="2000" b="0" i="0" u="none" strike="noStrike" kern="1200" cap="none" spc="0" normalizeH="0" baseline="0" noProof="0" dirty="0">
              <a:ln>
                <a:noFill/>
              </a:ln>
              <a:effectLst/>
              <a:uLnTx/>
              <a:uFillTx/>
              <a:latin typeface="+mn-lt"/>
              <a:ea typeface="+mn-ea"/>
              <a:cs typeface="+mn-cs"/>
            </a:endParaRPr>
          </a:p>
        </p:txBody>
      </p:sp>
      <p:pic>
        <p:nvPicPr>
          <p:cNvPr id="8" name="Content Placeholder 3" descr="C:\Users\dd051341\Desktop\cartoon3.jpg"/>
          <p:cNvPicPr>
            <a:picLocks noChangeAspect="1" noChangeArrowheads="1"/>
          </p:cNvPicPr>
          <p:nvPr/>
        </p:nvPicPr>
        <p:blipFill>
          <a:blip r:embed="rId2" cstate="print"/>
          <a:srcRect/>
          <a:stretch>
            <a:fillRect/>
          </a:stretch>
        </p:blipFill>
        <p:spPr bwMode="auto">
          <a:xfrm>
            <a:off x="4146079" y="1520492"/>
            <a:ext cx="4126052" cy="3030244"/>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Legal grounds: Consent</a:t>
            </a:r>
            <a:endParaRPr lang="en-GB" sz="2200" dirty="0"/>
          </a:p>
        </p:txBody>
      </p:sp>
      <p:sp>
        <p:nvSpPr>
          <p:cNvPr id="3" name="Content Placeholder 2"/>
          <p:cNvSpPr>
            <a:spLocks noGrp="1"/>
          </p:cNvSpPr>
          <p:nvPr>
            <p:ph idx="1"/>
          </p:nvPr>
        </p:nvSpPr>
        <p:spPr>
          <a:xfrm>
            <a:off x="301944" y="1197865"/>
            <a:ext cx="7989887" cy="2938706"/>
          </a:xfrm>
        </p:spPr>
        <p:txBody>
          <a:bodyPr numCol="1"/>
          <a:lstStyle/>
          <a:p>
            <a:r>
              <a:rPr lang="en-GB" sz="2400" dirty="0" smtClean="0"/>
              <a:t>Threshold for valid consent significantly increased</a:t>
            </a:r>
          </a:p>
          <a:p>
            <a:pPr lvl="1"/>
            <a:r>
              <a:rPr lang="en-GB" sz="2200" dirty="0" smtClean="0"/>
              <a:t>Consent must be: freely given, </a:t>
            </a:r>
            <a:r>
              <a:rPr lang="en-GB" sz="2200" dirty="0" smtClean="0">
                <a:solidFill>
                  <a:schemeClr val="tx2"/>
                </a:solidFill>
              </a:rPr>
              <a:t>specific</a:t>
            </a:r>
            <a:r>
              <a:rPr lang="en-GB" sz="2200" dirty="0" smtClean="0"/>
              <a:t>, informed and unambiguous</a:t>
            </a:r>
          </a:p>
          <a:p>
            <a:pPr lvl="1"/>
            <a:r>
              <a:rPr lang="en-GB" sz="2200" dirty="0" smtClean="0"/>
              <a:t>Need for a </a:t>
            </a:r>
            <a:r>
              <a:rPr lang="en-GB" sz="2200" dirty="0" smtClean="0">
                <a:solidFill>
                  <a:schemeClr val="tx2"/>
                </a:solidFill>
              </a:rPr>
              <a:t>clear affirmative action</a:t>
            </a:r>
          </a:p>
          <a:p>
            <a:pPr lvl="1"/>
            <a:r>
              <a:rPr lang="en-GB" sz="2200" dirty="0" smtClean="0"/>
              <a:t>It must </a:t>
            </a:r>
            <a:r>
              <a:rPr lang="en-GB" sz="2200" dirty="0" smtClean="0">
                <a:solidFill>
                  <a:schemeClr val="tx2"/>
                </a:solidFill>
              </a:rPr>
              <a:t>be recorded</a:t>
            </a:r>
            <a:endParaRPr lang="fr-BE" sz="2200" dirty="0" smtClean="0">
              <a:solidFill>
                <a:schemeClr val="tx2"/>
              </a:solidFill>
            </a:endParaRPr>
          </a:p>
          <a:p>
            <a:pPr lvl="1"/>
            <a:r>
              <a:rPr lang="en-GB" sz="2200" dirty="0" smtClean="0"/>
              <a:t>It must be unbundled (clearly </a:t>
            </a:r>
            <a:r>
              <a:rPr lang="en-GB" sz="2200" dirty="0" smtClean="0">
                <a:solidFill>
                  <a:schemeClr val="tx2"/>
                </a:solidFill>
              </a:rPr>
              <a:t>distinguished</a:t>
            </a:r>
            <a:r>
              <a:rPr lang="en-GB" sz="2200" dirty="0" smtClean="0"/>
              <a:t> from other matters)</a:t>
            </a:r>
          </a:p>
          <a:p>
            <a:pPr lvl="1"/>
            <a:r>
              <a:rPr lang="en-GB" sz="2200" dirty="0" smtClean="0"/>
              <a:t>Could be withdrawn “at any time”</a:t>
            </a:r>
          </a:p>
          <a:p>
            <a:pPr lvl="1"/>
            <a:endParaRPr lang="en-GB" sz="1600" dirty="0" smtClean="0"/>
          </a:p>
          <a:p>
            <a:pPr lvl="1"/>
            <a:endParaRPr lang="en-GB" sz="16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14</a:t>
            </a:fld>
            <a:endParaRPr lang="en-US" dirty="0"/>
          </a:p>
        </p:txBody>
      </p:sp>
      <p:pic>
        <p:nvPicPr>
          <p:cNvPr id="6" name="Picture 2" descr="C:\Users\dd051341\Desktop\12221514614_296893354b_b-e1452618128131.jpg"/>
          <p:cNvPicPr>
            <a:picLocks noChangeAspect="1" noChangeArrowheads="1"/>
          </p:cNvPicPr>
          <p:nvPr/>
        </p:nvPicPr>
        <p:blipFill>
          <a:blip r:embed="rId2" cstate="print"/>
          <a:srcRect/>
          <a:stretch>
            <a:fillRect/>
          </a:stretch>
        </p:blipFill>
        <p:spPr bwMode="auto">
          <a:xfrm>
            <a:off x="7245942" y="884887"/>
            <a:ext cx="1898058" cy="128415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Legal grounds: Consent</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15</a:t>
            </a:fld>
            <a:endParaRPr lang="en-US" dirty="0"/>
          </a:p>
        </p:txBody>
      </p:sp>
      <p:sp>
        <p:nvSpPr>
          <p:cNvPr id="5" name="Content Placeholder 4"/>
          <p:cNvSpPr>
            <a:spLocks noGrp="1"/>
          </p:cNvSpPr>
          <p:nvPr>
            <p:ph idx="1"/>
          </p:nvPr>
        </p:nvSpPr>
        <p:spPr>
          <a:xfrm>
            <a:off x="1105786" y="1945758"/>
            <a:ext cx="6888333" cy="217967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smtClean="0">
                <a:solidFill>
                  <a:schemeClr val="tx2"/>
                </a:solidFill>
              </a:rPr>
              <a:t>If you rely on consent, when requiring guests to fill in a form and provide his/her data during the reservation, tick-the-box option, or specific statement required to demonstrate acceptance of the proposed processing</a:t>
            </a:r>
          </a:p>
        </p:txBody>
      </p:sp>
      <p:pic>
        <p:nvPicPr>
          <p:cNvPr id="6" name="Picture 2" descr="C:\Users\dd051341\Desktop\12221514614_296893354b_b-e1452618128131.jpg"/>
          <p:cNvPicPr>
            <a:picLocks noChangeAspect="1" noChangeArrowheads="1"/>
          </p:cNvPicPr>
          <p:nvPr/>
        </p:nvPicPr>
        <p:blipFill>
          <a:blip r:embed="rId2" cstate="print"/>
          <a:srcRect/>
          <a:stretch>
            <a:fillRect/>
          </a:stretch>
        </p:blipFill>
        <p:spPr bwMode="auto">
          <a:xfrm>
            <a:off x="7570381" y="852991"/>
            <a:ext cx="1573619" cy="1064652"/>
          </a:xfrm>
          <a:prstGeom prst="rect">
            <a:avLst/>
          </a:prstGeom>
          <a:noFill/>
        </p:spPr>
      </p:pic>
      <p:sp>
        <p:nvSpPr>
          <p:cNvPr id="8" name="TextBox 7"/>
          <p:cNvSpPr txBox="1"/>
          <p:nvPr/>
        </p:nvSpPr>
        <p:spPr>
          <a:xfrm>
            <a:off x="3136604" y="1031358"/>
            <a:ext cx="2892057" cy="646331"/>
          </a:xfrm>
          <a:prstGeom prst="rect">
            <a:avLst/>
          </a:prstGeom>
          <a:noFill/>
        </p:spPr>
        <p:txBody>
          <a:bodyPr wrap="square" rtlCol="0">
            <a:spAutoFit/>
          </a:bodyPr>
          <a:lstStyle/>
          <a:p>
            <a:pPr algn="ctr"/>
            <a:r>
              <a:rPr lang="en-GB" sz="3600" b="1" u="sng" dirty="0" err="1" smtClean="0">
                <a:solidFill>
                  <a:schemeClr val="tx2"/>
                </a:solidFill>
              </a:rPr>
              <a:t>IN</a:t>
            </a:r>
            <a:r>
              <a:rPr lang="en-GB" sz="3600" b="1" u="sng" dirty="0" smtClean="0">
                <a:solidFill>
                  <a:schemeClr val="tx2"/>
                </a:solidFill>
              </a:rPr>
              <a:t> PRACTICE </a:t>
            </a:r>
            <a:endParaRPr lang="fr-BE" sz="3600" b="1" u="sng"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Legal grounds: necessary for the performance of a contract</a:t>
            </a:r>
            <a:endParaRPr lang="en-GB" sz="2200" dirty="0"/>
          </a:p>
        </p:txBody>
      </p:sp>
      <p:sp>
        <p:nvSpPr>
          <p:cNvPr id="3" name="Content Placeholder 2"/>
          <p:cNvSpPr>
            <a:spLocks noGrp="1"/>
          </p:cNvSpPr>
          <p:nvPr>
            <p:ph idx="1"/>
          </p:nvPr>
        </p:nvSpPr>
        <p:spPr/>
        <p:txBody>
          <a:bodyPr/>
          <a:lstStyle/>
          <a:p>
            <a:r>
              <a:rPr lang="en-GB" sz="2400" dirty="0" smtClean="0"/>
              <a:t>Controller must conduct a </a:t>
            </a:r>
            <a:r>
              <a:rPr lang="en-GB" sz="2400" dirty="0" smtClean="0">
                <a:solidFill>
                  <a:schemeClr val="tx2"/>
                </a:solidFill>
              </a:rPr>
              <a:t>necessity test</a:t>
            </a:r>
            <a:r>
              <a:rPr lang="en-GB" sz="2400" b="1" dirty="0" smtClean="0">
                <a:solidFill>
                  <a:schemeClr val="tx2"/>
                </a:solidFill>
              </a:rPr>
              <a:t>:</a:t>
            </a:r>
          </a:p>
          <a:p>
            <a:pPr lvl="1"/>
            <a:r>
              <a:rPr lang="en-GB" sz="2000" dirty="0" smtClean="0"/>
              <a:t>Controller cannot process information which are not necessary for the purposes of the contract</a:t>
            </a:r>
          </a:p>
          <a:p>
            <a:pPr lvl="1"/>
            <a:r>
              <a:rPr lang="en-GB" sz="2000" dirty="0" smtClean="0"/>
              <a:t>Need for a </a:t>
            </a:r>
            <a:r>
              <a:rPr lang="en-GB" sz="2000" dirty="0" smtClean="0">
                <a:solidFill>
                  <a:schemeClr val="tx2"/>
                </a:solidFill>
              </a:rPr>
              <a:t>close and substantial connection </a:t>
            </a:r>
            <a:r>
              <a:rPr lang="en-GB" sz="2000" dirty="0" smtClean="0"/>
              <a:t>between the data subject  and the purposes of the contract</a:t>
            </a:r>
          </a:p>
          <a:p>
            <a:endParaRPr lang="en-GB"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16</a:t>
            </a:fld>
            <a:endParaRPr lang="en-US" dirty="0"/>
          </a:p>
        </p:txBody>
      </p:sp>
      <p:pic>
        <p:nvPicPr>
          <p:cNvPr id="6" name="Picture 2" descr="C:\Users\dd051341\Desktop\handshake3.png"/>
          <p:cNvPicPr>
            <a:picLocks noChangeAspect="1" noChangeArrowheads="1"/>
          </p:cNvPicPr>
          <p:nvPr/>
        </p:nvPicPr>
        <p:blipFill>
          <a:blip r:embed="rId2" cstate="print"/>
          <a:srcRect/>
          <a:stretch>
            <a:fillRect/>
          </a:stretch>
        </p:blipFill>
        <p:spPr bwMode="auto">
          <a:xfrm>
            <a:off x="6379535" y="2743199"/>
            <a:ext cx="2111591" cy="1801893"/>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3" y="150185"/>
            <a:ext cx="6472237" cy="606029"/>
          </a:xfrm>
        </p:spPr>
        <p:txBody>
          <a:bodyPr/>
          <a:lstStyle/>
          <a:p>
            <a:r>
              <a:rPr lang="en-GB" sz="2200" dirty="0" smtClean="0"/>
              <a:t>Legal grounds: necessary for the performance of a contract</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17</a:t>
            </a:fld>
            <a:endParaRPr lang="en-US" dirty="0"/>
          </a:p>
        </p:txBody>
      </p:sp>
      <p:sp>
        <p:nvSpPr>
          <p:cNvPr id="5" name="Content Placeholder 4"/>
          <p:cNvSpPr>
            <a:spLocks noGrp="1"/>
          </p:cNvSpPr>
          <p:nvPr>
            <p:ph idx="1"/>
          </p:nvPr>
        </p:nvSpPr>
        <p:spPr>
          <a:xfrm>
            <a:off x="1095153" y="2083981"/>
            <a:ext cx="6964326" cy="208398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GB" sz="2000" dirty="0" smtClean="0">
                <a:solidFill>
                  <a:schemeClr val="tx2"/>
                </a:solidFill>
              </a:rPr>
              <a:t>Relevant if you need to process your employee’s personal data to provide the payment of their salary </a:t>
            </a:r>
            <a:endParaRPr lang="fr-BE" sz="2000" dirty="0" smtClean="0">
              <a:solidFill>
                <a:schemeClr val="tx2"/>
              </a:solidFill>
            </a:endParaRPr>
          </a:p>
          <a:p>
            <a:pPr lvl="0" algn="ctr">
              <a:buNone/>
            </a:pPr>
            <a:r>
              <a:rPr lang="en-GB" sz="2000" dirty="0" smtClean="0">
                <a:solidFill>
                  <a:schemeClr val="tx2"/>
                </a:solidFill>
              </a:rPr>
              <a:t>If the processing is necessary to access your services, you should rely on “necessity for the performance of a contract” rather then consent</a:t>
            </a:r>
            <a:endParaRPr lang="fr-BE" sz="2000" dirty="0" smtClean="0">
              <a:solidFill>
                <a:schemeClr val="tx2"/>
              </a:solidFill>
            </a:endParaRPr>
          </a:p>
        </p:txBody>
      </p:sp>
      <p:sp>
        <p:nvSpPr>
          <p:cNvPr id="6" name="TextBox 5"/>
          <p:cNvSpPr txBox="1"/>
          <p:nvPr/>
        </p:nvSpPr>
        <p:spPr>
          <a:xfrm>
            <a:off x="3136604" y="1031358"/>
            <a:ext cx="2892057" cy="646331"/>
          </a:xfrm>
          <a:prstGeom prst="rect">
            <a:avLst/>
          </a:prstGeom>
          <a:noFill/>
        </p:spPr>
        <p:txBody>
          <a:bodyPr wrap="square" rtlCol="0">
            <a:spAutoFit/>
          </a:bodyPr>
          <a:lstStyle/>
          <a:p>
            <a:pPr algn="ctr"/>
            <a:r>
              <a:rPr lang="en-GB" sz="3600" b="1" u="sng" dirty="0" err="1" smtClean="0">
                <a:solidFill>
                  <a:schemeClr val="tx2"/>
                </a:solidFill>
              </a:rPr>
              <a:t>IN</a:t>
            </a:r>
            <a:r>
              <a:rPr lang="en-GB" sz="3600" b="1" u="sng" dirty="0" smtClean="0">
                <a:solidFill>
                  <a:schemeClr val="tx2"/>
                </a:solidFill>
              </a:rPr>
              <a:t> PRACTICE </a:t>
            </a:r>
            <a:endParaRPr lang="fr-BE" sz="3600" b="1" u="sng"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Legal grounds: legitimate interest</a:t>
            </a:r>
            <a:endParaRPr lang="fr-BE" sz="2200" dirty="0"/>
          </a:p>
        </p:txBody>
      </p:sp>
      <p:sp>
        <p:nvSpPr>
          <p:cNvPr id="3" name="Content Placeholder 2"/>
          <p:cNvSpPr>
            <a:spLocks noGrp="1"/>
          </p:cNvSpPr>
          <p:nvPr>
            <p:ph idx="1"/>
          </p:nvPr>
        </p:nvSpPr>
        <p:spPr/>
        <p:txBody>
          <a:bodyPr/>
          <a:lstStyle/>
          <a:p>
            <a:r>
              <a:rPr lang="en-US" sz="2400" dirty="0" smtClean="0"/>
              <a:t>Personal data may be processed if the controller has a legitimate interest in processing  the data AND if the legitimate interest is not overridden by the rights or freedoms of data subjects</a:t>
            </a:r>
          </a:p>
          <a:p>
            <a:r>
              <a:rPr lang="en-GB" sz="2400" dirty="0" smtClean="0"/>
              <a:t>The assessment is carried out on a </a:t>
            </a:r>
            <a:r>
              <a:rPr lang="en-GB" sz="2400" dirty="0" smtClean="0">
                <a:solidFill>
                  <a:schemeClr val="tx2"/>
                </a:solidFill>
              </a:rPr>
              <a:t>case-by-case basis</a:t>
            </a:r>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18</a:t>
            </a:fld>
            <a:endParaRPr lang="en-US" dirty="0"/>
          </a:p>
        </p:txBody>
      </p:sp>
      <p:pic>
        <p:nvPicPr>
          <p:cNvPr id="6" name="Picture 2" descr="C:\Users\dd051341\Desktop\AAEAAQAAAAAAAAeNAAAAJDQ3MWYzZjhjLTU0YmEtNDg3MS1hMzU4LTYzNTMxNjg1OTNiMg.jpg"/>
          <p:cNvPicPr>
            <a:picLocks noChangeAspect="1" noChangeArrowheads="1"/>
          </p:cNvPicPr>
          <p:nvPr/>
        </p:nvPicPr>
        <p:blipFill>
          <a:blip r:embed="rId2" cstate="print"/>
          <a:srcRect/>
          <a:stretch>
            <a:fillRect/>
          </a:stretch>
        </p:blipFill>
        <p:spPr bwMode="auto">
          <a:xfrm>
            <a:off x="2839110" y="3189766"/>
            <a:ext cx="3384436" cy="147792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Legal grounds: legitimate interest</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19</a:t>
            </a:fld>
            <a:endParaRPr lang="en-US" dirty="0"/>
          </a:p>
        </p:txBody>
      </p:sp>
      <p:sp>
        <p:nvSpPr>
          <p:cNvPr id="5" name="Content Placeholder 4"/>
          <p:cNvSpPr>
            <a:spLocks noGrp="1"/>
          </p:cNvSpPr>
          <p:nvPr>
            <p:ph idx="1"/>
          </p:nvPr>
        </p:nvSpPr>
        <p:spPr>
          <a:xfrm>
            <a:off x="1222744" y="1743740"/>
            <a:ext cx="6953693" cy="267940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dirty="0" smtClean="0">
                <a:solidFill>
                  <a:schemeClr val="tx2"/>
                </a:solidFill>
              </a:rPr>
              <a:t>Legitimate interests include:</a:t>
            </a:r>
          </a:p>
          <a:p>
            <a:pPr algn="ctr"/>
            <a:r>
              <a:rPr lang="en-US" sz="2000" dirty="0" smtClean="0">
                <a:solidFill>
                  <a:schemeClr val="tx2"/>
                </a:solidFill>
              </a:rPr>
              <a:t>Processing for direct marketing purposes or preventing fraud</a:t>
            </a:r>
          </a:p>
          <a:p>
            <a:pPr algn="ctr"/>
            <a:r>
              <a:rPr lang="en-US" sz="2000" dirty="0" smtClean="0">
                <a:solidFill>
                  <a:schemeClr val="tx2"/>
                </a:solidFill>
              </a:rPr>
              <a:t>Transmission of personal data within a group of undertakings for internal administrative purposes (e.g., processing employees’ data)</a:t>
            </a:r>
          </a:p>
          <a:p>
            <a:pPr algn="ctr"/>
            <a:r>
              <a:rPr lang="en-US" sz="2000" dirty="0" smtClean="0">
                <a:solidFill>
                  <a:schemeClr val="tx2"/>
                </a:solidFill>
              </a:rPr>
              <a:t>Processing for the purposes of ensuring network and information security</a:t>
            </a:r>
          </a:p>
        </p:txBody>
      </p:sp>
      <p:sp>
        <p:nvSpPr>
          <p:cNvPr id="6" name="TextBox 5"/>
          <p:cNvSpPr txBox="1"/>
          <p:nvPr/>
        </p:nvSpPr>
        <p:spPr>
          <a:xfrm>
            <a:off x="3104706" y="967563"/>
            <a:ext cx="2892057" cy="646331"/>
          </a:xfrm>
          <a:prstGeom prst="rect">
            <a:avLst/>
          </a:prstGeom>
          <a:noFill/>
        </p:spPr>
        <p:txBody>
          <a:bodyPr wrap="square" rtlCol="0">
            <a:spAutoFit/>
          </a:bodyPr>
          <a:lstStyle/>
          <a:p>
            <a:pPr algn="ctr"/>
            <a:r>
              <a:rPr lang="en-GB" sz="3600" b="1" u="sng" dirty="0" err="1" smtClean="0">
                <a:solidFill>
                  <a:schemeClr val="tx2"/>
                </a:solidFill>
              </a:rPr>
              <a:t>IN</a:t>
            </a:r>
            <a:r>
              <a:rPr lang="en-GB" sz="3600" b="1" u="sng" dirty="0" smtClean="0">
                <a:solidFill>
                  <a:schemeClr val="tx2"/>
                </a:solidFill>
              </a:rPr>
              <a:t> PRACTICE </a:t>
            </a:r>
            <a:endParaRPr lang="fr-BE" sz="3600" b="1" u="sng"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BF80B-33B5-4627-8985-D9082B3086CC}" type="slidenum">
              <a:rPr lang="en-US" smtClean="0"/>
              <a:pPr/>
              <a:t>2</a:t>
            </a:fld>
            <a:endParaRPr lang="en-US"/>
          </a:p>
        </p:txBody>
      </p:sp>
      <p:pic>
        <p:nvPicPr>
          <p:cNvPr id="4" name="Picture 2" descr="C:\Users\dd051341\Desktop\Get-Ready-for-GDPR.png"/>
          <p:cNvPicPr>
            <a:picLocks noChangeAspect="1" noChangeArrowheads="1"/>
          </p:cNvPicPr>
          <p:nvPr/>
        </p:nvPicPr>
        <p:blipFill>
          <a:blip r:embed="rId2" cstate="print"/>
          <a:srcRect/>
          <a:stretch>
            <a:fillRect/>
          </a:stretch>
        </p:blipFill>
        <p:spPr bwMode="auto">
          <a:xfrm>
            <a:off x="1233377" y="223284"/>
            <a:ext cx="6709143" cy="478438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44" y="1197864"/>
            <a:ext cx="8512447" cy="3419856"/>
          </a:xfrm>
        </p:spPr>
        <p:txBody>
          <a:bodyPr/>
          <a:lstStyle/>
          <a:p>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20</a:t>
            </a:fld>
            <a:endParaRPr lang="en-US" dirty="0"/>
          </a:p>
        </p:txBody>
      </p:sp>
      <p:sp>
        <p:nvSpPr>
          <p:cNvPr id="6" name="Title 1"/>
          <p:cNvSpPr txBox="1">
            <a:spLocks/>
          </p:cNvSpPr>
          <p:nvPr/>
        </p:nvSpPr>
        <p:spPr>
          <a:xfrm>
            <a:off x="214756" y="171450"/>
            <a:ext cx="7989887" cy="606029"/>
          </a:xfrm>
          <a:prstGeom prst="rect">
            <a:avLst/>
          </a:prstGeom>
        </p:spPr>
        <p:txBody>
          <a:bodyPr vert="horz" lIns="0" tIns="0" rIns="0" bIns="0" rtlCol="0" anchor="t" anchorCtr="0">
            <a:noAutofit/>
          </a:bodyPr>
          <a:lstStyle/>
          <a:p>
            <a:pPr lvl="0">
              <a:spcBef>
                <a:spcPct val="0"/>
              </a:spcBef>
            </a:pPr>
            <a:r>
              <a:rPr lang="en-GB" sz="2200" dirty="0" smtClean="0">
                <a:solidFill>
                  <a:schemeClr val="bg1"/>
                </a:solidFill>
                <a:latin typeface="+mj-lt"/>
              </a:rPr>
              <a:t>The </a:t>
            </a:r>
            <a:r>
              <a:rPr lang="en-US" sz="2200" dirty="0" smtClean="0">
                <a:solidFill>
                  <a:schemeClr val="bg1"/>
                </a:solidFill>
                <a:latin typeface="+mj-lt"/>
              </a:rPr>
              <a:t>“</a:t>
            </a:r>
            <a:r>
              <a:rPr lang="en-GB" sz="2200" dirty="0" smtClean="0">
                <a:solidFill>
                  <a:schemeClr val="bg1"/>
                </a:solidFill>
                <a:latin typeface="+mj-lt"/>
              </a:rPr>
              <a:t>legitimate interest” assessment</a:t>
            </a:r>
            <a:endParaRPr kumimoji="0" lang="en-US" sz="2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Content Placeholder 6"/>
          <p:cNvGraphicFramePr>
            <a:graphicFrameLocks/>
          </p:cNvGraphicFramePr>
          <p:nvPr/>
        </p:nvGraphicFramePr>
        <p:xfrm>
          <a:off x="778281" y="1075329"/>
          <a:ext cx="6813365" cy="341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dd051341\Desktop\assessment-2.png"/>
          <p:cNvPicPr>
            <a:picLocks noChangeAspect="1" noChangeArrowheads="1"/>
          </p:cNvPicPr>
          <p:nvPr/>
        </p:nvPicPr>
        <p:blipFill>
          <a:blip r:embed="rId7" cstate="print"/>
          <a:srcRect/>
          <a:stretch>
            <a:fillRect/>
          </a:stretch>
        </p:blipFill>
        <p:spPr bwMode="auto">
          <a:xfrm>
            <a:off x="6943060" y="820678"/>
            <a:ext cx="2200940" cy="22136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Processing of special categories of data</a:t>
            </a:r>
            <a:endParaRPr lang="fr-BE" sz="2200" dirty="0"/>
          </a:p>
        </p:txBody>
      </p:sp>
      <p:sp>
        <p:nvSpPr>
          <p:cNvPr id="3" name="Content Placeholder 2"/>
          <p:cNvSpPr>
            <a:spLocks noGrp="1"/>
          </p:cNvSpPr>
          <p:nvPr>
            <p:ph idx="1"/>
          </p:nvPr>
        </p:nvSpPr>
        <p:spPr/>
        <p:txBody>
          <a:bodyPr/>
          <a:lstStyle/>
          <a:p>
            <a:r>
              <a:rPr lang="en-GB" sz="2400" dirty="0" smtClean="0">
                <a:solidFill>
                  <a:schemeClr val="tx2"/>
                </a:solidFill>
              </a:rPr>
              <a:t>Sensitive data </a:t>
            </a:r>
            <a:r>
              <a:rPr lang="en-GB" sz="2400" dirty="0" smtClean="0"/>
              <a:t>= data on racial  or ethnic origin, political opinions, religious or philosophical beliefs, sex life, sexual orientation, trade union membership, </a:t>
            </a:r>
            <a:r>
              <a:rPr lang="en-GB" sz="2400" dirty="0" smtClean="0">
                <a:solidFill>
                  <a:schemeClr val="tx2"/>
                </a:solidFill>
              </a:rPr>
              <a:t>genetic data</a:t>
            </a:r>
            <a:r>
              <a:rPr lang="en-GB" sz="2400" dirty="0" smtClean="0"/>
              <a:t>, health data, </a:t>
            </a:r>
            <a:r>
              <a:rPr lang="en-GB" sz="2400" dirty="0" smtClean="0">
                <a:solidFill>
                  <a:schemeClr val="tx2"/>
                </a:solidFill>
              </a:rPr>
              <a:t>biometric data</a:t>
            </a:r>
            <a:r>
              <a:rPr lang="en-GB" sz="2400" dirty="0" smtClean="0"/>
              <a:t> </a:t>
            </a:r>
          </a:p>
          <a:p>
            <a:r>
              <a:rPr lang="en-GB" sz="2400" dirty="0" smtClean="0"/>
              <a:t>They are granted a </a:t>
            </a:r>
            <a:r>
              <a:rPr lang="en-GB" sz="2400" dirty="0" smtClean="0">
                <a:solidFill>
                  <a:schemeClr val="tx2"/>
                </a:solidFill>
              </a:rPr>
              <a:t>higher level of protection</a:t>
            </a:r>
            <a:r>
              <a:rPr lang="en-GB" sz="2400" dirty="0" smtClean="0"/>
              <a:t>: need to rely on a specific legal ground (e.g., explicit consent of the data subject)</a:t>
            </a:r>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Processing of special categories of data</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22</a:t>
            </a:fld>
            <a:endParaRPr lang="en-US" dirty="0"/>
          </a:p>
        </p:txBody>
      </p:sp>
      <p:sp>
        <p:nvSpPr>
          <p:cNvPr id="5" name="Content Placeholder 4"/>
          <p:cNvSpPr>
            <a:spLocks noGrp="1"/>
          </p:cNvSpPr>
          <p:nvPr>
            <p:ph idx="1"/>
          </p:nvPr>
        </p:nvSpPr>
        <p:spPr>
          <a:xfrm>
            <a:off x="1499191" y="1945757"/>
            <a:ext cx="6165319" cy="25018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endParaRPr lang="en-GB" dirty="0" smtClean="0">
              <a:solidFill>
                <a:schemeClr val="tx2"/>
              </a:solidFill>
            </a:endParaRPr>
          </a:p>
          <a:p>
            <a:pPr algn="ctr">
              <a:buNone/>
            </a:pPr>
            <a:r>
              <a:rPr lang="en-GB" sz="2000" dirty="0" smtClean="0">
                <a:solidFill>
                  <a:schemeClr val="tx2"/>
                </a:solidFill>
              </a:rPr>
              <a:t>You are processing sensitive data when:</a:t>
            </a:r>
          </a:p>
          <a:p>
            <a:pPr lvl="1" algn="ctr">
              <a:buNone/>
            </a:pPr>
            <a:r>
              <a:rPr lang="en-GB" sz="2000" u="sng" dirty="0" smtClean="0">
                <a:solidFill>
                  <a:schemeClr val="tx2"/>
                </a:solidFill>
              </a:rPr>
              <a:t>Example 1.</a:t>
            </a:r>
            <a:r>
              <a:rPr lang="en-GB" sz="2000" dirty="0" smtClean="0">
                <a:solidFill>
                  <a:schemeClr val="tx2"/>
                </a:solidFill>
              </a:rPr>
              <a:t> information given for the purpose of choosing the appropriate treatment in a hotel spa </a:t>
            </a:r>
            <a:endParaRPr lang="en-US" sz="2000" dirty="0" smtClean="0">
              <a:solidFill>
                <a:schemeClr val="tx2"/>
              </a:solidFill>
            </a:endParaRPr>
          </a:p>
          <a:p>
            <a:pPr lvl="1" algn="ctr">
              <a:buNone/>
            </a:pPr>
            <a:r>
              <a:rPr lang="en-US" sz="2000" u="sng" dirty="0" smtClean="0">
                <a:solidFill>
                  <a:schemeClr val="tx2"/>
                </a:solidFill>
              </a:rPr>
              <a:t>Example 2.</a:t>
            </a:r>
            <a:r>
              <a:rPr lang="en-US" sz="2000" dirty="0" smtClean="0">
                <a:solidFill>
                  <a:schemeClr val="tx2"/>
                </a:solidFill>
              </a:rPr>
              <a:t> information on allergies when booking a table at the hotel’s restaurant</a:t>
            </a:r>
          </a:p>
          <a:p>
            <a:pPr algn="ctr">
              <a:buFont typeface="Wingdings" pitchFamily="2" charset="2"/>
              <a:buChar char="Ø"/>
            </a:pPr>
            <a:endParaRPr lang="fr-BE" dirty="0" smtClean="0">
              <a:solidFill>
                <a:schemeClr val="tx2"/>
              </a:solidFill>
            </a:endParaRPr>
          </a:p>
        </p:txBody>
      </p:sp>
      <p:sp>
        <p:nvSpPr>
          <p:cNvPr id="6" name="TextBox 5"/>
          <p:cNvSpPr txBox="1"/>
          <p:nvPr/>
        </p:nvSpPr>
        <p:spPr>
          <a:xfrm>
            <a:off x="3104706" y="967563"/>
            <a:ext cx="2892057" cy="646331"/>
          </a:xfrm>
          <a:prstGeom prst="rect">
            <a:avLst/>
          </a:prstGeom>
          <a:noFill/>
        </p:spPr>
        <p:txBody>
          <a:bodyPr wrap="square" rtlCol="0">
            <a:spAutoFit/>
          </a:bodyPr>
          <a:lstStyle/>
          <a:p>
            <a:pPr algn="ctr"/>
            <a:r>
              <a:rPr lang="en-GB" sz="3600" b="1" u="sng" dirty="0" err="1" smtClean="0">
                <a:solidFill>
                  <a:schemeClr val="tx2"/>
                </a:solidFill>
              </a:rPr>
              <a:t>IN</a:t>
            </a:r>
            <a:r>
              <a:rPr lang="en-GB" sz="3600" b="1" u="sng" dirty="0" smtClean="0">
                <a:solidFill>
                  <a:schemeClr val="tx2"/>
                </a:solidFill>
              </a:rPr>
              <a:t> PRACTICE </a:t>
            </a:r>
            <a:endParaRPr lang="fr-BE" sz="3600" b="1" u="sng"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Information notices</a:t>
            </a:r>
            <a:endParaRPr lang="en-GB" sz="2200" dirty="0"/>
          </a:p>
        </p:txBody>
      </p:sp>
      <p:sp>
        <p:nvSpPr>
          <p:cNvPr id="3" name="Content Placeholder 2"/>
          <p:cNvSpPr>
            <a:spLocks noGrp="1"/>
          </p:cNvSpPr>
          <p:nvPr>
            <p:ph idx="1"/>
          </p:nvPr>
        </p:nvSpPr>
        <p:spPr>
          <a:xfrm>
            <a:off x="301944" y="1197864"/>
            <a:ext cx="8491182" cy="3419856"/>
          </a:xfrm>
        </p:spPr>
        <p:txBody>
          <a:bodyPr/>
          <a:lstStyle/>
          <a:p>
            <a:r>
              <a:rPr lang="en-GB" sz="1800" dirty="0" smtClean="0"/>
              <a:t>Transparency of processing requires controller to provide information notices.</a:t>
            </a:r>
          </a:p>
          <a:p>
            <a:r>
              <a:rPr lang="en-GB" sz="1800" dirty="0" smtClean="0"/>
              <a:t>They must be provided at the time data are obtained (</a:t>
            </a:r>
            <a:r>
              <a:rPr lang="en-GB" sz="1800" dirty="0" err="1" smtClean="0"/>
              <a:t>POC</a:t>
            </a:r>
            <a:r>
              <a:rPr lang="en-GB" sz="1800" dirty="0" smtClean="0"/>
              <a:t>) and must include:</a:t>
            </a:r>
          </a:p>
          <a:p>
            <a:pPr>
              <a:buNone/>
            </a:pPr>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23</a:t>
            </a:fld>
            <a:endParaRPr lang="en-US" dirty="0"/>
          </a:p>
        </p:txBody>
      </p:sp>
      <p:sp>
        <p:nvSpPr>
          <p:cNvPr id="5" name="Title 1"/>
          <p:cNvSpPr txBox="1">
            <a:spLocks/>
          </p:cNvSpPr>
          <p:nvPr/>
        </p:nvSpPr>
        <p:spPr>
          <a:xfrm>
            <a:off x="356065" y="2030819"/>
            <a:ext cx="5066539" cy="3112681"/>
          </a:xfrm>
          <a:prstGeom prst="rect">
            <a:avLst/>
          </a:prstGeom>
        </p:spPr>
        <p:txBody>
          <a:bodyPr vert="horz" lIns="0" tIns="0" rIns="0" bIns="0" rtlCol="0" anchor="t" anchorCtr="0">
            <a:noAutofit/>
          </a:bodyPr>
          <a:lstStyle/>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Identity and contact details of the controller</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Details of representative and </a:t>
            </a:r>
            <a:r>
              <a:rPr lang="en-GB" sz="1600" b="1" dirty="0" err="1" smtClean="0">
                <a:solidFill>
                  <a:schemeClr val="tx2"/>
                </a:solidFill>
              </a:rPr>
              <a:t>DPO</a:t>
            </a:r>
            <a:endParaRPr lang="en-GB" sz="1600" b="1" dirty="0" smtClean="0">
              <a:solidFill>
                <a:schemeClr val="tx2"/>
              </a:solidFill>
            </a:endParaRP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Purpose and legal basis of processing</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Data storage period</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Details of data transfers outside </a:t>
            </a:r>
            <a:r>
              <a:rPr lang="en-GB" sz="1600" b="1" dirty="0" err="1" smtClean="0">
                <a:solidFill>
                  <a:schemeClr val="tx2"/>
                </a:solidFill>
              </a:rPr>
              <a:t>EEA</a:t>
            </a:r>
            <a:r>
              <a:rPr lang="en-GB" sz="1600" b="1" dirty="0" smtClean="0">
                <a:solidFill>
                  <a:schemeClr val="tx2"/>
                </a:solidFill>
              </a:rPr>
              <a:t> and safeguards</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Recipients</a:t>
            </a:r>
          </a:p>
          <a:p>
            <a:pPr lvl="0" defTabSz="311150">
              <a:lnSpc>
                <a:spcPct val="90000"/>
              </a:lnSpc>
              <a:spcBef>
                <a:spcPct val="0"/>
              </a:spcBef>
              <a:spcAft>
                <a:spcPct val="35000"/>
              </a:spcAft>
              <a:buFont typeface="Wingdings" pitchFamily="2" charset="2"/>
              <a:buChar char="Ø"/>
            </a:pPr>
            <a:endParaRPr lang="en-GB" sz="1400" b="1" dirty="0" smtClean="0">
              <a:solidFill>
                <a:schemeClr val="tx2"/>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p:txBody>
      </p:sp>
      <p:sp>
        <p:nvSpPr>
          <p:cNvPr id="7" name="Title 1"/>
          <p:cNvSpPr txBox="1">
            <a:spLocks/>
          </p:cNvSpPr>
          <p:nvPr/>
        </p:nvSpPr>
        <p:spPr>
          <a:xfrm>
            <a:off x="5197421" y="1988288"/>
            <a:ext cx="5066539" cy="3027621"/>
          </a:xfrm>
          <a:prstGeom prst="rect">
            <a:avLst/>
          </a:prstGeom>
        </p:spPr>
        <p:txBody>
          <a:bodyPr vert="horz" lIns="0" tIns="0" rIns="0" bIns="0" rtlCol="0" anchor="t" anchorCtr="0">
            <a:noAutofit/>
          </a:bodyPr>
          <a:lstStyle/>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Use of automated decision making</a:t>
            </a:r>
          </a:p>
          <a:p>
            <a:pPr lvl="0" defTabSz="311150">
              <a:lnSpc>
                <a:spcPct val="90000"/>
              </a:lnSpc>
              <a:spcBef>
                <a:spcPct val="0"/>
              </a:spcBef>
              <a:spcAft>
                <a:spcPct val="35000"/>
              </a:spcAft>
            </a:pPr>
            <a:r>
              <a:rPr lang="en-GB" sz="1600" b="1" dirty="0" smtClean="0">
                <a:solidFill>
                  <a:schemeClr val="tx2"/>
                </a:solidFill>
              </a:rPr>
              <a:t> or profiling</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Details of legitimate interests</a:t>
            </a:r>
          </a:p>
          <a:p>
            <a:pPr defTabSz="311150">
              <a:lnSpc>
                <a:spcPct val="90000"/>
              </a:lnSpc>
              <a:spcBef>
                <a:spcPct val="0"/>
              </a:spcBef>
              <a:spcAft>
                <a:spcPct val="35000"/>
              </a:spcAft>
              <a:buFont typeface="Wingdings" pitchFamily="2" charset="2"/>
              <a:buChar char="Ø"/>
            </a:pPr>
            <a:r>
              <a:rPr lang="en-GB" sz="1600" b="1" dirty="0" smtClean="0">
                <a:solidFill>
                  <a:schemeClr val="tx2"/>
                </a:solidFill>
              </a:rPr>
              <a:t> Rights of access and correction</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to withdraw consent</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of complain to </a:t>
            </a:r>
            <a:r>
              <a:rPr lang="en-GB" sz="1600" b="1" dirty="0" err="1" smtClean="0">
                <a:solidFill>
                  <a:schemeClr val="tx2"/>
                </a:solidFill>
              </a:rPr>
              <a:t>DPA</a:t>
            </a:r>
            <a:endParaRPr lang="en-GB" sz="1600" b="1" dirty="0" smtClean="0">
              <a:solidFill>
                <a:schemeClr val="tx2"/>
              </a:solidFill>
            </a:endParaRP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of object to data processing</a:t>
            </a:r>
          </a:p>
          <a:p>
            <a:pPr lvl="0" defTabSz="311150">
              <a:lnSpc>
                <a:spcPct val="90000"/>
              </a:lnSpc>
              <a:spcBef>
                <a:spcPct val="0"/>
              </a:spcBef>
              <a:spcAft>
                <a:spcPct val="35000"/>
              </a:spcAft>
              <a:buFont typeface="Wingdings" pitchFamily="2" charset="2"/>
              <a:buChar char="Ø"/>
            </a:pPr>
            <a:r>
              <a:rPr lang="en-GB" sz="1600" b="1" dirty="0" smtClean="0">
                <a:solidFill>
                  <a:schemeClr val="tx2"/>
                </a:solidFill>
              </a:rPr>
              <a:t> Right of data portability</a:t>
            </a:r>
            <a:endParaRPr lang="en-GB" sz="1600" dirty="0" smtClean="0">
              <a:solidFill>
                <a:schemeClr val="tx2"/>
              </a:solidFill>
            </a:endParaRPr>
          </a:p>
          <a:p>
            <a:pPr lvl="0" defTabSz="311150">
              <a:lnSpc>
                <a:spcPct val="90000"/>
              </a:lnSpc>
              <a:spcBef>
                <a:spcPct val="0"/>
              </a:spcBef>
              <a:spcAft>
                <a:spcPct val="35000"/>
              </a:spcAft>
              <a:buFont typeface="Wingdings" pitchFamily="2" charset="2"/>
              <a:buChar char="Ø"/>
            </a:pPr>
            <a:endParaRPr lang="en-GB" sz="1400" b="1" dirty="0" smtClean="0">
              <a:solidFill>
                <a:schemeClr val="tx2"/>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a:p>
            <a:pPr lvl="0" defTabSz="311150">
              <a:lnSpc>
                <a:spcPct val="90000"/>
              </a:lnSpc>
              <a:spcBef>
                <a:spcPct val="0"/>
              </a:spcBef>
              <a:spcAft>
                <a:spcPct val="35000"/>
              </a:spcAft>
            </a:pPr>
            <a:endParaRPr lang="en-GB" sz="16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Data subject’s rights</a:t>
            </a:r>
            <a:endParaRPr lang="en-GB" sz="2200" dirty="0"/>
          </a:p>
        </p:txBody>
      </p:sp>
      <p:sp>
        <p:nvSpPr>
          <p:cNvPr id="3" name="Content Placeholder 2"/>
          <p:cNvSpPr>
            <a:spLocks noGrp="1"/>
          </p:cNvSpPr>
          <p:nvPr>
            <p:ph idx="1"/>
          </p:nvPr>
        </p:nvSpPr>
        <p:spPr>
          <a:xfrm>
            <a:off x="301944" y="1197864"/>
            <a:ext cx="8469916" cy="3419856"/>
          </a:xfrm>
        </p:spPr>
        <p:txBody>
          <a:bodyPr/>
          <a:lstStyle/>
          <a:p>
            <a:pPr lvl="1"/>
            <a:endParaRPr lang="en-GB" dirty="0" smtClean="0"/>
          </a:p>
          <a:p>
            <a:endParaRPr lang="en-GB"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24</a:t>
            </a:fld>
            <a:endParaRPr lang="en-US" dirty="0"/>
          </a:p>
        </p:txBody>
      </p:sp>
      <p:graphicFrame>
        <p:nvGraphicFramePr>
          <p:cNvPr id="11" name="Diagram 10"/>
          <p:cNvGraphicFramePr/>
          <p:nvPr/>
        </p:nvGraphicFramePr>
        <p:xfrm>
          <a:off x="1555897" y="901255"/>
          <a:ext cx="5982587" cy="3745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Data subject’s rights</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25</a:t>
            </a:fld>
            <a:endParaRPr lang="en-US" dirty="0"/>
          </a:p>
        </p:txBody>
      </p:sp>
      <p:graphicFrame>
        <p:nvGraphicFramePr>
          <p:cNvPr id="8" name="Diagram 7"/>
          <p:cNvGraphicFramePr/>
          <p:nvPr/>
        </p:nvGraphicFramePr>
        <p:xfrm>
          <a:off x="1555897" y="901255"/>
          <a:ext cx="5982587" cy="3745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New data governance obligations</a:t>
            </a:r>
            <a:endParaRPr lang="fr-BE" sz="2200" dirty="0"/>
          </a:p>
        </p:txBody>
      </p:sp>
      <p:sp>
        <p:nvSpPr>
          <p:cNvPr id="3" name="Content Placeholder 2"/>
          <p:cNvSpPr>
            <a:spLocks noGrp="1"/>
          </p:cNvSpPr>
          <p:nvPr>
            <p:ph idx="1"/>
          </p:nvPr>
        </p:nvSpPr>
        <p:spPr/>
        <p:txBody>
          <a:bodyPr/>
          <a:lstStyle/>
          <a:p>
            <a:pPr lvl="0"/>
            <a:r>
              <a:rPr lang="en-GB" sz="2000" b="1" dirty="0" smtClean="0">
                <a:solidFill>
                  <a:schemeClr val="tx2"/>
                </a:solidFill>
              </a:rPr>
              <a:t>Privacy Impact Assessment</a:t>
            </a:r>
            <a:r>
              <a:rPr lang="en-GB" sz="2000" dirty="0" smtClean="0"/>
              <a:t>:  Organizations are required to map their processing activities and undertake data protection impact assessments for higher risk processing (examples of high risks for individuals, e.g., processing credit card details during a reservation, processing health data in a spa, etc.)</a:t>
            </a:r>
          </a:p>
          <a:p>
            <a:r>
              <a:rPr lang="en-GB" sz="2000" b="1" dirty="0" smtClean="0">
                <a:solidFill>
                  <a:schemeClr val="tx2"/>
                </a:solidFill>
              </a:rPr>
              <a:t>A requirement to implement ‘privacy by design</a:t>
            </a:r>
            <a:r>
              <a:rPr lang="en-GB" sz="2000" b="1" dirty="0" smtClean="0"/>
              <a:t>’</a:t>
            </a:r>
            <a:r>
              <a:rPr lang="en-GB" sz="2000" dirty="0" smtClean="0"/>
              <a:t>: Businesses must now take a proactive approach to ensure that an appropriate standard of data protection is the default position taken</a:t>
            </a:r>
            <a:endParaRPr lang="fr-BE" sz="2000" dirty="0" smtClean="0"/>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New data governance obligations</a:t>
            </a:r>
            <a:endParaRPr lang="fr-BE" sz="2200" dirty="0"/>
          </a:p>
        </p:txBody>
      </p:sp>
      <p:sp>
        <p:nvSpPr>
          <p:cNvPr id="3" name="Content Placeholder 2"/>
          <p:cNvSpPr>
            <a:spLocks noGrp="1"/>
          </p:cNvSpPr>
          <p:nvPr>
            <p:ph idx="1"/>
          </p:nvPr>
        </p:nvSpPr>
        <p:spPr/>
        <p:txBody>
          <a:bodyPr/>
          <a:lstStyle/>
          <a:p>
            <a:r>
              <a:rPr lang="en-GB" sz="2000" b="1" dirty="0" err="1" smtClean="0">
                <a:solidFill>
                  <a:schemeClr val="tx2"/>
                </a:solidFill>
              </a:rPr>
              <a:t>DPO</a:t>
            </a:r>
            <a:r>
              <a:rPr lang="en-GB" sz="2000" dirty="0" smtClean="0"/>
              <a:t>:</a:t>
            </a:r>
            <a:r>
              <a:rPr lang="en-GB" sz="2000" dirty="0" smtClean="0">
                <a:solidFill>
                  <a:schemeClr val="tx2"/>
                </a:solidFill>
              </a:rPr>
              <a:t> </a:t>
            </a:r>
            <a:r>
              <a:rPr lang="en-US" sz="2000" dirty="0" smtClean="0"/>
              <a:t>Under the </a:t>
            </a:r>
            <a:r>
              <a:rPr lang="en-US" sz="2000" dirty="0" err="1" smtClean="0"/>
              <a:t>GDPR</a:t>
            </a:r>
            <a:r>
              <a:rPr lang="en-US" sz="2000" dirty="0" smtClean="0"/>
              <a:t>, public authorities and organizations which carry out intrusive processing will have to formally appoint a Data Protection Officer (“</a:t>
            </a:r>
            <a:r>
              <a:rPr lang="en-US" sz="2000" b="1" dirty="0" err="1" smtClean="0"/>
              <a:t>DPO</a:t>
            </a:r>
            <a:r>
              <a:rPr lang="en-US" sz="2000" dirty="0" smtClean="0"/>
              <a:t>”) </a:t>
            </a:r>
            <a:endParaRPr lang="fr-BE" sz="2000" dirty="0" smtClean="0"/>
          </a:p>
          <a:p>
            <a:pPr lvl="0"/>
            <a:r>
              <a:rPr lang="en-GB" sz="2000" b="1" dirty="0" smtClean="0">
                <a:solidFill>
                  <a:schemeClr val="tx2"/>
                </a:solidFill>
              </a:rPr>
              <a:t>Record of processing activities</a:t>
            </a:r>
            <a:r>
              <a:rPr lang="en-GB" sz="2000" b="1" dirty="0" smtClean="0"/>
              <a:t>:</a:t>
            </a:r>
            <a:r>
              <a:rPr lang="en-GB" sz="2000" b="1" dirty="0" smtClean="0">
                <a:solidFill>
                  <a:schemeClr val="tx2"/>
                </a:solidFill>
              </a:rPr>
              <a:t> </a:t>
            </a:r>
            <a:r>
              <a:rPr lang="en-US" sz="2000" dirty="0" smtClean="0"/>
              <a:t>organizations have to demonstrate that their processing activities comply with EU data protection rules, meaning that controllers will need to keep detailed records of the processing activities they carry out</a:t>
            </a:r>
          </a:p>
          <a:p>
            <a:pPr lvl="0"/>
            <a:r>
              <a:rPr lang="en-US" sz="2000" b="1" dirty="0" smtClean="0">
                <a:solidFill>
                  <a:schemeClr val="tx2"/>
                </a:solidFill>
              </a:rPr>
              <a:t>Direct compliance obligations for processors</a:t>
            </a:r>
            <a:r>
              <a:rPr lang="fr-BE" sz="2000" dirty="0" smtClean="0">
                <a:solidFill>
                  <a:schemeClr val="tx2"/>
                </a:solidFill>
              </a:rPr>
              <a:t> </a:t>
            </a:r>
            <a:r>
              <a:rPr lang="fr-BE" sz="2000" dirty="0" smtClean="0"/>
              <a:t>= u</a:t>
            </a:r>
            <a:r>
              <a:rPr lang="en-US" sz="2000" dirty="0" err="1" smtClean="0"/>
              <a:t>nder</a:t>
            </a:r>
            <a:r>
              <a:rPr lang="en-US" sz="2000" dirty="0" smtClean="0"/>
              <a:t> the Directive processors had only contractual obligations. Under the </a:t>
            </a:r>
            <a:r>
              <a:rPr lang="en-US" sz="2000" dirty="0" err="1" smtClean="0"/>
              <a:t>GDPR</a:t>
            </a:r>
            <a:r>
              <a:rPr lang="en-US" sz="2000" dirty="0" smtClean="0"/>
              <a:t>, processors have direct legal compliance obligations, and </a:t>
            </a:r>
            <a:r>
              <a:rPr lang="en-US" sz="2000" dirty="0" err="1" smtClean="0"/>
              <a:t>DPAs</a:t>
            </a:r>
            <a:r>
              <a:rPr lang="en-US" sz="2000" dirty="0" smtClean="0"/>
              <a:t> have the power to take enforcement actions against them </a:t>
            </a:r>
            <a:endParaRPr lang="fr-BE" sz="2000" dirty="0" smtClean="0"/>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Appointing a </a:t>
            </a:r>
            <a:r>
              <a:rPr lang="en-GB" sz="2400" dirty="0" err="1" smtClean="0"/>
              <a:t>DPO</a:t>
            </a:r>
            <a:endParaRPr lang="en-GB" sz="2200" dirty="0"/>
          </a:p>
        </p:txBody>
      </p:sp>
      <p:sp>
        <p:nvSpPr>
          <p:cNvPr id="3" name="Content Placeholder 2"/>
          <p:cNvSpPr>
            <a:spLocks noGrp="1"/>
          </p:cNvSpPr>
          <p:nvPr>
            <p:ph idx="1"/>
          </p:nvPr>
        </p:nvSpPr>
        <p:spPr>
          <a:xfrm>
            <a:off x="301944" y="1067239"/>
            <a:ext cx="8480549" cy="3419856"/>
          </a:xfrm>
        </p:spPr>
        <p:txBody>
          <a:bodyPr numCol="1"/>
          <a:lstStyle/>
          <a:p>
            <a:r>
              <a:rPr lang="en-GB" sz="2400" dirty="0" smtClean="0"/>
              <a:t>A </a:t>
            </a:r>
            <a:r>
              <a:rPr lang="en-GB" sz="2400" dirty="0" err="1" smtClean="0"/>
              <a:t>DPO</a:t>
            </a:r>
            <a:r>
              <a:rPr lang="en-GB" sz="2400" dirty="0" smtClean="0"/>
              <a:t> must be appointed if: </a:t>
            </a:r>
          </a:p>
          <a:p>
            <a:pPr lvl="1"/>
            <a:r>
              <a:rPr lang="en-GB" sz="2000" dirty="0" smtClean="0"/>
              <a:t>The relevant data processing activity is carried out by a public authority or body</a:t>
            </a:r>
          </a:p>
          <a:p>
            <a:pPr lvl="1"/>
            <a:r>
              <a:rPr lang="en-GB" sz="2000" dirty="0" smtClean="0"/>
              <a:t>The core activities of the relevant business involve regular and systematic monitoring of individuals, on a large scale </a:t>
            </a:r>
          </a:p>
          <a:p>
            <a:pPr lvl="1"/>
            <a:r>
              <a:rPr lang="en-GB" sz="2000" dirty="0" smtClean="0"/>
              <a:t>The core activities of the relevant business involve processing of sensitive personal data, or data relating to criminal convictions and offenses, on a large scale</a:t>
            </a:r>
          </a:p>
          <a:p>
            <a:pPr lvl="1"/>
            <a:endParaRPr lang="en-GB" sz="1400" dirty="0" smtClean="0"/>
          </a:p>
          <a:p>
            <a:endParaRPr lang="en-GB" sz="16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The role of the </a:t>
            </a:r>
            <a:r>
              <a:rPr lang="en-GB" sz="2200" dirty="0" err="1" smtClean="0"/>
              <a:t>DPO</a:t>
            </a:r>
            <a:endParaRPr lang="en-GB"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29</a:t>
            </a:fld>
            <a:endParaRPr lang="en-US" dirty="0"/>
          </a:p>
        </p:txBody>
      </p:sp>
      <p:graphicFrame>
        <p:nvGraphicFramePr>
          <p:cNvPr id="5" name="Content Placeholder 3"/>
          <p:cNvGraphicFramePr>
            <a:graphicFrameLocks noGrp="1"/>
          </p:cNvGraphicFramePr>
          <p:nvPr>
            <p:ph idx="1"/>
          </p:nvPr>
        </p:nvGraphicFramePr>
        <p:xfrm>
          <a:off x="301625" y="1198563"/>
          <a:ext cx="8491538" cy="341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200" dirty="0" smtClean="0"/>
              <a:t>Introduction: personal data in the digital age</a:t>
            </a:r>
          </a:p>
        </p:txBody>
      </p:sp>
      <p:sp>
        <p:nvSpPr>
          <p:cNvPr id="6" name="Content Placeholder 5"/>
          <p:cNvSpPr>
            <a:spLocks noGrp="1"/>
          </p:cNvSpPr>
          <p:nvPr>
            <p:ph idx="1"/>
          </p:nvPr>
        </p:nvSpPr>
        <p:spPr>
          <a:xfrm>
            <a:off x="301944" y="1197864"/>
            <a:ext cx="8476296" cy="2307336"/>
          </a:xfrm>
        </p:spPr>
        <p:txBody>
          <a:bodyPr numCol="1"/>
          <a:lstStyle/>
          <a:p>
            <a:r>
              <a:rPr lang="en-US" sz="2200" dirty="0" smtClean="0"/>
              <a:t>Personal data are an essential resource for economic growth, across all sectors </a:t>
            </a:r>
          </a:p>
          <a:p>
            <a:r>
              <a:rPr lang="en-US" sz="2200" dirty="0" smtClean="0"/>
              <a:t>If favorable policy and legislative conditions are put in place, the value of the European data economy may increase to €739 billion by 2020 (4% of the overall EU GDP)</a:t>
            </a:r>
          </a:p>
        </p:txBody>
      </p:sp>
      <p:sp>
        <p:nvSpPr>
          <p:cNvPr id="8" name="Slide Number Placeholder 7"/>
          <p:cNvSpPr>
            <a:spLocks noGrp="1"/>
          </p:cNvSpPr>
          <p:nvPr>
            <p:ph type="sldNum" sz="quarter" idx="12"/>
          </p:nvPr>
        </p:nvSpPr>
        <p:spPr/>
        <p:txBody>
          <a:bodyPr/>
          <a:lstStyle/>
          <a:p>
            <a:fld id="{626BF80B-33B5-4627-8985-D9082B3086CC}" type="slidenum">
              <a:rPr lang="en-US" smtClean="0"/>
              <a:pPr/>
              <a:t>3</a:t>
            </a:fld>
            <a:endParaRPr lang="en-US" dirty="0"/>
          </a:p>
        </p:txBody>
      </p:sp>
      <p:pic>
        <p:nvPicPr>
          <p:cNvPr id="45058" name="Picture 2" descr="Image result for digital age"/>
          <p:cNvPicPr>
            <a:picLocks noChangeAspect="1" noChangeArrowheads="1"/>
          </p:cNvPicPr>
          <p:nvPr/>
        </p:nvPicPr>
        <p:blipFill>
          <a:blip r:embed="rId2" cstate="print"/>
          <a:srcRect/>
          <a:stretch>
            <a:fillRect/>
          </a:stretch>
        </p:blipFill>
        <p:spPr bwMode="auto">
          <a:xfrm>
            <a:off x="2817629" y="2604978"/>
            <a:ext cx="3444948" cy="1977656"/>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Data Protection impact assessment (</a:t>
            </a:r>
            <a:r>
              <a:rPr lang="en-GB" sz="2400" dirty="0" err="1" smtClean="0"/>
              <a:t>DPIA</a:t>
            </a:r>
            <a:r>
              <a:rPr lang="en-GB" sz="2400" dirty="0" smtClean="0"/>
              <a:t>)</a:t>
            </a:r>
            <a:endParaRPr lang="en-GB" sz="2200" dirty="0"/>
          </a:p>
        </p:txBody>
      </p:sp>
      <p:sp>
        <p:nvSpPr>
          <p:cNvPr id="3" name="Content Placeholder 2"/>
          <p:cNvSpPr>
            <a:spLocks noGrp="1"/>
          </p:cNvSpPr>
          <p:nvPr>
            <p:ph idx="1"/>
          </p:nvPr>
        </p:nvSpPr>
        <p:spPr>
          <a:xfrm>
            <a:off x="301944" y="1197864"/>
            <a:ext cx="8469916" cy="3419856"/>
          </a:xfrm>
        </p:spPr>
        <p:txBody>
          <a:bodyPr numCol="1"/>
          <a:lstStyle/>
          <a:p>
            <a:r>
              <a:rPr lang="en-GB" sz="2200" dirty="0" smtClean="0"/>
              <a:t>A </a:t>
            </a:r>
            <a:r>
              <a:rPr lang="en-GB" sz="2200" dirty="0" err="1" smtClean="0"/>
              <a:t>DPIA</a:t>
            </a:r>
            <a:r>
              <a:rPr lang="en-GB" sz="2200" dirty="0" smtClean="0"/>
              <a:t> must be conducted with respect to activities that </a:t>
            </a:r>
            <a:r>
              <a:rPr lang="en-US" sz="2200" dirty="0" smtClean="0"/>
              <a:t>are likely to result in a </a:t>
            </a:r>
            <a:r>
              <a:rPr lang="en-US" sz="2200" dirty="0" smtClean="0">
                <a:solidFill>
                  <a:schemeClr val="tx2"/>
                </a:solidFill>
              </a:rPr>
              <a:t>high risk</a:t>
            </a:r>
            <a:r>
              <a:rPr lang="en-US" sz="2200" dirty="0" smtClean="0"/>
              <a:t> to the rights and freedoms of the individuals concerned, particularly when using new technologies </a:t>
            </a:r>
          </a:p>
          <a:p>
            <a:r>
              <a:rPr lang="en-US" sz="2000" dirty="0" smtClean="0"/>
              <a:t>These include activities that involve:</a:t>
            </a:r>
            <a:endParaRPr lang="en-GB" sz="2000" dirty="0" smtClean="0"/>
          </a:p>
          <a:p>
            <a:pPr lvl="1"/>
            <a:r>
              <a:rPr lang="en-GB" sz="2000" dirty="0" smtClean="0"/>
              <a:t>Systematic, extensive evaluation of personal aspects of persons based on automated processing – i.e., profiling</a:t>
            </a:r>
          </a:p>
          <a:p>
            <a:pPr lvl="1"/>
            <a:r>
              <a:rPr lang="en-GB" sz="2000" dirty="0" smtClean="0"/>
              <a:t>The processing of sensitive personal data, criminal convictions and offenses </a:t>
            </a:r>
          </a:p>
          <a:p>
            <a:pPr lvl="1"/>
            <a:r>
              <a:rPr lang="en-GB" sz="2000" dirty="0" smtClean="0"/>
              <a:t>Systematic monitoring of publicly accessible areas on a large scale</a:t>
            </a:r>
          </a:p>
          <a:p>
            <a:pPr lvl="1"/>
            <a:r>
              <a:rPr lang="en-GB" sz="2000" dirty="0" smtClean="0"/>
              <a:t>Data  transfers outside the EU</a:t>
            </a:r>
          </a:p>
        </p:txBody>
      </p:sp>
      <p:sp>
        <p:nvSpPr>
          <p:cNvPr id="4" name="Slide Number Placeholder 3"/>
          <p:cNvSpPr>
            <a:spLocks noGrp="1"/>
          </p:cNvSpPr>
          <p:nvPr>
            <p:ph type="sldNum" sz="quarter" idx="12"/>
          </p:nvPr>
        </p:nvSpPr>
        <p:spPr/>
        <p:txBody>
          <a:bodyPr/>
          <a:lstStyle/>
          <a:p>
            <a:fld id="{626BF80B-33B5-4627-8985-D9082B3086CC}" type="slidenum">
              <a:rPr lang="en-US" smtClean="0"/>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id:image003.jpg@01D2C5BC.FA57D770"/>
          <p:cNvPicPr>
            <a:picLocks noGrp="1"/>
          </p:cNvPicPr>
          <p:nvPr>
            <p:ph idx="1"/>
          </p:nvPr>
        </p:nvPicPr>
        <p:blipFill>
          <a:blip r:embed="rId2" r:link="rId3" cstate="print"/>
          <a:srcRect/>
          <a:stretch>
            <a:fillRect/>
          </a:stretch>
        </p:blipFill>
        <p:spPr bwMode="auto">
          <a:xfrm>
            <a:off x="1465038" y="855211"/>
            <a:ext cx="5857782" cy="3739649"/>
          </a:xfrm>
          <a:prstGeom prst="rect">
            <a:avLst/>
          </a:prstGeom>
          <a:noFill/>
          <a:ln w="9525">
            <a:noFill/>
            <a:miter lim="800000"/>
            <a:headEnd/>
            <a:tailEnd/>
          </a:ln>
        </p:spPr>
      </p:pic>
      <p:sp>
        <p:nvSpPr>
          <p:cNvPr id="2" name="Title 1"/>
          <p:cNvSpPr>
            <a:spLocks noGrp="1"/>
          </p:cNvSpPr>
          <p:nvPr>
            <p:ph type="title"/>
          </p:nvPr>
        </p:nvSpPr>
        <p:spPr/>
        <p:txBody>
          <a:bodyPr/>
          <a:lstStyle/>
          <a:p>
            <a:r>
              <a:rPr lang="en-GB" sz="2400" dirty="0" smtClean="0"/>
              <a:t>Data Protection impact assessment</a:t>
            </a:r>
            <a:endParaRPr lang="en-GB"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Data Breaches notification obligations</a:t>
            </a:r>
            <a:endParaRPr lang="en-GB" sz="2200" dirty="0"/>
          </a:p>
        </p:txBody>
      </p:sp>
      <p:sp>
        <p:nvSpPr>
          <p:cNvPr id="3" name="Content Placeholder 2"/>
          <p:cNvSpPr>
            <a:spLocks noGrp="1"/>
          </p:cNvSpPr>
          <p:nvPr>
            <p:ph idx="1"/>
          </p:nvPr>
        </p:nvSpPr>
        <p:spPr>
          <a:xfrm>
            <a:off x="301944" y="1150364"/>
            <a:ext cx="8491182" cy="3419856"/>
          </a:xfrm>
        </p:spPr>
        <p:txBody>
          <a:bodyPr numCol="1"/>
          <a:lstStyle/>
          <a:p>
            <a:r>
              <a:rPr lang="en-GB" sz="1800" b="1" dirty="0" smtClean="0">
                <a:solidFill>
                  <a:schemeClr val="tx2"/>
                </a:solidFill>
              </a:rPr>
              <a:t>Data breaches</a:t>
            </a:r>
            <a:r>
              <a:rPr lang="en-GB" sz="1800" b="1" dirty="0" smtClean="0"/>
              <a:t>  = </a:t>
            </a:r>
            <a:r>
              <a:rPr lang="en-US" sz="1800" dirty="0" smtClean="0"/>
              <a:t>breach of security leading to the accidental or unlawful destruction, loss, alteration, unauthorized disclosure of, or access to, personal data transmitted, stored or otherwise processed</a:t>
            </a:r>
          </a:p>
          <a:p>
            <a:r>
              <a:rPr lang="en-GB" sz="1800" dirty="0" smtClean="0"/>
              <a:t>Data processors must report personal </a:t>
            </a:r>
            <a:r>
              <a:rPr lang="en-GB" sz="1800" smtClean="0"/>
              <a:t>data </a:t>
            </a:r>
            <a:r>
              <a:rPr lang="en-GB" sz="1800" smtClean="0"/>
              <a:t>breaches </a:t>
            </a:r>
            <a:r>
              <a:rPr lang="en-GB" sz="1800" dirty="0" smtClean="0"/>
              <a:t>to data controller</a:t>
            </a:r>
          </a:p>
          <a:p>
            <a:r>
              <a:rPr lang="en-GB" sz="1800" dirty="0" smtClean="0"/>
              <a:t>Data controller must maintain an internal breach register</a:t>
            </a:r>
          </a:p>
        </p:txBody>
      </p:sp>
      <p:sp>
        <p:nvSpPr>
          <p:cNvPr id="4" name="Slide Number Placeholder 3"/>
          <p:cNvSpPr>
            <a:spLocks noGrp="1"/>
          </p:cNvSpPr>
          <p:nvPr>
            <p:ph type="sldNum" sz="quarter" idx="12"/>
          </p:nvPr>
        </p:nvSpPr>
        <p:spPr/>
        <p:txBody>
          <a:bodyPr/>
          <a:lstStyle/>
          <a:p>
            <a:fld id="{626BF80B-33B5-4627-8985-D9082B3086CC}" type="slidenum">
              <a:rPr lang="en-US" smtClean="0"/>
              <a:pPr/>
              <a:t>32</a:t>
            </a:fld>
            <a:endParaRPr lang="en-US" dirty="0"/>
          </a:p>
        </p:txBody>
      </p:sp>
      <p:sp>
        <p:nvSpPr>
          <p:cNvPr id="5" name="Explosion 1 4"/>
          <p:cNvSpPr/>
          <p:nvPr/>
        </p:nvSpPr>
        <p:spPr>
          <a:xfrm>
            <a:off x="350874" y="2757775"/>
            <a:ext cx="1945213" cy="20268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Data Breach</a:t>
            </a:r>
            <a:endParaRPr lang="fr-BE" dirty="0" smtClean="0">
              <a:solidFill>
                <a:schemeClr val="bg1"/>
              </a:solidFill>
            </a:endParaRPr>
          </a:p>
        </p:txBody>
      </p:sp>
      <p:sp>
        <p:nvSpPr>
          <p:cNvPr id="6" name="Right Arrow 5"/>
          <p:cNvSpPr/>
          <p:nvPr/>
        </p:nvSpPr>
        <p:spPr>
          <a:xfrm>
            <a:off x="2124284" y="3665395"/>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7" name="Rounded Rectangle 6"/>
          <p:cNvSpPr/>
          <p:nvPr/>
        </p:nvSpPr>
        <p:spPr>
          <a:xfrm>
            <a:off x="2753831" y="2723048"/>
            <a:ext cx="1137685" cy="92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Risk for data subjects</a:t>
            </a:r>
            <a:endParaRPr lang="fr-BE" sz="1600" dirty="0" smtClean="0">
              <a:solidFill>
                <a:schemeClr val="bg1"/>
              </a:solidFill>
            </a:endParaRPr>
          </a:p>
        </p:txBody>
      </p:sp>
      <p:sp>
        <p:nvSpPr>
          <p:cNvPr id="8" name="Rounded Rectangle 7"/>
          <p:cNvSpPr/>
          <p:nvPr/>
        </p:nvSpPr>
        <p:spPr>
          <a:xfrm>
            <a:off x="2764465" y="3742660"/>
            <a:ext cx="1160771" cy="1055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rPr>
              <a:t>High risk for data subjects</a:t>
            </a:r>
            <a:endParaRPr lang="fr-BE" sz="1600" dirty="0" smtClean="0">
              <a:solidFill>
                <a:schemeClr val="bg1"/>
              </a:solidFill>
            </a:endParaRPr>
          </a:p>
        </p:txBody>
      </p:sp>
      <p:sp>
        <p:nvSpPr>
          <p:cNvPr id="9" name="Right Arrow 8"/>
          <p:cNvSpPr/>
          <p:nvPr/>
        </p:nvSpPr>
        <p:spPr>
          <a:xfrm>
            <a:off x="3951868" y="3118071"/>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10" name="Right Arrow 9"/>
          <p:cNvSpPr/>
          <p:nvPr/>
        </p:nvSpPr>
        <p:spPr>
          <a:xfrm>
            <a:off x="3964425" y="4192366"/>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11" name="Rectangle 10"/>
          <p:cNvSpPr/>
          <p:nvPr/>
        </p:nvSpPr>
        <p:spPr>
          <a:xfrm>
            <a:off x="4610435" y="2751055"/>
            <a:ext cx="879894" cy="905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Within 72 hours unless justified</a:t>
            </a:r>
            <a:endParaRPr lang="fr-BE" sz="1400" dirty="0" smtClean="0">
              <a:solidFill>
                <a:schemeClr val="tx1"/>
              </a:solidFill>
            </a:endParaRPr>
          </a:p>
        </p:txBody>
      </p:sp>
      <p:sp>
        <p:nvSpPr>
          <p:cNvPr id="12" name="Rectangle 11"/>
          <p:cNvSpPr/>
          <p:nvPr/>
        </p:nvSpPr>
        <p:spPr>
          <a:xfrm>
            <a:off x="4645167" y="3804780"/>
            <a:ext cx="879894" cy="905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Without undue delay</a:t>
            </a:r>
            <a:endParaRPr lang="fr-BE" sz="1400" dirty="0" smtClean="0">
              <a:solidFill>
                <a:schemeClr val="tx1"/>
              </a:solidFill>
            </a:endParaRPr>
          </a:p>
        </p:txBody>
      </p:sp>
      <p:sp>
        <p:nvSpPr>
          <p:cNvPr id="13" name="Rounded Rectangle 12"/>
          <p:cNvSpPr/>
          <p:nvPr/>
        </p:nvSpPr>
        <p:spPr>
          <a:xfrm>
            <a:off x="6174778" y="2790248"/>
            <a:ext cx="2012292" cy="686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Notify the </a:t>
            </a:r>
            <a:r>
              <a:rPr lang="en-GB" dirty="0" err="1" smtClean="0">
                <a:solidFill>
                  <a:schemeClr val="bg1"/>
                </a:solidFill>
              </a:rPr>
              <a:t>DPA</a:t>
            </a:r>
            <a:endParaRPr lang="fr-BE" dirty="0" smtClean="0">
              <a:solidFill>
                <a:schemeClr val="bg1"/>
              </a:solidFill>
            </a:endParaRPr>
          </a:p>
        </p:txBody>
      </p:sp>
      <p:sp>
        <p:nvSpPr>
          <p:cNvPr id="14" name="Rounded Rectangle 13"/>
          <p:cNvSpPr/>
          <p:nvPr/>
        </p:nvSpPr>
        <p:spPr>
          <a:xfrm>
            <a:off x="6200557" y="3869644"/>
            <a:ext cx="2007778" cy="723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Notify individuals</a:t>
            </a:r>
            <a:endParaRPr lang="fr-BE" dirty="0" smtClean="0">
              <a:solidFill>
                <a:schemeClr val="bg1"/>
              </a:solidFill>
            </a:endParaRPr>
          </a:p>
        </p:txBody>
      </p:sp>
      <p:sp>
        <p:nvSpPr>
          <p:cNvPr id="15" name="Right Arrow 14"/>
          <p:cNvSpPr/>
          <p:nvPr/>
        </p:nvSpPr>
        <p:spPr>
          <a:xfrm>
            <a:off x="5443465" y="3107945"/>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
        <p:nvSpPr>
          <p:cNvPr id="16" name="Right Arrow 15"/>
          <p:cNvSpPr/>
          <p:nvPr/>
        </p:nvSpPr>
        <p:spPr>
          <a:xfrm>
            <a:off x="5508273" y="4177378"/>
            <a:ext cx="609600" cy="1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High Profile Hotels’ Breaches</a:t>
            </a:r>
            <a:endParaRPr lang="en-US" sz="2200" dirty="0"/>
          </a:p>
        </p:txBody>
      </p:sp>
      <p:sp>
        <p:nvSpPr>
          <p:cNvPr id="3" name="Content Placeholder 2"/>
          <p:cNvSpPr>
            <a:spLocks noGrp="1"/>
          </p:cNvSpPr>
          <p:nvPr>
            <p:ph idx="1"/>
          </p:nvPr>
        </p:nvSpPr>
        <p:spPr>
          <a:xfrm>
            <a:off x="301944" y="1197864"/>
            <a:ext cx="8469916" cy="3419856"/>
          </a:xfrm>
        </p:spPr>
        <p:txBody>
          <a:bodyPr numCol="1"/>
          <a:lstStyle/>
          <a:p>
            <a:r>
              <a:rPr lang="en-US" sz="2000" dirty="0" smtClean="0"/>
              <a:t>Companies operating in the hospitality business are vulnerable to breaches due to the amount and type of personal data they collect</a:t>
            </a:r>
          </a:p>
          <a:p>
            <a:r>
              <a:rPr lang="en-US" sz="2000" dirty="0" smtClean="0"/>
              <a:t>Data breaches in the hospitality sector include:</a:t>
            </a:r>
          </a:p>
          <a:p>
            <a:pPr lvl="1"/>
            <a:r>
              <a:rPr lang="en-US" sz="1800" b="1" dirty="0" smtClean="0"/>
              <a:t>InterContinental Hotels Group </a:t>
            </a:r>
            <a:r>
              <a:rPr lang="en-US" sz="1800" dirty="0" smtClean="0"/>
              <a:t>– 2017</a:t>
            </a:r>
          </a:p>
          <a:p>
            <a:pPr lvl="1"/>
            <a:r>
              <a:rPr lang="en-US" sz="1800" b="1" dirty="0" smtClean="0"/>
              <a:t>Hutton Hotel </a:t>
            </a:r>
            <a:r>
              <a:rPr lang="en-US" sz="1800" dirty="0" smtClean="0"/>
              <a:t>– 2016</a:t>
            </a:r>
          </a:p>
          <a:p>
            <a:pPr lvl="1"/>
            <a:r>
              <a:rPr lang="en-US" sz="1800" b="1" dirty="0" smtClean="0"/>
              <a:t>Noble House Hotels and Resorts </a:t>
            </a:r>
            <a:r>
              <a:rPr lang="en-US" sz="1800" dirty="0" smtClean="0"/>
              <a:t>– 2016</a:t>
            </a:r>
          </a:p>
          <a:p>
            <a:pPr lvl="1"/>
            <a:r>
              <a:rPr lang="fr-BE" sz="1800" b="1" dirty="0" err="1" smtClean="0"/>
              <a:t>Hyatt</a:t>
            </a:r>
            <a:r>
              <a:rPr lang="fr-BE" sz="1800" dirty="0" smtClean="0"/>
              <a:t>  </a:t>
            </a:r>
            <a:r>
              <a:rPr lang="en-US" sz="1800" b="1" dirty="0" smtClean="0"/>
              <a:t> </a:t>
            </a:r>
            <a:r>
              <a:rPr lang="en-US" sz="1800" dirty="0" smtClean="0"/>
              <a:t>– </a:t>
            </a:r>
            <a:r>
              <a:rPr lang="fr-BE" sz="1800" dirty="0" smtClean="0"/>
              <a:t> 2015 </a:t>
            </a:r>
            <a:endParaRPr lang="fr-BE" sz="1800" b="1" dirty="0" smtClean="0"/>
          </a:p>
          <a:p>
            <a:pPr lvl="1"/>
            <a:r>
              <a:rPr lang="fr-BE" sz="1800" b="1" dirty="0" err="1" smtClean="0"/>
              <a:t>Trump</a:t>
            </a:r>
            <a:r>
              <a:rPr lang="fr-BE" sz="1800" b="1" dirty="0" smtClean="0"/>
              <a:t> </a:t>
            </a:r>
            <a:r>
              <a:rPr lang="fr-BE" sz="1800" b="1" dirty="0" err="1" smtClean="0"/>
              <a:t>Hotels</a:t>
            </a:r>
            <a:r>
              <a:rPr lang="fr-BE" sz="1800" dirty="0" smtClean="0"/>
              <a:t> – 2014</a:t>
            </a:r>
          </a:p>
          <a:p>
            <a:pPr lvl="1"/>
            <a:r>
              <a:rPr lang="fr-BE" sz="1800" b="1" dirty="0" smtClean="0"/>
              <a:t>Hilton</a:t>
            </a:r>
            <a:r>
              <a:rPr lang="fr-BE" sz="1800" dirty="0" smtClean="0"/>
              <a:t> –  2014 </a:t>
            </a:r>
          </a:p>
        </p:txBody>
      </p:sp>
      <p:sp>
        <p:nvSpPr>
          <p:cNvPr id="4" name="Slide Number Placeholder 3"/>
          <p:cNvSpPr>
            <a:spLocks noGrp="1"/>
          </p:cNvSpPr>
          <p:nvPr>
            <p:ph type="sldNum" sz="quarter" idx="12"/>
          </p:nvPr>
        </p:nvSpPr>
        <p:spPr/>
        <p:txBody>
          <a:bodyPr/>
          <a:lstStyle/>
          <a:p>
            <a:fld id="{626BF80B-33B5-4627-8985-D9082B3086CC}" type="slidenum">
              <a:rPr lang="en-US" smtClean="0"/>
              <a:pPr/>
              <a:t>33</a:t>
            </a:fld>
            <a:endParaRPr lang="en-US" dirty="0"/>
          </a:p>
        </p:txBody>
      </p:sp>
      <p:pic>
        <p:nvPicPr>
          <p:cNvPr id="5" name="Picture 4" descr="C:\Users\dd051341\Desktop\UAB-Damaging-Data-Breaches-Thumb (1).png"/>
          <p:cNvPicPr>
            <a:picLocks noChangeAspect="1" noChangeArrowheads="1"/>
          </p:cNvPicPr>
          <p:nvPr/>
        </p:nvPicPr>
        <p:blipFill>
          <a:blip r:embed="rId2" cstate="print"/>
          <a:srcRect/>
          <a:stretch>
            <a:fillRect/>
          </a:stretch>
        </p:blipFill>
        <p:spPr bwMode="auto">
          <a:xfrm>
            <a:off x="6243147" y="2126511"/>
            <a:ext cx="2658067" cy="2402958"/>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200" dirty="0" smtClean="0"/>
              <a:t>High Profile </a:t>
            </a:r>
            <a:r>
              <a:rPr lang="fr-BE" sz="2200" dirty="0" err="1" smtClean="0"/>
              <a:t>Hotels</a:t>
            </a:r>
            <a:r>
              <a:rPr lang="fr-BE" sz="2200" dirty="0" smtClean="0"/>
              <a:t>’ </a:t>
            </a:r>
            <a:r>
              <a:rPr lang="fr-BE" sz="2200" dirty="0" err="1" smtClean="0"/>
              <a:t>Breaches</a:t>
            </a:r>
            <a:endParaRPr lang="fr-BE" sz="2200" dirty="0"/>
          </a:p>
        </p:txBody>
      </p:sp>
      <p:sp>
        <p:nvSpPr>
          <p:cNvPr id="3" name="Content Placeholder 2"/>
          <p:cNvSpPr>
            <a:spLocks noGrp="1"/>
          </p:cNvSpPr>
          <p:nvPr>
            <p:ph idx="1"/>
          </p:nvPr>
        </p:nvSpPr>
        <p:spPr/>
        <p:txBody>
          <a:bodyPr/>
          <a:lstStyle/>
          <a:p>
            <a:r>
              <a:rPr lang="en-US" sz="2400" dirty="0" smtClean="0"/>
              <a:t>Data breaches may happen through third parties: </a:t>
            </a:r>
          </a:p>
          <a:p>
            <a:endParaRPr lang="en-US" sz="2400" dirty="0" smtClean="0"/>
          </a:p>
          <a:p>
            <a:pPr lvl="1"/>
            <a:r>
              <a:rPr lang="en-US" sz="2200" b="1" dirty="0" err="1" smtClean="0"/>
              <a:t>Sabre</a:t>
            </a:r>
            <a:r>
              <a:rPr lang="en-US" sz="2200" b="1" dirty="0" smtClean="0"/>
              <a:t> Hospitality Solutions</a:t>
            </a:r>
            <a:r>
              <a:rPr lang="en-US" sz="2200" dirty="0" smtClean="0"/>
              <a:t> - </a:t>
            </a:r>
            <a:r>
              <a:rPr lang="en-US" sz="2200" b="1" dirty="0" smtClean="0"/>
              <a:t>2017  - </a:t>
            </a:r>
            <a:r>
              <a:rPr lang="en-US" sz="2200" dirty="0" smtClean="0"/>
              <a:t> Multiple hotel companies, including </a:t>
            </a:r>
            <a:r>
              <a:rPr lang="en-US" sz="2200" dirty="0" smtClean="0">
                <a:hlinkClick r:id="rId2"/>
              </a:rPr>
              <a:t>Hard Rock Hotels &amp; Casinos</a:t>
            </a:r>
            <a:r>
              <a:rPr lang="en-US" sz="2200" dirty="0" smtClean="0"/>
              <a:t>, </a:t>
            </a:r>
            <a:r>
              <a:rPr lang="en-US" sz="2200" dirty="0" smtClean="0">
                <a:hlinkClick r:id="rId3"/>
              </a:rPr>
              <a:t>Four Seasons Hotels and Resorts</a:t>
            </a:r>
            <a:r>
              <a:rPr lang="en-US" sz="2200" dirty="0" smtClean="0"/>
              <a:t>, </a:t>
            </a:r>
            <a:r>
              <a:rPr lang="en-US" sz="2200" dirty="0" smtClean="0">
                <a:hlinkClick r:id="rId4"/>
              </a:rPr>
              <a:t>Trump Hotels</a:t>
            </a:r>
            <a:r>
              <a:rPr lang="en-US" sz="2200" dirty="0" smtClean="0"/>
              <a:t> and </a:t>
            </a:r>
            <a:r>
              <a:rPr lang="en-US" sz="2200" dirty="0" smtClean="0">
                <a:hlinkClick r:id="rId5"/>
              </a:rPr>
              <a:t>Loews Hotels</a:t>
            </a:r>
            <a:r>
              <a:rPr lang="en-US" sz="2200" dirty="0" smtClean="0"/>
              <a:t>, reported a data breach via a third-party reservations system provided by </a:t>
            </a:r>
            <a:r>
              <a:rPr lang="en-US" sz="2200" dirty="0" err="1" smtClean="0"/>
              <a:t>Sabre</a:t>
            </a:r>
            <a:r>
              <a:rPr lang="en-US" sz="2200" dirty="0" smtClean="0"/>
              <a:t> Hospitality Solutions </a:t>
            </a:r>
            <a:endParaRPr lang="fr-BE" sz="2200" dirty="0" smtClean="0"/>
          </a:p>
          <a:p>
            <a:pPr lvl="1"/>
            <a:endParaRPr lang="en-GB" sz="1600" dirty="0" smtClean="0"/>
          </a:p>
          <a:p>
            <a:endParaRPr lang="fr-BE"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Data breaches in the hospitality sector</a:t>
            </a:r>
            <a:endParaRPr lang="en-GB"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35</a:t>
            </a:fld>
            <a:endParaRPr lang="en-US" dirty="0"/>
          </a:p>
        </p:txBody>
      </p:sp>
      <p:pic>
        <p:nvPicPr>
          <p:cNvPr id="5" name="Picture 1" descr="image001"/>
          <p:cNvPicPr>
            <a:picLocks noChangeAspect="1" noChangeArrowheads="1"/>
          </p:cNvPicPr>
          <p:nvPr/>
        </p:nvPicPr>
        <p:blipFill>
          <a:blip r:embed="rId2" cstate="print"/>
          <a:srcRect/>
          <a:stretch>
            <a:fillRect/>
          </a:stretch>
        </p:blipFill>
        <p:spPr bwMode="auto">
          <a:xfrm>
            <a:off x="723015" y="929894"/>
            <a:ext cx="7697972" cy="3645334"/>
          </a:xfrm>
          <a:prstGeom prst="rect">
            <a:avLst/>
          </a:prstGeom>
          <a:noFill/>
          <a:ln w="9525">
            <a:noFill/>
            <a:miter lim="800000"/>
            <a:headEnd/>
            <a:tailEnd/>
          </a:ln>
        </p:spPr>
      </p:pic>
      <p:sp>
        <p:nvSpPr>
          <p:cNvPr id="6" name="Rectangle 5"/>
          <p:cNvSpPr/>
          <p:nvPr/>
        </p:nvSpPr>
        <p:spPr>
          <a:xfrm>
            <a:off x="159489" y="4691769"/>
            <a:ext cx="2321644" cy="451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hlinkClick r:id="rId3"/>
              </a:rPr>
              <a:t>http://breachlevelindex.com</a:t>
            </a:r>
            <a:endParaRPr lang="en-GB" sz="1400" dirty="0" smtClean="0">
              <a:solidFill>
                <a:schemeClr val="tx1"/>
              </a:solidFill>
            </a:endParaRPr>
          </a:p>
          <a:p>
            <a:pPr algn="ctr"/>
            <a:r>
              <a:rPr lang="en-GB" dirty="0" smtClean="0">
                <a:solidFill>
                  <a:schemeClr val="bg1"/>
                </a:solidFill>
              </a:rPr>
              <a:t>/</a:t>
            </a:r>
            <a:endParaRPr lang="fr-BE" dirty="0" smtClean="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Transfer of personal data outside the </a:t>
            </a:r>
            <a:r>
              <a:rPr lang="en-GB" sz="2400" dirty="0" err="1" smtClean="0"/>
              <a:t>EEA</a:t>
            </a:r>
            <a:endParaRPr lang="en-GB" sz="2200" dirty="0"/>
          </a:p>
        </p:txBody>
      </p:sp>
      <p:sp>
        <p:nvSpPr>
          <p:cNvPr id="3" name="Content Placeholder 2"/>
          <p:cNvSpPr>
            <a:spLocks noGrp="1"/>
          </p:cNvSpPr>
          <p:nvPr>
            <p:ph idx="1"/>
          </p:nvPr>
        </p:nvSpPr>
        <p:spPr>
          <a:xfrm>
            <a:off x="301944" y="1053084"/>
            <a:ext cx="8469916" cy="3419856"/>
          </a:xfrm>
        </p:spPr>
        <p:txBody>
          <a:bodyPr numCol="1"/>
          <a:lstStyle/>
          <a:p>
            <a:r>
              <a:rPr lang="en-GB" sz="1800" dirty="0" smtClean="0"/>
              <a:t>Transfers of personal data outside the </a:t>
            </a:r>
            <a:r>
              <a:rPr lang="en-GB" sz="1800" dirty="0" err="1" smtClean="0"/>
              <a:t>EEA</a:t>
            </a:r>
            <a:r>
              <a:rPr lang="en-GB" sz="1800" dirty="0" smtClean="0"/>
              <a:t> are in principle excluded</a:t>
            </a:r>
          </a:p>
          <a:p>
            <a:r>
              <a:rPr lang="en-GB" sz="1800" dirty="0" smtClean="0"/>
              <a:t>Transfers must be based on a legal transfer mechanism:</a:t>
            </a:r>
            <a:endParaRPr lang="en-GB" sz="1600" dirty="0" smtClean="0"/>
          </a:p>
          <a:p>
            <a:pPr marL="800100" lvl="1" indent="-342900">
              <a:buFont typeface="+mj-lt"/>
              <a:buAutoNum type="arabicPeriod"/>
            </a:pPr>
            <a:r>
              <a:rPr lang="en-US" sz="1600" dirty="0" smtClean="0"/>
              <a:t>Adequacy decisions = decisions granted by the EU Commission to third country or international organizations ( i.e., Privacy Shield)</a:t>
            </a:r>
          </a:p>
          <a:p>
            <a:pPr marL="800100" lvl="1" indent="-342900">
              <a:buFont typeface="+mj-lt"/>
              <a:buAutoNum type="arabicPeriod"/>
            </a:pPr>
            <a:r>
              <a:rPr lang="en-US" sz="1600" dirty="0" smtClean="0"/>
              <a:t>Appropriate safeguards, including :</a:t>
            </a:r>
            <a:endParaRPr lang="en-GB" sz="1600" dirty="0" smtClean="0"/>
          </a:p>
          <a:p>
            <a:pPr lvl="3"/>
            <a:r>
              <a:rPr lang="en-GB" sz="1600" dirty="0" smtClean="0"/>
              <a:t>Standard contractual Clauses (“</a:t>
            </a:r>
            <a:r>
              <a:rPr lang="en-GB" sz="1600" dirty="0" err="1" smtClean="0"/>
              <a:t>SCCs</a:t>
            </a:r>
            <a:r>
              <a:rPr lang="en-GB" sz="1600" dirty="0" smtClean="0"/>
              <a:t>”)</a:t>
            </a:r>
          </a:p>
          <a:p>
            <a:pPr lvl="3"/>
            <a:r>
              <a:rPr lang="en-GB" sz="1600" dirty="0" smtClean="0"/>
              <a:t>Binding Corporate Rules (“</a:t>
            </a:r>
            <a:r>
              <a:rPr lang="en-GB" sz="1600" dirty="0" err="1" smtClean="0"/>
              <a:t>BCRs</a:t>
            </a:r>
            <a:r>
              <a:rPr lang="en-GB" sz="1600" dirty="0" smtClean="0"/>
              <a:t>”)</a:t>
            </a:r>
          </a:p>
          <a:p>
            <a:pPr lvl="3"/>
            <a:r>
              <a:rPr lang="en-US" sz="1600" dirty="0" smtClean="0"/>
              <a:t>Approved code of conduct</a:t>
            </a:r>
          </a:p>
          <a:p>
            <a:pPr lvl="3"/>
            <a:r>
              <a:rPr lang="en-US" sz="1600" dirty="0" smtClean="0"/>
              <a:t>Approved certification mechanism</a:t>
            </a:r>
          </a:p>
          <a:p>
            <a:pPr lvl="1"/>
            <a:endParaRPr lang="en-GB"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3" y="128920"/>
            <a:ext cx="6472237" cy="606029"/>
          </a:xfrm>
        </p:spPr>
        <p:txBody>
          <a:bodyPr/>
          <a:lstStyle/>
          <a:p>
            <a:r>
              <a:rPr lang="en-GB" sz="2200" dirty="0" smtClean="0"/>
              <a:t>Transfer of personal data outside the </a:t>
            </a:r>
            <a:r>
              <a:rPr lang="en-GB" sz="2200" dirty="0" err="1" smtClean="0"/>
              <a:t>EEA</a:t>
            </a:r>
            <a:r>
              <a:rPr lang="en-GB" sz="2200" dirty="0" smtClean="0"/>
              <a:t> - derogations</a:t>
            </a:r>
            <a:endParaRPr lang="en-GB" sz="2200" dirty="0"/>
          </a:p>
        </p:txBody>
      </p:sp>
      <p:sp>
        <p:nvSpPr>
          <p:cNvPr id="3" name="Content Placeholder 2"/>
          <p:cNvSpPr>
            <a:spLocks noGrp="1"/>
          </p:cNvSpPr>
          <p:nvPr>
            <p:ph idx="1"/>
          </p:nvPr>
        </p:nvSpPr>
        <p:spPr>
          <a:xfrm>
            <a:off x="278193" y="1150364"/>
            <a:ext cx="8493667" cy="2955036"/>
          </a:xfrm>
        </p:spPr>
        <p:txBody>
          <a:bodyPr numCol="1"/>
          <a:lstStyle/>
          <a:p>
            <a:pPr marL="182880" lvl="2"/>
            <a:r>
              <a:rPr lang="en-US" sz="2000" dirty="0" smtClean="0"/>
              <a:t>If (1) and (2) are not available, transfers can be based on </a:t>
            </a:r>
            <a:r>
              <a:rPr lang="en-US" sz="2000" b="1" u="sng" dirty="0" smtClean="0"/>
              <a:t>derogations</a:t>
            </a:r>
            <a:r>
              <a:rPr lang="en-US" sz="2000" dirty="0" smtClean="0"/>
              <a:t>:</a:t>
            </a:r>
          </a:p>
          <a:p>
            <a:pPr marL="731520" lvl="3"/>
            <a:r>
              <a:rPr lang="en-US" dirty="0" smtClean="0"/>
              <a:t>Explicit consent </a:t>
            </a:r>
          </a:p>
          <a:p>
            <a:pPr marL="731520" lvl="3"/>
            <a:r>
              <a:rPr lang="en-US" dirty="0" smtClean="0"/>
              <a:t>Contractual necessity</a:t>
            </a:r>
          </a:p>
          <a:p>
            <a:pPr marL="731520" lvl="3"/>
            <a:r>
              <a:rPr lang="en-US" dirty="0" smtClean="0"/>
              <a:t>Important public interest reasons</a:t>
            </a:r>
          </a:p>
          <a:p>
            <a:pPr marL="731520" lvl="3"/>
            <a:r>
              <a:rPr lang="en-US" dirty="0" smtClean="0"/>
              <a:t>Litigation necessity</a:t>
            </a:r>
          </a:p>
          <a:p>
            <a:pPr marL="731520" lvl="3"/>
            <a:r>
              <a:rPr lang="en-US" dirty="0" smtClean="0"/>
              <a:t>Vital interests</a:t>
            </a:r>
          </a:p>
          <a:p>
            <a:pPr marL="731520" lvl="3"/>
            <a:r>
              <a:rPr lang="en-US" dirty="0" smtClean="0"/>
              <a:t>Public register data</a:t>
            </a:r>
          </a:p>
          <a:p>
            <a:pPr marL="731520" lvl="3"/>
            <a:r>
              <a:rPr lang="en-US" dirty="0" smtClean="0"/>
              <a:t>Legitimate interest of the controller.</a:t>
            </a:r>
          </a:p>
          <a:p>
            <a:endParaRPr lang="en-GB" sz="14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37</a:t>
            </a:fld>
            <a:endParaRPr lang="en-US" dirty="0"/>
          </a:p>
        </p:txBody>
      </p:sp>
      <p:pic>
        <p:nvPicPr>
          <p:cNvPr id="6" name="Picture 3" descr="C:\Users\dd051341\Desktop\Roadblock.jpg"/>
          <p:cNvPicPr>
            <a:picLocks noChangeAspect="1" noChangeArrowheads="1"/>
          </p:cNvPicPr>
          <p:nvPr/>
        </p:nvPicPr>
        <p:blipFill>
          <a:blip r:embed="rId2" cstate="print"/>
          <a:srcRect/>
          <a:stretch>
            <a:fillRect/>
          </a:stretch>
        </p:blipFill>
        <p:spPr bwMode="auto">
          <a:xfrm>
            <a:off x="5645888" y="1894375"/>
            <a:ext cx="3067430" cy="2303981"/>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3" y="139553"/>
            <a:ext cx="6472237" cy="606029"/>
          </a:xfrm>
        </p:spPr>
        <p:txBody>
          <a:bodyPr/>
          <a:lstStyle/>
          <a:p>
            <a:r>
              <a:rPr lang="en-GB" sz="2200" dirty="0" smtClean="0"/>
              <a:t>Transfer of personal data outside the </a:t>
            </a:r>
            <a:r>
              <a:rPr lang="en-GB" sz="2200" dirty="0" err="1" smtClean="0"/>
              <a:t>EEA</a:t>
            </a:r>
            <a:r>
              <a:rPr lang="en-GB" sz="2200" dirty="0" smtClean="0"/>
              <a:t> - derogations</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38</a:t>
            </a:fld>
            <a:endParaRPr lang="en-US" dirty="0"/>
          </a:p>
        </p:txBody>
      </p:sp>
      <p:sp>
        <p:nvSpPr>
          <p:cNvPr id="5" name="Content Placeholder 4"/>
          <p:cNvSpPr>
            <a:spLocks noGrp="1"/>
          </p:cNvSpPr>
          <p:nvPr>
            <p:ph idx="1"/>
          </p:nvPr>
        </p:nvSpPr>
        <p:spPr>
          <a:xfrm>
            <a:off x="723014" y="1793287"/>
            <a:ext cx="7772399" cy="256606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u="sng" dirty="0" smtClean="0">
                <a:solidFill>
                  <a:schemeClr val="tx2"/>
                </a:solidFill>
              </a:rPr>
              <a:t>Example 1</a:t>
            </a:r>
            <a:r>
              <a:rPr lang="en-GB" sz="2000" dirty="0" smtClean="0">
                <a:solidFill>
                  <a:schemeClr val="tx2"/>
                </a:solidFill>
              </a:rPr>
              <a:t>. Hotel based in the EU uses a service provider to deal with reservations. If the service provider is based outside the EU, and  guest’s personal data are transferred out of the </a:t>
            </a:r>
            <a:r>
              <a:rPr lang="en-GB" sz="2000" dirty="0" err="1" smtClean="0">
                <a:solidFill>
                  <a:schemeClr val="tx2"/>
                </a:solidFill>
              </a:rPr>
              <a:t>EEA</a:t>
            </a:r>
            <a:r>
              <a:rPr lang="en-GB" sz="2000" dirty="0" smtClean="0">
                <a:solidFill>
                  <a:schemeClr val="tx2"/>
                </a:solidFill>
              </a:rPr>
              <a:t>, the company must rely on a specific legal transfer mechanism</a:t>
            </a:r>
            <a:endParaRPr lang="en-US" sz="2000" dirty="0" smtClean="0">
              <a:solidFill>
                <a:schemeClr val="tx2"/>
              </a:solidFill>
            </a:endParaRPr>
          </a:p>
          <a:p>
            <a:pPr algn="ctr">
              <a:buNone/>
            </a:pPr>
            <a:r>
              <a:rPr lang="en-US" sz="2000" u="sng" dirty="0" smtClean="0">
                <a:solidFill>
                  <a:schemeClr val="tx2"/>
                </a:solidFill>
              </a:rPr>
              <a:t>Example 2</a:t>
            </a:r>
            <a:r>
              <a:rPr lang="en-US" sz="2000" dirty="0" smtClean="0">
                <a:solidFill>
                  <a:schemeClr val="tx2"/>
                </a:solidFill>
              </a:rPr>
              <a:t>. If guests’ personal data are transferred between different locations of an international chain (inside and outside the </a:t>
            </a:r>
            <a:r>
              <a:rPr lang="en-US" sz="2000" dirty="0" err="1" smtClean="0">
                <a:solidFill>
                  <a:schemeClr val="tx2"/>
                </a:solidFill>
              </a:rPr>
              <a:t>EEA</a:t>
            </a:r>
            <a:r>
              <a:rPr lang="en-US" sz="2000" dirty="0" smtClean="0">
                <a:solidFill>
                  <a:schemeClr val="tx2"/>
                </a:solidFill>
              </a:rPr>
              <a:t>), the company could opt for </a:t>
            </a:r>
            <a:r>
              <a:rPr lang="en-US" sz="2000" dirty="0" err="1" smtClean="0">
                <a:solidFill>
                  <a:schemeClr val="tx2"/>
                </a:solidFill>
              </a:rPr>
              <a:t>BCRs</a:t>
            </a:r>
            <a:r>
              <a:rPr lang="en-US" sz="2000" dirty="0" smtClean="0">
                <a:solidFill>
                  <a:schemeClr val="tx2"/>
                </a:solidFill>
              </a:rPr>
              <a:t> </a:t>
            </a:r>
          </a:p>
        </p:txBody>
      </p:sp>
      <p:sp>
        <p:nvSpPr>
          <p:cNvPr id="6" name="TextBox 5"/>
          <p:cNvSpPr txBox="1"/>
          <p:nvPr/>
        </p:nvSpPr>
        <p:spPr>
          <a:xfrm>
            <a:off x="3104706" y="967563"/>
            <a:ext cx="2892057" cy="646331"/>
          </a:xfrm>
          <a:prstGeom prst="rect">
            <a:avLst/>
          </a:prstGeom>
          <a:noFill/>
        </p:spPr>
        <p:txBody>
          <a:bodyPr wrap="square" rtlCol="0">
            <a:spAutoFit/>
          </a:bodyPr>
          <a:lstStyle/>
          <a:p>
            <a:pPr algn="ctr"/>
            <a:r>
              <a:rPr lang="en-GB" sz="3600" b="1" u="sng" dirty="0" err="1" smtClean="0">
                <a:solidFill>
                  <a:schemeClr val="tx2"/>
                </a:solidFill>
              </a:rPr>
              <a:t>IN</a:t>
            </a:r>
            <a:r>
              <a:rPr lang="en-GB" sz="3600" b="1" u="sng" dirty="0" smtClean="0">
                <a:solidFill>
                  <a:schemeClr val="tx2"/>
                </a:solidFill>
              </a:rPr>
              <a:t> PRACTICE </a:t>
            </a:r>
            <a:endParaRPr lang="fr-BE" sz="3600" b="1" u="sng" dirty="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err="1" smtClean="0"/>
              <a:t>GDPR</a:t>
            </a:r>
            <a:r>
              <a:rPr lang="en-GB" sz="2200" dirty="0" smtClean="0"/>
              <a:t> Enforceability</a:t>
            </a:r>
            <a:endParaRPr lang="en-GB" sz="2200" dirty="0"/>
          </a:p>
        </p:txBody>
      </p:sp>
      <p:sp>
        <p:nvSpPr>
          <p:cNvPr id="3" name="Content Placeholder 2"/>
          <p:cNvSpPr>
            <a:spLocks noGrp="1"/>
          </p:cNvSpPr>
          <p:nvPr>
            <p:ph idx="1"/>
          </p:nvPr>
        </p:nvSpPr>
        <p:spPr>
          <a:xfrm>
            <a:off x="301944" y="1197864"/>
            <a:ext cx="8533298" cy="3419856"/>
          </a:xfrm>
        </p:spPr>
        <p:txBody>
          <a:bodyPr numCol="1"/>
          <a:lstStyle/>
          <a:p>
            <a:pPr lvl="2"/>
            <a:endParaRPr lang="en-GB" sz="1200" dirty="0" smtClean="0"/>
          </a:p>
          <a:p>
            <a:pPr lvl="2"/>
            <a:endParaRPr lang="en-GB" sz="1200" dirty="0" smtClean="0"/>
          </a:p>
          <a:p>
            <a:pPr lvl="1"/>
            <a:endParaRPr lang="en-GB" sz="16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39</a:t>
            </a:fld>
            <a:endParaRPr lang="en-US" dirty="0"/>
          </a:p>
        </p:txBody>
      </p:sp>
      <p:graphicFrame>
        <p:nvGraphicFramePr>
          <p:cNvPr id="5" name="Content Placeholder 3"/>
          <p:cNvGraphicFramePr>
            <a:graphicFrameLocks/>
          </p:cNvGraphicFramePr>
          <p:nvPr/>
        </p:nvGraphicFramePr>
        <p:xfrm>
          <a:off x="1169582" y="1109663"/>
          <a:ext cx="7149776" cy="352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10" y="150185"/>
            <a:ext cx="6472237" cy="606029"/>
          </a:xfrm>
        </p:spPr>
        <p:txBody>
          <a:bodyPr/>
          <a:lstStyle/>
          <a:p>
            <a:r>
              <a:rPr lang="en-GB" sz="2200" dirty="0" smtClean="0"/>
              <a:t>Introduction: personal data in the digital age</a:t>
            </a:r>
            <a:endParaRPr lang="fr-BE" sz="22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4</a:t>
            </a:fld>
            <a:endParaRPr lang="en-US" dirty="0"/>
          </a:p>
        </p:txBody>
      </p:sp>
      <p:pic>
        <p:nvPicPr>
          <p:cNvPr id="5" name="Picture 2" descr="C:\Users\dd051341\Desktop\data_flows_2_20745_18.jpg"/>
          <p:cNvPicPr>
            <a:picLocks noGrp="1" noChangeAspect="1" noChangeArrowheads="1"/>
          </p:cNvPicPr>
          <p:nvPr>
            <p:ph idx="1"/>
          </p:nvPr>
        </p:nvPicPr>
        <p:blipFill>
          <a:blip r:embed="rId2" cstate="print"/>
          <a:srcRect/>
          <a:stretch>
            <a:fillRect/>
          </a:stretch>
        </p:blipFill>
        <p:spPr bwMode="auto">
          <a:xfrm>
            <a:off x="1586656" y="1113503"/>
            <a:ext cx="5951453" cy="34194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Get ready to comply with the </a:t>
            </a:r>
            <a:r>
              <a:rPr lang="en-GB" sz="2200" dirty="0" err="1" smtClean="0"/>
              <a:t>GDPR</a:t>
            </a:r>
            <a:endParaRPr lang="en-GB" sz="2200" dirty="0"/>
          </a:p>
        </p:txBody>
      </p:sp>
      <p:sp>
        <p:nvSpPr>
          <p:cNvPr id="3" name="Content Placeholder 2"/>
          <p:cNvSpPr>
            <a:spLocks noGrp="1"/>
          </p:cNvSpPr>
          <p:nvPr>
            <p:ph idx="1"/>
          </p:nvPr>
        </p:nvSpPr>
        <p:spPr>
          <a:xfrm>
            <a:off x="0" y="985213"/>
            <a:ext cx="8459284" cy="3419856"/>
          </a:xfrm>
        </p:spPr>
        <p:txBody>
          <a:bodyPr numCol="1"/>
          <a:lstStyle/>
          <a:p>
            <a:pPr lvl="1"/>
            <a:endParaRPr lang="en-GB" dirty="0" smtClean="0"/>
          </a:p>
          <a:p>
            <a:pPr lvl="2"/>
            <a:endParaRPr lang="en-GB" dirty="0" smtClean="0"/>
          </a:p>
          <a:p>
            <a:pPr lvl="2"/>
            <a:endParaRPr lang="en-GB" dirty="0" smtClean="0"/>
          </a:p>
          <a:p>
            <a:pPr lvl="1"/>
            <a:endParaRPr lang="en-GB"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40</a:t>
            </a:fld>
            <a:endParaRPr lang="en-US" dirty="0"/>
          </a:p>
        </p:txBody>
      </p:sp>
      <p:grpSp>
        <p:nvGrpSpPr>
          <p:cNvPr id="5" name="Group 8"/>
          <p:cNvGrpSpPr/>
          <p:nvPr/>
        </p:nvGrpSpPr>
        <p:grpSpPr>
          <a:xfrm>
            <a:off x="265814" y="1465336"/>
            <a:ext cx="8644270" cy="2851483"/>
            <a:chOff x="586740" y="1884025"/>
            <a:chExt cx="8060303" cy="1463040"/>
          </a:xfrm>
        </p:grpSpPr>
        <p:sp>
          <p:nvSpPr>
            <p:cNvPr id="6" name="Rectangle 5"/>
            <p:cNvSpPr/>
            <p:nvPr/>
          </p:nvSpPr>
          <p:spPr>
            <a:xfrm>
              <a:off x="586740" y="1920137"/>
              <a:ext cx="8060303" cy="1390254"/>
            </a:xfrm>
            <a:prstGeom prst="rect">
              <a:avLst/>
            </a:prstGeom>
            <a:gradFill>
              <a:gsLst>
                <a:gs pos="0">
                  <a:schemeClr val="accent2"/>
                </a:gs>
                <a:gs pos="50000">
                  <a:schemeClr val="accent2">
                    <a:alpha val="69000"/>
                  </a:schemeClr>
                </a:gs>
                <a:gs pos="100000">
                  <a:schemeClr val="accent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cxnSp>
          <p:nvCxnSpPr>
            <p:cNvPr id="7" name="Straight Connector 6"/>
            <p:cNvCxnSpPr/>
            <p:nvPr/>
          </p:nvCxnSpPr>
          <p:spPr>
            <a:xfrm>
              <a:off x="1162268"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35912"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17977"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63300"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23685"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07852"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92721"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78759"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86941" y="1981452"/>
              <a:ext cx="1145180"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1.  INFORM </a:t>
              </a:r>
              <a:endParaRPr lang="en-US" sz="1600" b="1" dirty="0" smtClean="0">
                <a:solidFill>
                  <a:schemeClr val="bg1"/>
                </a:solidFill>
              </a:endParaRPr>
            </a:p>
          </p:txBody>
        </p:sp>
        <p:sp>
          <p:nvSpPr>
            <p:cNvPr id="16" name="Rectangle 15"/>
            <p:cNvSpPr/>
            <p:nvPr/>
          </p:nvSpPr>
          <p:spPr>
            <a:xfrm>
              <a:off x="586941" y="2108246"/>
              <a:ext cx="1145180"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2.  DECIDE</a:t>
              </a:r>
              <a:endParaRPr lang="en-US" sz="1600" b="1" dirty="0" smtClean="0">
                <a:solidFill>
                  <a:schemeClr val="bg1"/>
                </a:solidFill>
              </a:endParaRPr>
            </a:p>
          </p:txBody>
        </p:sp>
        <p:sp>
          <p:nvSpPr>
            <p:cNvPr id="17" name="Rectangle 16"/>
            <p:cNvSpPr/>
            <p:nvPr/>
          </p:nvSpPr>
          <p:spPr>
            <a:xfrm>
              <a:off x="1743371" y="2226215"/>
              <a:ext cx="1145180"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3.  MAP</a:t>
              </a:r>
              <a:endParaRPr lang="en-US" sz="1600" b="1" dirty="0" smtClean="0">
                <a:solidFill>
                  <a:schemeClr val="bg1"/>
                </a:solidFill>
              </a:endParaRPr>
            </a:p>
          </p:txBody>
        </p:sp>
        <p:sp>
          <p:nvSpPr>
            <p:cNvPr id="18" name="Rectangle 17"/>
            <p:cNvSpPr/>
            <p:nvPr/>
          </p:nvSpPr>
          <p:spPr>
            <a:xfrm>
              <a:off x="2896723" y="2341937"/>
              <a:ext cx="1145180"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4.  EXAMINE</a:t>
              </a:r>
              <a:endParaRPr lang="en-US" sz="1600" b="1" dirty="0" smtClean="0">
                <a:solidFill>
                  <a:schemeClr val="bg1"/>
                </a:solidFill>
              </a:endParaRPr>
            </a:p>
          </p:txBody>
        </p:sp>
        <p:cxnSp>
          <p:nvCxnSpPr>
            <p:cNvPr id="19" name="Straight Connector 18"/>
            <p:cNvCxnSpPr/>
            <p:nvPr/>
          </p:nvCxnSpPr>
          <p:spPr>
            <a:xfrm>
              <a:off x="6961527"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12698"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29620" y="2727082"/>
              <a:ext cx="3512618"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7.  UPDATE</a:t>
              </a:r>
              <a:endParaRPr lang="en-US" sz="1600" b="1" dirty="0" smtClean="0">
                <a:solidFill>
                  <a:schemeClr val="bg1"/>
                </a:solidFill>
              </a:endParaRPr>
            </a:p>
          </p:txBody>
        </p:sp>
        <p:sp>
          <p:nvSpPr>
            <p:cNvPr id="22" name="Rectangle 21"/>
            <p:cNvSpPr/>
            <p:nvPr/>
          </p:nvSpPr>
          <p:spPr>
            <a:xfrm>
              <a:off x="4625788" y="2857165"/>
              <a:ext cx="2912780"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8.  DESIGN AND IMPLEMENT</a:t>
              </a:r>
              <a:endParaRPr lang="en-US" sz="1600" b="1" dirty="0" smtClean="0">
                <a:solidFill>
                  <a:schemeClr val="bg1"/>
                </a:solidFill>
              </a:endParaRPr>
            </a:p>
          </p:txBody>
        </p:sp>
        <p:sp>
          <p:nvSpPr>
            <p:cNvPr id="23" name="Rectangle 22"/>
            <p:cNvSpPr/>
            <p:nvPr/>
          </p:nvSpPr>
          <p:spPr>
            <a:xfrm>
              <a:off x="4625788" y="3122492"/>
              <a:ext cx="2912780"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10.  ASSESS</a:t>
              </a:r>
              <a:endParaRPr lang="en-US" sz="1600" b="1" dirty="0" smtClean="0">
                <a:solidFill>
                  <a:schemeClr val="bg1"/>
                </a:solidFill>
              </a:endParaRPr>
            </a:p>
          </p:txBody>
        </p:sp>
        <p:cxnSp>
          <p:nvCxnSpPr>
            <p:cNvPr id="24" name="Straight Connector 23"/>
            <p:cNvCxnSpPr/>
            <p:nvPr/>
          </p:nvCxnSpPr>
          <p:spPr>
            <a:xfrm>
              <a:off x="2885562"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33667"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96723" y="2468731"/>
              <a:ext cx="2307440"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5.  ADDRESS</a:t>
              </a:r>
              <a:endParaRPr lang="en-US" sz="1600" b="1" dirty="0" smtClean="0">
                <a:solidFill>
                  <a:schemeClr val="bg1"/>
                </a:solidFill>
              </a:endParaRPr>
            </a:p>
          </p:txBody>
        </p:sp>
        <p:sp>
          <p:nvSpPr>
            <p:cNvPr id="27" name="Rectangle 26"/>
            <p:cNvSpPr/>
            <p:nvPr/>
          </p:nvSpPr>
          <p:spPr>
            <a:xfrm>
              <a:off x="2893053" y="2598814"/>
              <a:ext cx="1720168"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6.  EVALUATE</a:t>
              </a:r>
              <a:endParaRPr lang="en-US" sz="1600" b="1" dirty="0" smtClean="0">
                <a:solidFill>
                  <a:schemeClr val="bg1"/>
                </a:solidFill>
              </a:endParaRPr>
            </a:p>
          </p:txBody>
        </p:sp>
        <p:sp>
          <p:nvSpPr>
            <p:cNvPr id="28" name="Rectangle 27"/>
            <p:cNvSpPr/>
            <p:nvPr/>
          </p:nvSpPr>
          <p:spPr>
            <a:xfrm>
              <a:off x="1171152" y="2992231"/>
              <a:ext cx="6360075" cy="109728"/>
            </a:xfrm>
            <a:prstGeom prst="rect">
              <a:avLst/>
            </a:prstGeom>
            <a:solidFill>
              <a:srgbClr val="1D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9. REVIEW</a:t>
              </a:r>
              <a:endParaRPr lang="en-US" sz="1600" b="1" dirty="0" smtClean="0">
                <a:solidFill>
                  <a:schemeClr val="bg1"/>
                </a:solidFill>
              </a:endParaRPr>
            </a:p>
          </p:txBody>
        </p:sp>
        <p:cxnSp>
          <p:nvCxnSpPr>
            <p:cNvPr id="29" name="Straight Connector 28"/>
            <p:cNvCxnSpPr/>
            <p:nvPr/>
          </p:nvCxnSpPr>
          <p:spPr>
            <a:xfrm>
              <a:off x="7536342" y="1884025"/>
              <a:ext cx="0" cy="1463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54905" y="1158950"/>
            <a:ext cx="3902758" cy="280254"/>
          </a:xfrm>
          <a:prstGeom prst="rect">
            <a:avLst/>
          </a:prstGeom>
          <a:noFill/>
        </p:spPr>
        <p:txBody>
          <a:bodyPr wrap="square" rtlCol="0">
            <a:spAutoFit/>
          </a:bodyPr>
          <a:lstStyle/>
          <a:p>
            <a:pPr algn="ctr"/>
            <a:r>
              <a:rPr lang="en-US" sz="1200" b="1" dirty="0" smtClean="0"/>
              <a:t>NOVEMBER 2017 (it is not too late, but it is time to act) </a:t>
            </a:r>
            <a:endParaRPr lang="en-US" sz="1200" b="1" dirty="0"/>
          </a:p>
        </p:txBody>
      </p:sp>
      <p:sp>
        <p:nvSpPr>
          <p:cNvPr id="33" name="TextBox 32"/>
          <p:cNvSpPr txBox="1"/>
          <p:nvPr/>
        </p:nvSpPr>
        <p:spPr>
          <a:xfrm>
            <a:off x="7442792" y="1152084"/>
            <a:ext cx="1244370" cy="276999"/>
          </a:xfrm>
          <a:prstGeom prst="rect">
            <a:avLst/>
          </a:prstGeom>
          <a:noFill/>
        </p:spPr>
        <p:txBody>
          <a:bodyPr wrap="square" rtlCol="0">
            <a:spAutoFit/>
          </a:bodyPr>
          <a:lstStyle/>
          <a:p>
            <a:pPr algn="ctr"/>
            <a:r>
              <a:rPr lang="en-US" sz="1200" b="1" dirty="0" smtClean="0"/>
              <a:t>MAY 2018</a:t>
            </a:r>
            <a:endParaRPr lang="en-US" sz="12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Get ready to comply with the </a:t>
            </a:r>
            <a:r>
              <a:rPr lang="en-GB" sz="2200" dirty="0" err="1" smtClean="0"/>
              <a:t>GDPR</a:t>
            </a:r>
            <a:endParaRPr lang="fr-BE" sz="2200" dirty="0"/>
          </a:p>
        </p:txBody>
      </p:sp>
      <p:sp>
        <p:nvSpPr>
          <p:cNvPr id="4" name="Slide Number Placeholder 3"/>
          <p:cNvSpPr>
            <a:spLocks noGrp="1"/>
          </p:cNvSpPr>
          <p:nvPr>
            <p:ph type="sldNum" sz="quarter" idx="12"/>
          </p:nvPr>
        </p:nvSpPr>
        <p:spPr/>
        <p:txBody>
          <a:bodyPr/>
          <a:lstStyle/>
          <a:p>
            <a:fld id="{626BF80B-33B5-4627-8985-D9082B3086CC}" type="slidenum">
              <a:rPr lang="en-US" smtClean="0"/>
              <a:pPr/>
              <a:t>41</a:t>
            </a:fld>
            <a:endParaRPr lang="en-US" dirty="0"/>
          </a:p>
        </p:txBody>
      </p:sp>
      <p:sp>
        <p:nvSpPr>
          <p:cNvPr id="7" name="Content Placeholder 6"/>
          <p:cNvSpPr txBox="1">
            <a:spLocks/>
          </p:cNvSpPr>
          <p:nvPr/>
        </p:nvSpPr>
        <p:spPr>
          <a:xfrm>
            <a:off x="179684" y="1221915"/>
            <a:ext cx="3922712" cy="2695698"/>
          </a:xfrm>
          <a:prstGeom prst="rect">
            <a:avLst/>
          </a:prstGeom>
        </p:spPr>
        <p:txBody>
          <a:bodyPr vert="horz" lIns="0" tIns="0" rIns="0" bIns="0" rtlCol="0">
            <a:noAutofit/>
          </a:bodyPr>
          <a:lstStyle/>
          <a:p>
            <a:pPr marL="228600" marR="0" lvl="0" indent="-228600" algn="l" defTabSz="914400" rtl="0" eaLnBrk="1" fontAlgn="auto" latinLnBrk="0" hangingPunct="1">
              <a:lnSpc>
                <a:spcPct val="100000"/>
              </a:lnSpc>
              <a:spcBef>
                <a:spcPts val="0"/>
              </a:spcBef>
              <a:spcAft>
                <a:spcPts val="300"/>
              </a:spcAft>
              <a:buClr>
                <a:schemeClr val="tx2"/>
              </a:buClr>
              <a:buSzPct val="85000"/>
              <a:buFont typeface="+mj-lt"/>
              <a:buAutoNum type="arabicPeriod"/>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Inform</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your leadership; formulate a plan</a:t>
            </a:r>
          </a:p>
          <a:p>
            <a:pPr marL="228600" marR="0" lvl="0" indent="-228600" algn="l" defTabSz="914400" rtl="0" eaLnBrk="1" fontAlgn="auto" latinLnBrk="0" hangingPunct="1">
              <a:lnSpc>
                <a:spcPct val="100000"/>
              </a:lnSpc>
              <a:spcBef>
                <a:spcPts val="0"/>
              </a:spcBef>
              <a:spcAft>
                <a:spcPts val="300"/>
              </a:spcAft>
              <a:buClr>
                <a:schemeClr val="tx2"/>
              </a:buClr>
              <a:buSzPct val="85000"/>
              <a:buFont typeface="+mj-lt"/>
              <a:buAutoNum type="arabicPeriod"/>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Decide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whether a data protection office should be appointed and a data protection framework created</a:t>
            </a:r>
          </a:p>
          <a:p>
            <a:pPr marL="228600" marR="0" lvl="0" indent="-228600" algn="l" defTabSz="914400" rtl="0" eaLnBrk="1" fontAlgn="auto" latinLnBrk="0" hangingPunct="1">
              <a:lnSpc>
                <a:spcPct val="100000"/>
              </a:lnSpc>
              <a:spcBef>
                <a:spcPts val="0"/>
              </a:spcBef>
              <a:spcAft>
                <a:spcPts val="300"/>
              </a:spcAft>
              <a:buClr>
                <a:schemeClr val="tx2"/>
              </a:buClr>
              <a:buSzPct val="85000"/>
              <a:buFont typeface="+mj-lt"/>
              <a:buAutoNum type="arabicPeriod"/>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Map</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personal data that your organization is processing</a:t>
            </a:r>
          </a:p>
          <a:p>
            <a:pPr marL="228600" marR="0" lvl="0" indent="-228600" algn="l" defTabSz="914400" rtl="0" eaLnBrk="1" fontAlgn="auto" latinLnBrk="0" hangingPunct="1">
              <a:lnSpc>
                <a:spcPct val="100000"/>
              </a:lnSpc>
              <a:spcBef>
                <a:spcPts val="0"/>
              </a:spcBef>
              <a:spcAft>
                <a:spcPts val="300"/>
              </a:spcAft>
              <a:buClr>
                <a:schemeClr val="tx2"/>
              </a:buClr>
              <a:buSzPct val="85000"/>
              <a:buFont typeface="+mj-lt"/>
              <a:buAutoNum type="arabicPeriod"/>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Examine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results to determine which of your data processing activities and business units must comply with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GDPR</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300"/>
              </a:spcAft>
              <a:buClr>
                <a:schemeClr val="tx2"/>
              </a:buClr>
              <a:buSzPct val="85000"/>
              <a:buFont typeface="+mj-lt"/>
              <a:buAutoNum type="arabicPeriod"/>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Address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risks identified in any data processing activities</a:t>
            </a:r>
          </a:p>
          <a:p>
            <a:pPr marL="182563" marR="0" lvl="0" indent="-182563" algn="l" defTabSz="914400" rtl="0" eaLnBrk="1" fontAlgn="auto" latinLnBrk="0" hangingPunct="1">
              <a:lnSpc>
                <a:spcPct val="100000"/>
              </a:lnSpc>
              <a:spcBef>
                <a:spcPts val="0"/>
              </a:spcBef>
              <a:spcAft>
                <a:spcPts val="600"/>
              </a:spcAft>
              <a:buClr>
                <a:srgbClr val="1B3664"/>
              </a:buClr>
              <a:buSzPct val="85000"/>
              <a:buFont typeface="Arial" pitchFamily="34" charset="0"/>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7"/>
          <p:cNvSpPr txBox="1">
            <a:spLocks/>
          </p:cNvSpPr>
          <p:nvPr/>
        </p:nvSpPr>
        <p:spPr>
          <a:xfrm>
            <a:off x="4626935" y="1202567"/>
            <a:ext cx="3919538" cy="2242933"/>
          </a:xfrm>
          <a:prstGeom prst="rect">
            <a:avLst/>
          </a:prstGeom>
        </p:spPr>
        <p:txBody>
          <a:bodyPr/>
          <a:lstStyle/>
          <a:p>
            <a:pPr marL="273050" marR="0" lvl="0" indent="-273050" algn="l" defTabSz="914400" rtl="0" eaLnBrk="1" fontAlgn="auto" latinLnBrk="0" hangingPunct="1">
              <a:lnSpc>
                <a:spcPct val="100000"/>
              </a:lnSpc>
              <a:spcBef>
                <a:spcPts val="0"/>
              </a:spcBef>
              <a:spcAft>
                <a:spcPts val="300"/>
              </a:spcAft>
              <a:buClr>
                <a:schemeClr val="tx2"/>
              </a:buClr>
              <a:buSzPct val="85000"/>
              <a:buFont typeface="+mj-lt"/>
              <a:buAutoNum type="arabicPeriod" startAt="6"/>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Evaluate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grounds under which personal data is being processed</a:t>
            </a:r>
          </a:p>
          <a:p>
            <a:pPr marL="273050" marR="0" lvl="0" indent="-273050" algn="l" defTabSz="914400" rtl="0" eaLnBrk="1" fontAlgn="auto" latinLnBrk="0" hangingPunct="1">
              <a:lnSpc>
                <a:spcPct val="100000"/>
              </a:lnSpc>
              <a:spcBef>
                <a:spcPts val="0"/>
              </a:spcBef>
              <a:spcAft>
                <a:spcPts val="300"/>
              </a:spcAft>
              <a:buClr>
                <a:schemeClr val="tx2"/>
              </a:buClr>
              <a:buSzPct val="85000"/>
              <a:buFont typeface="+mj-lt"/>
              <a:buAutoNum type="arabicPeriod" startAt="6"/>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Update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your data governance policies and procedures</a:t>
            </a:r>
          </a:p>
          <a:p>
            <a:pPr marL="273050" marR="0" lvl="0" indent="-273050" algn="l" defTabSz="914400" rtl="0" eaLnBrk="1" fontAlgn="auto" latinLnBrk="0" hangingPunct="1">
              <a:lnSpc>
                <a:spcPct val="100000"/>
              </a:lnSpc>
              <a:spcBef>
                <a:spcPts val="0"/>
              </a:spcBef>
              <a:spcAft>
                <a:spcPts val="300"/>
              </a:spcAft>
              <a:buClr>
                <a:schemeClr val="tx2"/>
              </a:buClr>
              <a:buSzPct val="85000"/>
              <a:buFont typeface="+mj-lt"/>
              <a:buAutoNum type="arabicPeriod" startAt="6"/>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Design and implement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new compliance systems to comply with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GDPR</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auto" latinLnBrk="0" hangingPunct="1">
              <a:lnSpc>
                <a:spcPct val="100000"/>
              </a:lnSpc>
              <a:spcBef>
                <a:spcPts val="0"/>
              </a:spcBef>
              <a:spcAft>
                <a:spcPts val="300"/>
              </a:spcAft>
              <a:buClr>
                <a:schemeClr val="tx2"/>
              </a:buClr>
              <a:buSzPct val="85000"/>
              <a:buFont typeface="+mj-lt"/>
              <a:buAutoNum type="arabicPeriod" startAt="6"/>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Review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supply chain contacts to endure that your service providers will comply</a:t>
            </a:r>
          </a:p>
          <a:p>
            <a:pPr marL="273050" marR="0" lvl="0" indent="-273050" algn="l" defTabSz="914400" rtl="0" eaLnBrk="1" fontAlgn="auto" latinLnBrk="0" hangingPunct="1">
              <a:lnSpc>
                <a:spcPct val="100000"/>
              </a:lnSpc>
              <a:spcBef>
                <a:spcPts val="0"/>
              </a:spcBef>
              <a:spcAft>
                <a:spcPts val="300"/>
              </a:spcAft>
              <a:buClr>
                <a:schemeClr val="tx2"/>
              </a:buClr>
              <a:buSzPct val="85000"/>
              <a:buFont typeface="+mj-lt"/>
              <a:buAutoNum type="arabicPeriod" startAt="6"/>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Assess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any international transfers of personal data being conducted by your business</a:t>
            </a:r>
          </a:p>
          <a:p>
            <a:pPr marL="182563" marR="0" lvl="0" indent="-182563" algn="l" defTabSz="914400" rtl="0" eaLnBrk="1" fontAlgn="auto" latinLnBrk="0" hangingPunct="1">
              <a:lnSpc>
                <a:spcPct val="100000"/>
              </a:lnSpc>
              <a:spcBef>
                <a:spcPts val="0"/>
              </a:spcBef>
              <a:spcAft>
                <a:spcPts val="600"/>
              </a:spcAft>
              <a:buClr>
                <a:srgbClr val="1B3664"/>
              </a:buClr>
              <a:buSzPct val="85000"/>
              <a:buFont typeface="Arial"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Thank you for your attention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339328"/>
            <a:ext cx="8134350" cy="789384"/>
          </a:xfrm>
        </p:spPr>
        <p:txBody>
          <a:bodyPr/>
          <a:lstStyle/>
          <a:p>
            <a:pPr eaLnBrk="1" hangingPunct="1"/>
            <a:r>
              <a:rPr lang="en-GB" dirty="0" smtClean="0"/>
              <a:t>Notice</a:t>
            </a:r>
          </a:p>
        </p:txBody>
      </p:sp>
      <p:sp>
        <p:nvSpPr>
          <p:cNvPr id="37891" name="Rectangle 3"/>
          <p:cNvSpPr>
            <a:spLocks noGrp="1" noChangeArrowheads="1"/>
          </p:cNvSpPr>
          <p:nvPr>
            <p:ph type="body" idx="1"/>
          </p:nvPr>
        </p:nvSpPr>
        <p:spPr>
          <a:xfrm>
            <a:off x="576264" y="950439"/>
            <a:ext cx="7989887" cy="4132172"/>
          </a:xfrm>
        </p:spPr>
        <p:txBody>
          <a:bodyPr/>
          <a:lstStyle/>
          <a:p>
            <a:pPr marL="381000" indent="-381000" eaLnBrk="1" hangingPunct="1">
              <a:lnSpc>
                <a:spcPct val="90000"/>
              </a:lnSpc>
            </a:pPr>
            <a:r>
              <a:rPr lang="en-US" dirty="0" smtClean="0">
                <a:latin typeface="+mj-lt"/>
              </a:rPr>
              <a:t>The material in this presentation is provided for informational purposes only and does not constitute legal or other professional advice. You should not and may not rely upon any information in this presentation without seeking the advice of a suitably qualified attorney who is familiar with your particular circumstances. Mayer Brown Practices assumes no responsibility for information provided in this presentation or its accuracy or completeness and disclaims all liability in respect of such information.</a:t>
            </a:r>
          </a:p>
          <a:p>
            <a:pPr marL="381000" indent="-381000" eaLnBrk="1" hangingPunct="1">
              <a:lnSpc>
                <a:spcPct val="90000"/>
              </a:lnSpc>
            </a:pPr>
            <a:r>
              <a:rPr lang="en-US" dirty="0" smtClean="0">
                <a:latin typeface="+mj-lt"/>
              </a:rPr>
              <a:t>Mayer Brown Practices is, unless otherwise stated, the owner of copyright of this presentation and its contents. No part of this presentation may be published, distributed, extracted, reutilized or reproduced in any material form (including photocopying or storing it in any medium by electronic means and whether or not transiently or incidentally to some other use of this publication) except if previously authorized in writing.</a:t>
            </a:r>
          </a:p>
          <a:p>
            <a:pPr marL="381000" indent="-381000" eaLnBrk="1" hangingPunct="1">
              <a:lnSpc>
                <a:spcPct val="90000"/>
              </a:lnSpc>
            </a:pPr>
            <a:r>
              <a:rPr lang="en-GB" dirty="0" smtClean="0">
                <a:latin typeface="+mj-lt"/>
              </a:rPr>
              <a:t>Mayer Brown is a global legal services organization comprising legal practices that are separate entities (the “Mayer Brown Practices”). The Mayer Brown Practices are: Mayer Brown LLP and Mayer Brown Europe – Brussels LLP; two limited liability partnerships established in the United States, Mayer Brown International LLP, a limited liability partnership incorporated in England and Wales; </a:t>
            </a:r>
            <a:r>
              <a:rPr lang="en-GB" dirty="0" err="1" smtClean="0">
                <a:latin typeface="+mj-lt"/>
              </a:rPr>
              <a:t>JSM</a:t>
            </a:r>
            <a:r>
              <a:rPr lang="en-GB" dirty="0" smtClean="0">
                <a:latin typeface="+mj-lt"/>
              </a:rPr>
              <a:t>, a Hong Kong partnership, and its associated entities in Asia; and Tauil &amp; Chequer Advogados, a Brazilian law partnership. The Mayer Brown Practices is known as Mayer Brown JSM in Asia.</a:t>
            </a:r>
            <a:endParaRPr lang="en-US" dirty="0" smtClean="0">
              <a:latin typeface="+mj-lt"/>
            </a:endParaRPr>
          </a:p>
        </p:txBody>
      </p:sp>
      <p:sp>
        <p:nvSpPr>
          <p:cNvPr id="4" name="Slide Number Placeholder 3"/>
          <p:cNvSpPr>
            <a:spLocks noGrp="1"/>
          </p:cNvSpPr>
          <p:nvPr>
            <p:ph type="sldNum" sz="quarter" idx="12"/>
          </p:nvPr>
        </p:nvSpPr>
        <p:spPr/>
        <p:txBody>
          <a:bodyPr/>
          <a:lstStyle/>
          <a:p>
            <a:pPr>
              <a:defRPr/>
            </a:pPr>
            <a:fld id="{BC1D39B0-1FCE-4E69-B9DA-F3AA0BC4FCAF}" type="slidenum">
              <a:rPr lang="en-US" smtClean="0"/>
              <a:pPr>
                <a:defRPr/>
              </a:pPr>
              <a:t>43</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The role of personal data in the hospitality sector</a:t>
            </a:r>
            <a:endParaRPr lang="en-GB" sz="2200" dirty="0"/>
          </a:p>
        </p:txBody>
      </p:sp>
      <p:sp>
        <p:nvSpPr>
          <p:cNvPr id="5" name="Content Placeholder 4"/>
          <p:cNvSpPr>
            <a:spLocks noGrp="1"/>
          </p:cNvSpPr>
          <p:nvPr>
            <p:ph idx="1"/>
          </p:nvPr>
        </p:nvSpPr>
        <p:spPr>
          <a:xfrm>
            <a:off x="355107" y="1165967"/>
            <a:ext cx="7989887" cy="2954655"/>
          </a:xfrm>
        </p:spPr>
        <p:txBody>
          <a:bodyPr wrap="square" numCol="1">
            <a:spAutoFit/>
          </a:bodyPr>
          <a:lstStyle/>
          <a:p>
            <a:r>
              <a:rPr lang="en-US" sz="2200" dirty="0" smtClean="0"/>
              <a:t>Personal data are important in the hospitality sector</a:t>
            </a:r>
          </a:p>
          <a:p>
            <a:r>
              <a:rPr lang="en-GB" sz="2200" dirty="0" smtClean="0"/>
              <a:t>Hotels routinely gather significant amounts of their guests personal data at several stages of the guest’s stay: </a:t>
            </a:r>
          </a:p>
          <a:p>
            <a:pPr lvl="1"/>
            <a:r>
              <a:rPr lang="en-GB" sz="2000" b="1" dirty="0" smtClean="0"/>
              <a:t>At Reservation Time </a:t>
            </a:r>
            <a:r>
              <a:rPr lang="en-GB" sz="2000" dirty="0" smtClean="0"/>
              <a:t>: name, address, phone number and email address, etc. </a:t>
            </a:r>
          </a:p>
          <a:p>
            <a:pPr lvl="1"/>
            <a:r>
              <a:rPr lang="en-GB" sz="2000" b="1" dirty="0" smtClean="0"/>
              <a:t>During Check-In</a:t>
            </a:r>
            <a:r>
              <a:rPr lang="en-GB" sz="2000" dirty="0" smtClean="0"/>
              <a:t>: passport number, credit card details, etc.</a:t>
            </a:r>
          </a:p>
          <a:p>
            <a:pPr lvl="1"/>
            <a:r>
              <a:rPr lang="en-GB" sz="2000" b="1" dirty="0" smtClean="0"/>
              <a:t>During the stay </a:t>
            </a:r>
            <a:r>
              <a:rPr lang="en-GB" sz="2000" dirty="0" smtClean="0"/>
              <a:t>: personal characteristics, including sex, age, disability, etc.</a:t>
            </a:r>
            <a:endParaRPr lang="en-US" sz="20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The new EU privacy framework</a:t>
            </a:r>
            <a:endParaRPr lang="en-GB" sz="2200" dirty="0"/>
          </a:p>
        </p:txBody>
      </p:sp>
      <p:sp>
        <p:nvSpPr>
          <p:cNvPr id="5" name="Content Placeholder 4"/>
          <p:cNvSpPr>
            <a:spLocks noGrp="1"/>
          </p:cNvSpPr>
          <p:nvPr>
            <p:ph idx="1"/>
          </p:nvPr>
        </p:nvSpPr>
        <p:spPr>
          <a:xfrm>
            <a:off x="301944" y="1197865"/>
            <a:ext cx="7989887" cy="2908489"/>
          </a:xfrm>
        </p:spPr>
        <p:txBody>
          <a:bodyPr wrap="square" numCol="1">
            <a:spAutoFit/>
          </a:bodyPr>
          <a:lstStyle/>
          <a:p>
            <a:r>
              <a:rPr lang="en-GB" sz="2200" dirty="0" smtClean="0"/>
              <a:t>From Directive 95/46 to the </a:t>
            </a:r>
            <a:r>
              <a:rPr lang="en-GB" sz="2200" dirty="0" err="1" smtClean="0"/>
              <a:t>GDPR</a:t>
            </a:r>
            <a:r>
              <a:rPr lang="en-GB" sz="2200" dirty="0" smtClean="0"/>
              <a:t> -</a:t>
            </a:r>
            <a:r>
              <a:rPr lang="en-GB" sz="2200" b="1" dirty="0" smtClean="0">
                <a:solidFill>
                  <a:schemeClr val="tx2"/>
                </a:solidFill>
              </a:rPr>
              <a:t> </a:t>
            </a:r>
            <a:r>
              <a:rPr lang="en-GB" sz="2200" dirty="0" smtClean="0"/>
              <a:t>need to reform EU data protection law:</a:t>
            </a:r>
          </a:p>
          <a:p>
            <a:pPr lvl="1"/>
            <a:r>
              <a:rPr lang="en-GB" sz="2000" dirty="0" smtClean="0"/>
              <a:t>Directive </a:t>
            </a:r>
            <a:r>
              <a:rPr lang="en-GB" sz="2000" i="1" dirty="0" err="1" smtClean="0"/>
              <a:t>vs</a:t>
            </a:r>
            <a:r>
              <a:rPr lang="en-GB" sz="2000" dirty="0" smtClean="0"/>
              <a:t> Regulation - Introduction of a single set of rules applying to all Member States </a:t>
            </a:r>
          </a:p>
          <a:p>
            <a:pPr lvl="1"/>
            <a:r>
              <a:rPr lang="en-GB" sz="2000" dirty="0" smtClean="0"/>
              <a:t>Updating EU privacy law in accordance with new technologies</a:t>
            </a:r>
          </a:p>
          <a:p>
            <a:pPr lvl="1"/>
            <a:r>
              <a:rPr lang="en-GB" sz="2000" dirty="0" smtClean="0"/>
              <a:t>Facilitating rules for companies</a:t>
            </a:r>
          </a:p>
          <a:p>
            <a:pPr lvl="1"/>
            <a:r>
              <a:rPr lang="en-GB" sz="2000" dirty="0" smtClean="0"/>
              <a:t>Avoiding costly administrative burdens</a:t>
            </a:r>
          </a:p>
          <a:p>
            <a:pPr lvl="1"/>
            <a:r>
              <a:rPr lang="en-GB" sz="2000" dirty="0" smtClean="0"/>
              <a:t>Strengthening citizens' fundamental rights</a:t>
            </a:r>
          </a:p>
        </p:txBody>
      </p:sp>
      <p:sp>
        <p:nvSpPr>
          <p:cNvPr id="4" name="Slide Number Placeholder 3"/>
          <p:cNvSpPr>
            <a:spLocks noGrp="1"/>
          </p:cNvSpPr>
          <p:nvPr>
            <p:ph type="sldNum" sz="quarter" idx="12"/>
          </p:nvPr>
        </p:nvSpPr>
        <p:spPr/>
        <p:txBody>
          <a:bodyPr/>
          <a:lstStyle/>
          <a:p>
            <a:fld id="{626BF80B-33B5-4627-8985-D9082B3086CC}" type="slidenum">
              <a:rPr lang="en-US" smtClean="0"/>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095152" y="1626780"/>
            <a:ext cx="7464059" cy="2966485"/>
          </a:xfrm>
          <a:prstGeom prst="rightArrow">
            <a:avLst/>
          </a:prstGeom>
          <a:solidFill>
            <a:srgbClr val="D1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dirty="0"/>
          </a:p>
        </p:txBody>
      </p:sp>
      <p:sp>
        <p:nvSpPr>
          <p:cNvPr id="2" name="Title 1"/>
          <p:cNvSpPr>
            <a:spLocks noGrp="1"/>
          </p:cNvSpPr>
          <p:nvPr>
            <p:ph type="title"/>
          </p:nvPr>
        </p:nvSpPr>
        <p:spPr/>
        <p:txBody>
          <a:bodyPr/>
          <a:lstStyle/>
          <a:p>
            <a:r>
              <a:rPr lang="en-GB" sz="2200" dirty="0" smtClean="0"/>
              <a:t>The </a:t>
            </a:r>
            <a:r>
              <a:rPr lang="en-GB" sz="2200" dirty="0" err="1" smtClean="0"/>
              <a:t>GDPR</a:t>
            </a:r>
            <a:r>
              <a:rPr lang="en-GB" sz="2200" dirty="0" smtClean="0"/>
              <a:t> reform timeline</a:t>
            </a:r>
            <a:endParaRPr lang="fr-BE" sz="2200" dirty="0" smtClean="0"/>
          </a:p>
        </p:txBody>
      </p:sp>
      <p:sp>
        <p:nvSpPr>
          <p:cNvPr id="4" name="Slide Number Placeholder 3"/>
          <p:cNvSpPr>
            <a:spLocks noGrp="1"/>
          </p:cNvSpPr>
          <p:nvPr>
            <p:ph type="sldNum" sz="quarter" idx="12"/>
          </p:nvPr>
        </p:nvSpPr>
        <p:spPr/>
        <p:txBody>
          <a:bodyPr/>
          <a:lstStyle/>
          <a:p>
            <a:fld id="{626BF80B-33B5-4627-8985-D9082B3086CC}" type="slidenum">
              <a:rPr lang="en-US" smtClean="0"/>
              <a:pPr/>
              <a:t>7</a:t>
            </a:fld>
            <a:endParaRPr lang="en-US" dirty="0"/>
          </a:p>
        </p:txBody>
      </p:sp>
      <p:sp>
        <p:nvSpPr>
          <p:cNvPr id="7" name="Title 1"/>
          <p:cNvSpPr txBox="1">
            <a:spLocks/>
          </p:cNvSpPr>
          <p:nvPr/>
        </p:nvSpPr>
        <p:spPr>
          <a:xfrm>
            <a:off x="1212110" y="2429421"/>
            <a:ext cx="851725" cy="1196281"/>
          </a:xfrm>
          <a:prstGeom prst="rect">
            <a:avLst/>
          </a:prstGeom>
        </p:spPr>
        <p:txBody>
          <a:bodyPr vert="horz" lIns="0" tIns="0" rIns="0" bIns="0" rtlCol="0" anchor="t" anchorCtr="0">
            <a:noAutofit/>
          </a:bodyPr>
          <a:lstStyle/>
          <a:p>
            <a:pPr lvl="0" defTabSz="311150">
              <a:lnSpc>
                <a:spcPct val="90000"/>
              </a:lnSpc>
              <a:spcBef>
                <a:spcPct val="0"/>
              </a:spcBef>
              <a:spcAft>
                <a:spcPct val="35000"/>
              </a:spcAft>
            </a:pPr>
            <a:r>
              <a:rPr lang="en-GB" sz="1200" b="1" dirty="0" smtClean="0"/>
              <a:t>January 2012</a:t>
            </a:r>
          </a:p>
          <a:p>
            <a:pPr lvl="0" defTabSz="311150">
              <a:lnSpc>
                <a:spcPct val="90000"/>
              </a:lnSpc>
              <a:spcBef>
                <a:spcPct val="0"/>
              </a:spcBef>
              <a:spcAft>
                <a:spcPct val="35000"/>
              </a:spcAft>
            </a:pPr>
            <a:r>
              <a:rPr lang="en-GB" sz="1200" dirty="0" smtClean="0"/>
              <a:t>Reform announced. First draft of GDPR released by European Commission</a:t>
            </a:r>
            <a:endParaRPr lang="en-GB" sz="1200" dirty="0"/>
          </a:p>
        </p:txBody>
      </p:sp>
      <p:sp>
        <p:nvSpPr>
          <p:cNvPr id="8" name="Title 1"/>
          <p:cNvSpPr txBox="1">
            <a:spLocks/>
          </p:cNvSpPr>
          <p:nvPr/>
        </p:nvSpPr>
        <p:spPr>
          <a:xfrm>
            <a:off x="2387670" y="2442678"/>
            <a:ext cx="1173192" cy="1363893"/>
          </a:xfrm>
          <a:prstGeom prst="rect">
            <a:avLst/>
          </a:prstGeom>
        </p:spPr>
        <p:txBody>
          <a:bodyPr vert="horz" lIns="0" tIns="0" rIns="0" bIns="0" rtlCol="0" anchor="t" anchorCtr="0">
            <a:noAutofit/>
          </a:bodyPr>
          <a:lstStyle/>
          <a:p>
            <a:pPr lvl="0" defTabSz="355600">
              <a:lnSpc>
                <a:spcPct val="90000"/>
              </a:lnSpc>
              <a:spcBef>
                <a:spcPct val="0"/>
              </a:spcBef>
              <a:spcAft>
                <a:spcPct val="35000"/>
              </a:spcAft>
            </a:pPr>
            <a:r>
              <a:rPr lang="en-GB" sz="1200" b="1" dirty="0" smtClean="0"/>
              <a:t>March 2014</a:t>
            </a:r>
          </a:p>
          <a:p>
            <a:pPr lvl="0" defTabSz="355600">
              <a:lnSpc>
                <a:spcPct val="90000"/>
              </a:lnSpc>
              <a:spcBef>
                <a:spcPct val="0"/>
              </a:spcBef>
              <a:spcAft>
                <a:spcPct val="35000"/>
              </a:spcAft>
            </a:pPr>
            <a:r>
              <a:rPr lang="en-GB" sz="1200" dirty="0" smtClean="0"/>
              <a:t>Amended, tougher draft of GDPR adopted by European Parliament</a:t>
            </a:r>
            <a:endParaRPr lang="en-GB" sz="1200" dirty="0"/>
          </a:p>
        </p:txBody>
      </p:sp>
      <p:sp>
        <p:nvSpPr>
          <p:cNvPr id="9" name="Title 1"/>
          <p:cNvSpPr txBox="1">
            <a:spLocks/>
          </p:cNvSpPr>
          <p:nvPr/>
        </p:nvSpPr>
        <p:spPr>
          <a:xfrm>
            <a:off x="3892330" y="2418931"/>
            <a:ext cx="1132399" cy="1363893"/>
          </a:xfrm>
          <a:prstGeom prst="rect">
            <a:avLst/>
          </a:prstGeom>
        </p:spPr>
        <p:txBody>
          <a:bodyPr vert="horz" lIns="0" tIns="0" rIns="0" bIns="0" rtlCol="0" anchor="t" anchorCtr="0">
            <a:noAutofit/>
          </a:bodyPr>
          <a:lstStyle/>
          <a:p>
            <a:pPr lvl="0" defTabSz="355600">
              <a:lnSpc>
                <a:spcPct val="90000"/>
              </a:lnSpc>
              <a:spcBef>
                <a:spcPct val="0"/>
              </a:spcBef>
              <a:spcAft>
                <a:spcPct val="35000"/>
              </a:spcAft>
            </a:pPr>
            <a:r>
              <a:rPr lang="en-GB" sz="1200" b="1" dirty="0" smtClean="0"/>
              <a:t>June 2015</a:t>
            </a:r>
          </a:p>
          <a:p>
            <a:pPr lvl="0" defTabSz="355600">
              <a:lnSpc>
                <a:spcPct val="90000"/>
              </a:lnSpc>
              <a:spcBef>
                <a:spcPct val="0"/>
              </a:spcBef>
              <a:spcAft>
                <a:spcPct val="35000"/>
              </a:spcAft>
            </a:pPr>
            <a:r>
              <a:rPr lang="en-GB" sz="1200" dirty="0" smtClean="0"/>
              <a:t>European Commission, Parliament and Council start final negotiations on GDPR</a:t>
            </a:r>
            <a:endParaRPr lang="en-GB" sz="1200" dirty="0"/>
          </a:p>
        </p:txBody>
      </p:sp>
      <p:sp>
        <p:nvSpPr>
          <p:cNvPr id="10" name="Title 1"/>
          <p:cNvSpPr txBox="1">
            <a:spLocks/>
          </p:cNvSpPr>
          <p:nvPr/>
        </p:nvSpPr>
        <p:spPr>
          <a:xfrm>
            <a:off x="5163723" y="2421411"/>
            <a:ext cx="1138687" cy="1363893"/>
          </a:xfrm>
          <a:prstGeom prst="rect">
            <a:avLst/>
          </a:prstGeom>
        </p:spPr>
        <p:txBody>
          <a:bodyPr vert="horz" lIns="0" tIns="0" rIns="0" bIns="0" rtlCol="0" anchor="t" anchorCtr="0">
            <a:noAutofit/>
          </a:bodyPr>
          <a:lstStyle/>
          <a:p>
            <a:pPr lvl="0" defTabSz="355600">
              <a:lnSpc>
                <a:spcPct val="90000"/>
              </a:lnSpc>
              <a:spcBef>
                <a:spcPct val="0"/>
              </a:spcBef>
              <a:spcAft>
                <a:spcPct val="35000"/>
              </a:spcAft>
            </a:pPr>
            <a:r>
              <a:rPr lang="en-GB" sz="1200" b="1" dirty="0" smtClean="0"/>
              <a:t>December 2015</a:t>
            </a:r>
          </a:p>
          <a:p>
            <a:pPr lvl="0" defTabSz="355600">
              <a:lnSpc>
                <a:spcPct val="90000"/>
              </a:lnSpc>
              <a:spcBef>
                <a:spcPct val="0"/>
              </a:spcBef>
              <a:spcAft>
                <a:spcPct val="35000"/>
              </a:spcAft>
            </a:pPr>
            <a:r>
              <a:rPr lang="en-GB" sz="1200" dirty="0" smtClean="0"/>
              <a:t>GDPR  final draft agreed by the European Union.  Adopted in April 2016</a:t>
            </a:r>
          </a:p>
          <a:p>
            <a:pPr lvl="0" defTabSz="355600">
              <a:lnSpc>
                <a:spcPct val="90000"/>
              </a:lnSpc>
              <a:spcBef>
                <a:spcPct val="0"/>
              </a:spcBef>
              <a:spcAft>
                <a:spcPct val="35000"/>
              </a:spcAft>
            </a:pPr>
            <a:endParaRPr lang="en-GB" sz="1000" dirty="0"/>
          </a:p>
        </p:txBody>
      </p:sp>
      <p:sp>
        <p:nvSpPr>
          <p:cNvPr id="11" name="Title 1"/>
          <p:cNvSpPr txBox="1">
            <a:spLocks/>
          </p:cNvSpPr>
          <p:nvPr/>
        </p:nvSpPr>
        <p:spPr>
          <a:xfrm>
            <a:off x="6564877" y="2413262"/>
            <a:ext cx="1061049" cy="1363893"/>
          </a:xfrm>
          <a:prstGeom prst="rect">
            <a:avLst/>
          </a:prstGeom>
        </p:spPr>
        <p:txBody>
          <a:bodyPr vert="horz" lIns="0" tIns="0" rIns="0" bIns="0" rtlCol="0" anchor="t" anchorCtr="0">
            <a:noAutofit/>
          </a:bodyPr>
          <a:lstStyle/>
          <a:p>
            <a:pPr lvl="0" defTabSz="355600">
              <a:lnSpc>
                <a:spcPct val="90000"/>
              </a:lnSpc>
              <a:spcBef>
                <a:spcPct val="0"/>
              </a:spcBef>
              <a:spcAft>
                <a:spcPct val="35000"/>
              </a:spcAft>
            </a:pPr>
            <a:r>
              <a:rPr lang="en-GB" sz="1200" b="1" dirty="0" smtClean="0"/>
              <a:t>May 25, 2018 </a:t>
            </a:r>
          </a:p>
          <a:p>
            <a:pPr lvl="0" defTabSz="355600">
              <a:lnSpc>
                <a:spcPct val="90000"/>
              </a:lnSpc>
              <a:spcBef>
                <a:spcPct val="0"/>
              </a:spcBef>
              <a:spcAft>
                <a:spcPct val="35000"/>
              </a:spcAft>
            </a:pPr>
            <a:r>
              <a:rPr lang="en-GB" sz="1200" dirty="0" smtClean="0"/>
              <a:t>The GDPR becomes “law” within the European Union.  All organizations must comply by this date</a:t>
            </a:r>
            <a:endParaRPr lang="en-GB" sz="1200" dirty="0"/>
          </a:p>
        </p:txBody>
      </p:sp>
      <p:pic>
        <p:nvPicPr>
          <p:cNvPr id="12" name="Picture 3" descr="C:\Users\dd051341\Desktop\gdpr-letters.jpg"/>
          <p:cNvPicPr>
            <a:picLocks noChangeAspect="1" noChangeArrowheads="1"/>
          </p:cNvPicPr>
          <p:nvPr/>
        </p:nvPicPr>
        <p:blipFill>
          <a:blip r:embed="rId4" cstate="print"/>
          <a:srcRect/>
          <a:stretch>
            <a:fillRect/>
          </a:stretch>
        </p:blipFill>
        <p:spPr bwMode="auto">
          <a:xfrm>
            <a:off x="2392326" y="928350"/>
            <a:ext cx="4473868" cy="13576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BF80B-33B5-4627-8985-D9082B3086CC}" type="slidenum">
              <a:rPr lang="en-US" smtClean="0"/>
              <a:pPr/>
              <a:t>8</a:t>
            </a:fld>
            <a:endParaRPr lang="en-US"/>
          </a:p>
        </p:txBody>
      </p:sp>
      <p:pic>
        <p:nvPicPr>
          <p:cNvPr id="4" name="Picture 2" descr="C:\Users\dd051341\Desktop\keep-calm-it-s-only-the-gdpr-4.png"/>
          <p:cNvPicPr>
            <a:picLocks noGrp="1" noChangeAspect="1" noChangeArrowheads="1"/>
          </p:cNvPicPr>
          <p:nvPr>
            <p:ph idx="1"/>
          </p:nvPr>
        </p:nvPicPr>
        <p:blipFill>
          <a:blip r:embed="rId2" cstate="print"/>
          <a:srcRect/>
          <a:stretch>
            <a:fillRect/>
          </a:stretch>
        </p:blipFill>
        <p:spPr bwMode="auto">
          <a:xfrm>
            <a:off x="2967831" y="1198563"/>
            <a:ext cx="3206750" cy="3206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200" dirty="0" smtClean="0"/>
              <a:t>EU privacy law : key concepts</a:t>
            </a:r>
          </a:p>
        </p:txBody>
      </p:sp>
      <p:sp>
        <p:nvSpPr>
          <p:cNvPr id="5" name="Slide Number Placeholder 4"/>
          <p:cNvSpPr>
            <a:spLocks noGrp="1"/>
          </p:cNvSpPr>
          <p:nvPr>
            <p:ph type="sldNum" sz="quarter" idx="12"/>
          </p:nvPr>
        </p:nvSpPr>
        <p:spPr/>
        <p:txBody>
          <a:bodyPr/>
          <a:lstStyle/>
          <a:p>
            <a:fld id="{626BF80B-33B5-4627-8985-D9082B3086CC}" type="slidenum">
              <a:rPr lang="en-US" smtClean="0"/>
              <a:pPr/>
              <a:t>9</a:t>
            </a:fld>
            <a:endParaRPr lang="en-US" dirty="0"/>
          </a:p>
        </p:txBody>
      </p:sp>
      <p:sp>
        <p:nvSpPr>
          <p:cNvPr id="6" name="Content Placeholder 5"/>
          <p:cNvSpPr>
            <a:spLocks noGrp="1"/>
          </p:cNvSpPr>
          <p:nvPr>
            <p:ph idx="1"/>
          </p:nvPr>
        </p:nvSpPr>
        <p:spPr/>
        <p:txBody>
          <a:bodyPr/>
          <a:lstStyle/>
          <a:p>
            <a:r>
              <a:rPr lang="en-GB" sz="1800" b="1" dirty="0" smtClean="0">
                <a:solidFill>
                  <a:schemeClr val="tx2"/>
                </a:solidFill>
              </a:rPr>
              <a:t>Personal data </a:t>
            </a:r>
            <a:r>
              <a:rPr lang="en-GB" sz="1800" dirty="0" smtClean="0"/>
              <a:t>= a</a:t>
            </a:r>
            <a:r>
              <a:rPr lang="en-US" sz="1800" dirty="0" err="1" smtClean="0"/>
              <a:t>ny</a:t>
            </a:r>
            <a:r>
              <a:rPr lang="en-US" sz="1800" dirty="0" smtClean="0"/>
              <a:t> information relating to an identified or identifiable natural person (e.g., name, identification number, </a:t>
            </a:r>
            <a:r>
              <a:rPr lang="en-US" sz="1800" dirty="0" smtClean="0">
                <a:solidFill>
                  <a:schemeClr val="tx2"/>
                </a:solidFill>
              </a:rPr>
              <a:t>location data</a:t>
            </a:r>
            <a:r>
              <a:rPr lang="en-US" sz="1800" dirty="0" smtClean="0"/>
              <a:t>, an online identifier and data related to physical, physiological, </a:t>
            </a:r>
            <a:r>
              <a:rPr lang="en-US" sz="1800" dirty="0" smtClean="0">
                <a:solidFill>
                  <a:schemeClr val="tx2"/>
                </a:solidFill>
              </a:rPr>
              <a:t>genetic</a:t>
            </a:r>
            <a:r>
              <a:rPr lang="en-US" sz="1800" dirty="0" smtClean="0"/>
              <a:t>, mental, economic, cultural or social identity)</a:t>
            </a:r>
          </a:p>
          <a:p>
            <a:r>
              <a:rPr lang="en-US" sz="1800" b="1" dirty="0" smtClean="0">
                <a:solidFill>
                  <a:schemeClr val="tx2"/>
                </a:solidFill>
              </a:rPr>
              <a:t>Processing</a:t>
            </a:r>
            <a:r>
              <a:rPr lang="en-US" sz="1800" dirty="0" smtClean="0"/>
              <a:t> = any operation or set of operations performed on personal data or on sets of personal data</a:t>
            </a:r>
          </a:p>
          <a:p>
            <a:r>
              <a:rPr lang="en-US" sz="1800" b="1" dirty="0" smtClean="0">
                <a:solidFill>
                  <a:schemeClr val="tx2"/>
                </a:solidFill>
              </a:rPr>
              <a:t>Data controller </a:t>
            </a:r>
            <a:r>
              <a:rPr lang="en-US" sz="1800" dirty="0" smtClean="0"/>
              <a:t>= natural or legal person, public authority, agency or other body which </a:t>
            </a:r>
            <a:r>
              <a:rPr lang="en-US" sz="1800" u="sng" dirty="0" smtClean="0">
                <a:solidFill>
                  <a:schemeClr val="tx2"/>
                </a:solidFill>
              </a:rPr>
              <a:t>determines the purposes and means of the processing</a:t>
            </a:r>
            <a:r>
              <a:rPr lang="en-US" sz="1800" dirty="0" smtClean="0">
                <a:solidFill>
                  <a:schemeClr val="tx2"/>
                </a:solidFill>
              </a:rPr>
              <a:t> </a:t>
            </a:r>
            <a:r>
              <a:rPr lang="en-US" sz="1800" dirty="0" smtClean="0"/>
              <a:t>of personal data</a:t>
            </a:r>
          </a:p>
          <a:p>
            <a:r>
              <a:rPr lang="en-US" sz="1800" b="1" dirty="0" smtClean="0">
                <a:solidFill>
                  <a:schemeClr val="tx2"/>
                </a:solidFill>
              </a:rPr>
              <a:t>Data processor = </a:t>
            </a:r>
            <a:r>
              <a:rPr lang="en-US" sz="1800" dirty="0" smtClean="0"/>
              <a:t>natural or legal person, public authority, agency or other body which processes personal data </a:t>
            </a:r>
            <a:r>
              <a:rPr lang="en-US" sz="1800" u="sng" dirty="0" smtClean="0">
                <a:solidFill>
                  <a:schemeClr val="tx2"/>
                </a:solidFill>
              </a:rPr>
              <a:t>on behalf of </a:t>
            </a:r>
            <a:r>
              <a:rPr lang="en-US" sz="1800" dirty="0" smtClean="0"/>
              <a:t>the controller</a:t>
            </a:r>
            <a:endParaRPr lang="fr-BE"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PM-14_PPT Plenary Session ONLY">
  <a:themeElements>
    <a:clrScheme name="Blue Block">
      <a:dk1>
        <a:srgbClr val="414042"/>
      </a:dk1>
      <a:lt1>
        <a:srgbClr val="FFFFFF"/>
      </a:lt1>
      <a:dk2>
        <a:srgbClr val="005A8C"/>
      </a:dk2>
      <a:lt2>
        <a:srgbClr val="C9CAC8"/>
      </a:lt2>
      <a:accent1>
        <a:srgbClr val="005A8C"/>
      </a:accent1>
      <a:accent2>
        <a:srgbClr val="CE8E00"/>
      </a:accent2>
      <a:accent3>
        <a:srgbClr val="008998"/>
      </a:accent3>
      <a:accent4>
        <a:srgbClr val="D2492A"/>
      </a:accent4>
      <a:accent5>
        <a:srgbClr val="614D7D"/>
      </a:accent5>
      <a:accent6>
        <a:srgbClr val="5A8E22"/>
      </a:accent6>
      <a:hlink>
        <a:srgbClr val="263F6A"/>
      </a:hlink>
      <a:folHlink>
        <a:srgbClr val="00B0F0"/>
      </a:folHlink>
    </a:clrScheme>
    <a:fontScheme name="Blue Block">
      <a:majorFont>
        <a:latin typeface="Georgia"/>
        <a:ea typeface="Georgia"/>
        <a:cs typeface="Georgia"/>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Calibri"/>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lue Blo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Block">
    <a:dk1>
      <a:srgbClr val="414042"/>
    </a:dk1>
    <a:lt1>
      <a:srgbClr val="FFFFFF"/>
    </a:lt1>
    <a:dk2>
      <a:srgbClr val="005A8C"/>
    </a:dk2>
    <a:lt2>
      <a:srgbClr val="C9CAC8"/>
    </a:lt2>
    <a:accent1>
      <a:srgbClr val="005A8C"/>
    </a:accent1>
    <a:accent2>
      <a:srgbClr val="CE8E00"/>
    </a:accent2>
    <a:accent3>
      <a:srgbClr val="008998"/>
    </a:accent3>
    <a:accent4>
      <a:srgbClr val="D2492A"/>
    </a:accent4>
    <a:accent5>
      <a:srgbClr val="614D7D"/>
    </a:accent5>
    <a:accent6>
      <a:srgbClr val="5A8E22"/>
    </a:accent6>
    <a:hlink>
      <a:srgbClr val="263F6A"/>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
  <TotalTime>1190</TotalTime>
  <Words>2717</Words>
  <Application>Microsoft Office PowerPoint</Application>
  <PresentationFormat>On-screen Show (16:9)</PresentationFormat>
  <Paragraphs>322</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GPM-14_PPT Plenary Session ONLY</vt:lpstr>
      <vt:lpstr>  The General Data Protection Regulation – challenges for the hospitality sector</vt:lpstr>
      <vt:lpstr>Slide 2</vt:lpstr>
      <vt:lpstr>Introduction: personal data in the digital age</vt:lpstr>
      <vt:lpstr>Introduction: personal data in the digital age</vt:lpstr>
      <vt:lpstr>The role of personal data in the hospitality sector</vt:lpstr>
      <vt:lpstr>The new EU privacy framework</vt:lpstr>
      <vt:lpstr>The GDPR reform timeline</vt:lpstr>
      <vt:lpstr>Slide 8</vt:lpstr>
      <vt:lpstr>EU privacy law : key concepts</vt:lpstr>
      <vt:lpstr>The GDPR: extraterritorial scope</vt:lpstr>
      <vt:lpstr>Assessing whether the GDPR applies to your organization</vt:lpstr>
      <vt:lpstr>Data Protection Principles</vt:lpstr>
      <vt:lpstr>Legal basis for processing</vt:lpstr>
      <vt:lpstr>Legal grounds: Consent</vt:lpstr>
      <vt:lpstr>Legal grounds: Consent</vt:lpstr>
      <vt:lpstr>Legal grounds: necessary for the performance of a contract</vt:lpstr>
      <vt:lpstr>Legal grounds: necessary for the performance of a contract</vt:lpstr>
      <vt:lpstr>Legal grounds: legitimate interest</vt:lpstr>
      <vt:lpstr>Legal grounds: legitimate interest</vt:lpstr>
      <vt:lpstr>Slide 20</vt:lpstr>
      <vt:lpstr>Processing of special categories of data</vt:lpstr>
      <vt:lpstr>Processing of special categories of data</vt:lpstr>
      <vt:lpstr>Information notices</vt:lpstr>
      <vt:lpstr>Data subject’s rights</vt:lpstr>
      <vt:lpstr>Data subject’s rights</vt:lpstr>
      <vt:lpstr>New data governance obligations</vt:lpstr>
      <vt:lpstr>New data governance obligations</vt:lpstr>
      <vt:lpstr>Appointing a DPO</vt:lpstr>
      <vt:lpstr>The role of the DPO</vt:lpstr>
      <vt:lpstr>Data Protection impact assessment (DPIA)</vt:lpstr>
      <vt:lpstr>Data Protection impact assessment</vt:lpstr>
      <vt:lpstr>Data Breaches notification obligations</vt:lpstr>
      <vt:lpstr>High Profile Hotels’ Breaches</vt:lpstr>
      <vt:lpstr>High Profile Hotels’ Breaches</vt:lpstr>
      <vt:lpstr>Data breaches in the hospitality sector</vt:lpstr>
      <vt:lpstr>Transfer of personal data outside the EEA</vt:lpstr>
      <vt:lpstr>Transfer of personal data outside the EEA - derogations</vt:lpstr>
      <vt:lpstr>Transfer of personal data outside the EEA - derogations</vt:lpstr>
      <vt:lpstr>GDPR Enforceability</vt:lpstr>
      <vt:lpstr>Get ready to comply with the GDPR</vt:lpstr>
      <vt:lpstr>Get ready to comply with the GDPR</vt:lpstr>
      <vt:lpstr>Thank you for your attention</vt:lpstr>
      <vt:lpstr>Notice</vt:lpstr>
    </vt:vector>
  </TitlesOfParts>
  <Company>Mayer Brown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lp010335</dc:creator>
  <cp:lastModifiedBy>ch021470</cp:lastModifiedBy>
  <cp:revision>202</cp:revision>
  <dcterms:created xsi:type="dcterms:W3CDTF">2014-04-03T16:35:40Z</dcterms:created>
  <dcterms:modified xsi:type="dcterms:W3CDTF">2017-11-09T17:00:11Z</dcterms:modified>
</cp:coreProperties>
</file>